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0755FE-2525-48C7-80A8-4F705EF42C37}">
  <a:tblStyle styleId="{E10755FE-2525-48C7-80A8-4F705EF42C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ffaaf3dc0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ffaaf3d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faaf3dc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faaf3d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9472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How to create a successful Kickstarter campaign?</a:t>
            </a:r>
            <a:endParaRPr b="1" sz="2400"/>
          </a:p>
        </p:txBody>
      </p:sp>
      <p:sp>
        <p:nvSpPr>
          <p:cNvPr id="60" name="Google Shape;60;p13"/>
          <p:cNvSpPr txBox="1"/>
          <p:nvPr>
            <p:ph idx="1" type="subTitle"/>
          </p:nvPr>
        </p:nvSpPr>
        <p:spPr>
          <a:xfrm>
            <a:off x="265500" y="2571750"/>
            <a:ext cx="4045200" cy="215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From the Perspective of Products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800"/>
              <a:t>(DSI Interview Task of GA)</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400"/>
              <a:t>Chengpi Wu</a:t>
            </a:r>
            <a:endParaRPr sz="1400"/>
          </a:p>
          <a:p>
            <a:pPr indent="0" lvl="0" marL="0" rtl="0" algn="ctr">
              <a:spcBef>
                <a:spcPts val="0"/>
              </a:spcBef>
              <a:spcAft>
                <a:spcPts val="0"/>
              </a:spcAft>
              <a:buClr>
                <a:schemeClr val="dk1"/>
              </a:buClr>
              <a:buSzPts val="1100"/>
              <a:buFont typeface="Arial"/>
              <a:buNone/>
            </a:pPr>
            <a:r>
              <a:rPr lang="en" sz="1400"/>
              <a:t>2021.10.1</a:t>
            </a:r>
            <a:endParaRPr sz="1400"/>
          </a:p>
          <a:p>
            <a:pPr indent="0" lvl="0" marL="0" rtl="0" algn="ctr">
              <a:spcBef>
                <a:spcPts val="0"/>
              </a:spcBef>
              <a:spcAft>
                <a:spcPts val="0"/>
              </a:spcAft>
              <a:buNone/>
            </a:pPr>
            <a:r>
              <a:t/>
            </a:r>
            <a:endParaRPr sz="1800"/>
          </a:p>
        </p:txBody>
      </p:sp>
      <p:sp>
        <p:nvSpPr>
          <p:cNvPr id="61" name="Google Shape;61;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a:t>
            </a:r>
            <a:r>
              <a:rPr lang="en"/>
              <a:t>est length of time </a:t>
            </a:r>
            <a:endParaRPr/>
          </a:p>
          <a:p>
            <a:pPr indent="-342900" lvl="0" marL="457200" rtl="0" algn="l">
              <a:spcBef>
                <a:spcPts val="1600"/>
              </a:spcBef>
              <a:spcAft>
                <a:spcPts val="0"/>
              </a:spcAft>
              <a:buSzPts val="1800"/>
              <a:buChar char="●"/>
            </a:pPr>
            <a:r>
              <a:rPr lang="en"/>
              <a:t>Ideal pledge goal</a:t>
            </a:r>
            <a:endParaRPr/>
          </a:p>
          <a:p>
            <a:pPr indent="-342900" lvl="0" marL="457200" rtl="0" algn="l">
              <a:spcBef>
                <a:spcPts val="1600"/>
              </a:spcBef>
              <a:spcAft>
                <a:spcPts val="0"/>
              </a:spcAft>
              <a:buSzPts val="1800"/>
              <a:buChar char="●"/>
            </a:pPr>
            <a:r>
              <a:rPr lang="en"/>
              <a:t>Successful type of projects </a:t>
            </a:r>
            <a:endParaRPr/>
          </a:p>
          <a:p>
            <a:pPr indent="-342900" lvl="0" marL="457200" rtl="0" algn="l">
              <a:spcBef>
                <a:spcPts val="1600"/>
              </a:spcBef>
              <a:spcAft>
                <a:spcPts val="0"/>
              </a:spcAft>
              <a:buSzPts val="1800"/>
              <a:buChar char="●"/>
            </a:pPr>
            <a:r>
              <a:rPr lang="en"/>
              <a:t>Ideal month/day/time to launch</a:t>
            </a:r>
            <a:endParaRPr/>
          </a:p>
          <a:p>
            <a:pPr indent="-342900" lvl="0" marL="457200" rtl="0" algn="l">
              <a:spcBef>
                <a:spcPts val="1600"/>
              </a:spcBef>
              <a:spcAft>
                <a:spcPts val="1600"/>
              </a:spcAft>
              <a:buSzPts val="1800"/>
              <a:buChar char="●"/>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4"/>
          <p:cNvGraphicFramePr/>
          <p:nvPr/>
        </p:nvGraphicFramePr>
        <p:xfrm>
          <a:off x="5777175" y="1623850"/>
          <a:ext cx="3000000" cy="3000000"/>
        </p:xfrm>
        <a:graphic>
          <a:graphicData uri="http://schemas.openxmlformats.org/drawingml/2006/table">
            <a:tbl>
              <a:tblPr>
                <a:noFill/>
                <a:tableStyleId>{E10755FE-2525-48C7-80A8-4F705EF42C37}</a:tableStyleId>
              </a:tblPr>
              <a:tblGrid>
                <a:gridCol w="1697350"/>
                <a:gridCol w="744000"/>
              </a:tblGrid>
              <a:tr h="392450">
                <a:tc>
                  <a:txBody>
                    <a:bodyPr/>
                    <a:lstStyle/>
                    <a:p>
                      <a:pPr indent="0" lvl="0" marL="0" rtl="0" algn="l">
                        <a:spcBef>
                          <a:spcPts val="0"/>
                        </a:spcBef>
                        <a:spcAft>
                          <a:spcPts val="0"/>
                        </a:spcAft>
                        <a:buNone/>
                      </a:pPr>
                      <a:r>
                        <a:rPr lang="en" sz="800"/>
                        <a:t>goal_range</a:t>
                      </a:r>
                      <a:endParaRPr sz="800"/>
                    </a:p>
                  </a:txBody>
                  <a:tcPr marT="0" marB="0" marR="91425" marL="91425"/>
                </a:tc>
                <a:tc>
                  <a:txBody>
                    <a:bodyPr/>
                    <a:lstStyle/>
                    <a:p>
                      <a:pPr indent="0" lvl="0" marL="0" rtl="0" algn="l">
                        <a:spcBef>
                          <a:spcPts val="0"/>
                        </a:spcBef>
                        <a:spcAft>
                          <a:spcPts val="0"/>
                        </a:spcAft>
                        <a:buNone/>
                      </a:pPr>
                      <a:r>
                        <a:rPr lang="en" sz="800"/>
                        <a:t>success%</a:t>
                      </a:r>
                      <a:endParaRPr sz="800"/>
                    </a:p>
                  </a:txBody>
                  <a:tcPr marT="0" marB="0" marR="91425" marL="91425"/>
                </a:tc>
              </a:tr>
              <a:tr h="285125">
                <a:tc>
                  <a:txBody>
                    <a:bodyPr/>
                    <a:lstStyle/>
                    <a:p>
                      <a:pPr indent="0" lvl="0" marL="0" rtl="0" algn="l">
                        <a:spcBef>
                          <a:spcPts val="0"/>
                        </a:spcBef>
                        <a:spcAft>
                          <a:spcPts val="0"/>
                        </a:spcAft>
                        <a:buNone/>
                      </a:pPr>
                      <a:r>
                        <a:rPr lang="en" sz="800"/>
                        <a:t>(0.0, 800.0]</a:t>
                      </a:r>
                      <a:endParaRPr sz="800"/>
                    </a:p>
                  </a:txBody>
                  <a:tcPr marT="0" marB="0" marR="91425" marL="91425"/>
                </a:tc>
                <a:tc>
                  <a:txBody>
                    <a:bodyPr/>
                    <a:lstStyle/>
                    <a:p>
                      <a:pPr indent="0" lvl="0" marL="0" rtl="0" algn="r">
                        <a:lnSpc>
                          <a:spcPct val="115000"/>
                        </a:lnSpc>
                        <a:spcBef>
                          <a:spcPts val="0"/>
                        </a:spcBef>
                        <a:spcAft>
                          <a:spcPts val="0"/>
                        </a:spcAft>
                        <a:buNone/>
                      </a:pPr>
                      <a:r>
                        <a:rPr lang="en" sz="800"/>
                        <a:t>67.4</a:t>
                      </a:r>
                      <a:endParaRPr sz="800"/>
                    </a:p>
                  </a:txBody>
                  <a:tcPr marT="0" marB="0" marR="91425" marL="91425"/>
                </a:tc>
              </a:tr>
              <a:tr h="285125">
                <a:tc>
                  <a:txBody>
                    <a:bodyPr/>
                    <a:lstStyle/>
                    <a:p>
                      <a:pPr indent="0" lvl="0" marL="0" rtl="0" algn="l">
                        <a:spcBef>
                          <a:spcPts val="0"/>
                        </a:spcBef>
                        <a:spcAft>
                          <a:spcPts val="0"/>
                        </a:spcAft>
                        <a:buNone/>
                      </a:pPr>
                      <a:r>
                        <a:rPr lang="en" sz="800"/>
                        <a:t>(800.0, 1500.0]</a:t>
                      </a:r>
                      <a:endParaRPr sz="800"/>
                    </a:p>
                  </a:txBody>
                  <a:tcPr marT="0" marB="0" marR="91425" marL="91425"/>
                </a:tc>
                <a:tc>
                  <a:txBody>
                    <a:bodyPr/>
                    <a:lstStyle/>
                    <a:p>
                      <a:pPr indent="0" lvl="0" marL="0" rtl="0" algn="r">
                        <a:lnSpc>
                          <a:spcPct val="115000"/>
                        </a:lnSpc>
                        <a:spcBef>
                          <a:spcPts val="0"/>
                        </a:spcBef>
                        <a:spcAft>
                          <a:spcPts val="0"/>
                        </a:spcAft>
                        <a:buNone/>
                      </a:pPr>
                      <a:r>
                        <a:rPr lang="en" sz="800"/>
                        <a:t>61.9</a:t>
                      </a:r>
                      <a:endParaRPr sz="800"/>
                    </a:p>
                  </a:txBody>
                  <a:tcPr marT="0" marB="0" marR="91425" marL="91425"/>
                </a:tc>
              </a:tr>
              <a:tr h="285125">
                <a:tc>
                  <a:txBody>
                    <a:bodyPr/>
                    <a:lstStyle/>
                    <a:p>
                      <a:pPr indent="0" lvl="0" marL="0" rtl="0" algn="l">
                        <a:spcBef>
                          <a:spcPts val="0"/>
                        </a:spcBef>
                        <a:spcAft>
                          <a:spcPts val="0"/>
                        </a:spcAft>
                        <a:buNone/>
                      </a:pPr>
                      <a:r>
                        <a:rPr lang="en" sz="800"/>
                        <a:t>(1500.0, 2000.0]</a:t>
                      </a:r>
                      <a:endParaRPr sz="800"/>
                    </a:p>
                  </a:txBody>
                  <a:tcPr marT="0" marB="0" marR="91425" marL="91425"/>
                </a:tc>
                <a:tc>
                  <a:txBody>
                    <a:bodyPr/>
                    <a:lstStyle/>
                    <a:p>
                      <a:pPr indent="0" lvl="0" marL="0" rtl="0" algn="r">
                        <a:lnSpc>
                          <a:spcPct val="115000"/>
                        </a:lnSpc>
                        <a:spcBef>
                          <a:spcPts val="0"/>
                        </a:spcBef>
                        <a:spcAft>
                          <a:spcPts val="0"/>
                        </a:spcAft>
                        <a:buNone/>
                      </a:pPr>
                      <a:r>
                        <a:rPr lang="en" sz="800"/>
                        <a:t>61.0</a:t>
                      </a:r>
                      <a:endParaRPr sz="800"/>
                    </a:p>
                  </a:txBody>
                  <a:tcPr marT="0" marB="0" marR="91425" marL="91425"/>
                </a:tc>
              </a:tr>
              <a:tr h="285125">
                <a:tc>
                  <a:txBody>
                    <a:bodyPr/>
                    <a:lstStyle/>
                    <a:p>
                      <a:pPr indent="0" lvl="0" marL="0" rtl="0" algn="l">
                        <a:spcBef>
                          <a:spcPts val="0"/>
                        </a:spcBef>
                        <a:spcAft>
                          <a:spcPts val="0"/>
                        </a:spcAft>
                        <a:buNone/>
                      </a:pPr>
                      <a:r>
                        <a:rPr lang="en" sz="800"/>
                        <a:t>(2000.0, 3000.0]</a:t>
                      </a:r>
                      <a:endParaRPr sz="800"/>
                    </a:p>
                  </a:txBody>
                  <a:tcPr marT="0" marB="0" marR="91425" marL="91425"/>
                </a:tc>
                <a:tc>
                  <a:txBody>
                    <a:bodyPr/>
                    <a:lstStyle/>
                    <a:p>
                      <a:pPr indent="0" lvl="0" marL="0" rtl="0" algn="r">
                        <a:lnSpc>
                          <a:spcPct val="115000"/>
                        </a:lnSpc>
                        <a:spcBef>
                          <a:spcPts val="0"/>
                        </a:spcBef>
                        <a:spcAft>
                          <a:spcPts val="0"/>
                        </a:spcAft>
                        <a:buNone/>
                      </a:pPr>
                      <a:r>
                        <a:rPr lang="en" sz="800"/>
                        <a:t>58.3</a:t>
                      </a:r>
                      <a:endParaRPr sz="800"/>
                    </a:p>
                  </a:txBody>
                  <a:tcPr marT="0" marB="0" marR="91425" marL="91425"/>
                </a:tc>
              </a:tr>
              <a:tr h="285125">
                <a:tc>
                  <a:txBody>
                    <a:bodyPr/>
                    <a:lstStyle/>
                    <a:p>
                      <a:pPr indent="0" lvl="0" marL="0" rtl="0" algn="l">
                        <a:spcBef>
                          <a:spcPts val="0"/>
                        </a:spcBef>
                        <a:spcAft>
                          <a:spcPts val="0"/>
                        </a:spcAft>
                        <a:buNone/>
                      </a:pPr>
                      <a:r>
                        <a:rPr lang="en" sz="800"/>
                        <a:t>(3000.0, 4000.0]</a:t>
                      </a:r>
                      <a:endParaRPr sz="800"/>
                    </a:p>
                  </a:txBody>
                  <a:tcPr marT="0" marB="0" marR="91425" marL="91425"/>
                </a:tc>
                <a:tc>
                  <a:txBody>
                    <a:bodyPr/>
                    <a:lstStyle/>
                    <a:p>
                      <a:pPr indent="0" lvl="0" marL="0" rtl="0" algn="r">
                        <a:lnSpc>
                          <a:spcPct val="115000"/>
                        </a:lnSpc>
                        <a:spcBef>
                          <a:spcPts val="0"/>
                        </a:spcBef>
                        <a:spcAft>
                          <a:spcPts val="0"/>
                        </a:spcAft>
                        <a:buNone/>
                      </a:pPr>
                      <a:r>
                        <a:rPr lang="en" sz="800"/>
                        <a:t>54.5</a:t>
                      </a:r>
                      <a:endParaRPr sz="800"/>
                    </a:p>
                  </a:txBody>
                  <a:tcPr marT="0" marB="0" marR="91425" marL="91425"/>
                </a:tc>
              </a:tr>
              <a:tr h="285125">
                <a:tc>
                  <a:txBody>
                    <a:bodyPr/>
                    <a:lstStyle/>
                    <a:p>
                      <a:pPr indent="0" lvl="0" marL="0" rtl="0" algn="l">
                        <a:spcBef>
                          <a:spcPts val="0"/>
                        </a:spcBef>
                        <a:spcAft>
                          <a:spcPts val="0"/>
                        </a:spcAft>
                        <a:buNone/>
                      </a:pPr>
                      <a:r>
                        <a:rPr lang="en" sz="800"/>
                        <a:t>(4000.0, 5000.0]</a:t>
                      </a:r>
                      <a:endParaRPr sz="800"/>
                    </a:p>
                  </a:txBody>
                  <a:tcPr marT="0" marB="0" marR="91425" marL="91425"/>
                </a:tc>
                <a:tc>
                  <a:txBody>
                    <a:bodyPr/>
                    <a:lstStyle/>
                    <a:p>
                      <a:pPr indent="0" lvl="0" marL="0" rtl="0" algn="r">
                        <a:lnSpc>
                          <a:spcPct val="115000"/>
                        </a:lnSpc>
                        <a:spcBef>
                          <a:spcPts val="0"/>
                        </a:spcBef>
                        <a:spcAft>
                          <a:spcPts val="0"/>
                        </a:spcAft>
                        <a:buNone/>
                      </a:pPr>
                      <a:r>
                        <a:rPr lang="en" sz="800"/>
                        <a:t>47.5</a:t>
                      </a:r>
                      <a:endParaRPr sz="800"/>
                    </a:p>
                  </a:txBody>
                  <a:tcPr marT="0" marB="0" marR="91425" marL="91425"/>
                </a:tc>
              </a:tr>
              <a:tr h="285125">
                <a:tc>
                  <a:txBody>
                    <a:bodyPr/>
                    <a:lstStyle/>
                    <a:p>
                      <a:pPr indent="0" lvl="0" marL="0" rtl="0" algn="l">
                        <a:spcBef>
                          <a:spcPts val="0"/>
                        </a:spcBef>
                        <a:spcAft>
                          <a:spcPts val="0"/>
                        </a:spcAft>
                        <a:buNone/>
                      </a:pPr>
                      <a:r>
                        <a:rPr lang="en" sz="800"/>
                        <a:t>(5000.0, 7500.0]</a:t>
                      </a:r>
                      <a:endParaRPr sz="800"/>
                    </a:p>
                  </a:txBody>
                  <a:tcPr marT="0" marB="0" marR="91425" marL="91425"/>
                </a:tc>
                <a:tc>
                  <a:txBody>
                    <a:bodyPr/>
                    <a:lstStyle/>
                    <a:p>
                      <a:pPr indent="0" lvl="0" marL="0" rtl="0" algn="r">
                        <a:lnSpc>
                          <a:spcPct val="115000"/>
                        </a:lnSpc>
                        <a:spcBef>
                          <a:spcPts val="0"/>
                        </a:spcBef>
                        <a:spcAft>
                          <a:spcPts val="0"/>
                        </a:spcAft>
                        <a:buNone/>
                      </a:pPr>
                      <a:r>
                        <a:rPr lang="en" sz="800"/>
                        <a:t>47.2</a:t>
                      </a:r>
                      <a:endParaRPr sz="800"/>
                    </a:p>
                  </a:txBody>
                  <a:tcPr marT="0" marB="0" marR="91425" marL="91425"/>
                </a:tc>
              </a:tr>
              <a:tr h="285125">
                <a:tc>
                  <a:txBody>
                    <a:bodyPr/>
                    <a:lstStyle/>
                    <a:p>
                      <a:pPr indent="0" lvl="0" marL="0" rtl="0" algn="l">
                        <a:spcBef>
                          <a:spcPts val="0"/>
                        </a:spcBef>
                        <a:spcAft>
                          <a:spcPts val="0"/>
                        </a:spcAft>
                        <a:buNone/>
                      </a:pPr>
                      <a:r>
                        <a:rPr lang="en" sz="800"/>
                        <a:t>(7500.0, 10000.0]</a:t>
                      </a:r>
                      <a:endParaRPr sz="800"/>
                    </a:p>
                  </a:txBody>
                  <a:tcPr marT="0" marB="0" marR="91425" marL="91425"/>
                </a:tc>
                <a:tc>
                  <a:txBody>
                    <a:bodyPr/>
                    <a:lstStyle/>
                    <a:p>
                      <a:pPr indent="0" lvl="0" marL="0" rtl="0" algn="r">
                        <a:lnSpc>
                          <a:spcPct val="115000"/>
                        </a:lnSpc>
                        <a:spcBef>
                          <a:spcPts val="0"/>
                        </a:spcBef>
                        <a:spcAft>
                          <a:spcPts val="0"/>
                        </a:spcAft>
                        <a:buNone/>
                      </a:pPr>
                      <a:r>
                        <a:rPr lang="en" sz="800"/>
                        <a:t>41.8</a:t>
                      </a:r>
                      <a:endParaRPr sz="800"/>
                    </a:p>
                  </a:txBody>
                  <a:tcPr marT="0" marB="0" marR="91425" marL="91425"/>
                </a:tc>
              </a:tr>
              <a:tr h="285125">
                <a:tc>
                  <a:txBody>
                    <a:bodyPr/>
                    <a:lstStyle/>
                    <a:p>
                      <a:pPr indent="0" lvl="0" marL="0" rtl="0" algn="l">
                        <a:spcBef>
                          <a:spcPts val="0"/>
                        </a:spcBef>
                        <a:spcAft>
                          <a:spcPts val="0"/>
                        </a:spcAft>
                        <a:buNone/>
                      </a:pPr>
                      <a:r>
                        <a:rPr lang="en" sz="800"/>
                        <a:t>(10000.0, 20000.0]</a:t>
                      </a:r>
                      <a:endParaRPr sz="800"/>
                    </a:p>
                  </a:txBody>
                  <a:tcPr marT="0" marB="0" marR="91425" marL="91425"/>
                </a:tc>
                <a:tc>
                  <a:txBody>
                    <a:bodyPr/>
                    <a:lstStyle/>
                    <a:p>
                      <a:pPr indent="0" lvl="0" marL="0" rtl="0" algn="r">
                        <a:lnSpc>
                          <a:spcPct val="115000"/>
                        </a:lnSpc>
                        <a:spcBef>
                          <a:spcPts val="0"/>
                        </a:spcBef>
                        <a:spcAft>
                          <a:spcPts val="0"/>
                        </a:spcAft>
                        <a:buNone/>
                      </a:pPr>
                      <a:r>
                        <a:rPr lang="en" sz="800"/>
                        <a:t>34.3</a:t>
                      </a:r>
                      <a:endParaRPr sz="800"/>
                    </a:p>
                  </a:txBody>
                  <a:tcPr marT="0" marB="0" marR="91425" marL="91425"/>
                </a:tc>
              </a:tr>
              <a:tr h="392450">
                <a:tc>
                  <a:txBody>
                    <a:bodyPr/>
                    <a:lstStyle/>
                    <a:p>
                      <a:pPr indent="0" lvl="0" marL="0" rtl="0" algn="l">
                        <a:spcBef>
                          <a:spcPts val="0"/>
                        </a:spcBef>
                        <a:spcAft>
                          <a:spcPts val="0"/>
                        </a:spcAft>
                        <a:buNone/>
                      </a:pPr>
                      <a:r>
                        <a:rPr lang="en" sz="800"/>
                        <a:t>(20000.0, 21474836.47]</a:t>
                      </a:r>
                      <a:endParaRPr sz="800"/>
                    </a:p>
                  </a:txBody>
                  <a:tcPr marT="0" marB="0" marR="91425" marL="91425"/>
                </a:tc>
                <a:tc>
                  <a:txBody>
                    <a:bodyPr/>
                    <a:lstStyle/>
                    <a:p>
                      <a:pPr indent="0" lvl="0" marL="0" rtl="0" algn="r">
                        <a:lnSpc>
                          <a:spcPct val="115000"/>
                        </a:lnSpc>
                        <a:spcBef>
                          <a:spcPts val="0"/>
                        </a:spcBef>
                        <a:spcAft>
                          <a:spcPts val="0"/>
                        </a:spcAft>
                        <a:buNone/>
                      </a:pPr>
                      <a:r>
                        <a:rPr lang="en" sz="800"/>
                        <a:t>19.1</a:t>
                      </a:r>
                      <a:endParaRPr sz="800"/>
                    </a:p>
                  </a:txBody>
                  <a:tcPr marT="0" marB="0" marR="91425" marL="91425"/>
                </a:tc>
              </a:tr>
            </a:tbl>
          </a:graphicData>
        </a:graphic>
      </p:graphicFrame>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1600"/>
              </a:spcAft>
              <a:buClr>
                <a:schemeClr val="dk1"/>
              </a:buClr>
              <a:buSzPts val="1800"/>
              <a:buChar char="●"/>
            </a:pPr>
            <a:r>
              <a:rPr lang="en" sz="1800"/>
              <a:t>Best length of time to run a campaign, </a:t>
            </a:r>
            <a:r>
              <a:rPr lang="en" sz="1800"/>
              <a:t>Ideal pledge goal </a:t>
            </a:r>
            <a:endParaRPr sz="1800"/>
          </a:p>
        </p:txBody>
      </p:sp>
      <p:sp>
        <p:nvSpPr>
          <p:cNvPr id="68" name="Google Shape;68;p14"/>
          <p:cNvSpPr txBox="1"/>
          <p:nvPr>
            <p:ph idx="1" type="body"/>
          </p:nvPr>
        </p:nvSpPr>
        <p:spPr>
          <a:xfrm>
            <a:off x="311700" y="811125"/>
            <a:ext cx="4260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shortest duration is the best for success.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69" name="Google Shape;69;p14"/>
          <p:cNvSpPr txBox="1"/>
          <p:nvPr>
            <p:ph idx="1" type="body"/>
          </p:nvPr>
        </p:nvSpPr>
        <p:spPr>
          <a:xfrm>
            <a:off x="5402175" y="811125"/>
            <a:ext cx="3063600" cy="43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i</a:t>
            </a:r>
            <a:r>
              <a:rPr lang="en" sz="1800"/>
              <a:t>deal </a:t>
            </a:r>
            <a:r>
              <a:rPr lang="en" sz="1600"/>
              <a:t>pledge goal depends!</a:t>
            </a:r>
            <a:endParaRPr sz="1600"/>
          </a:p>
        </p:txBody>
      </p:sp>
      <p:graphicFrame>
        <p:nvGraphicFramePr>
          <p:cNvPr id="70" name="Google Shape;70;p14"/>
          <p:cNvGraphicFramePr/>
          <p:nvPr/>
        </p:nvGraphicFramePr>
        <p:xfrm>
          <a:off x="423125" y="1897375"/>
          <a:ext cx="3000000" cy="3000000"/>
        </p:xfrm>
        <a:graphic>
          <a:graphicData uri="http://schemas.openxmlformats.org/drawingml/2006/table">
            <a:tbl>
              <a:tblPr>
                <a:noFill/>
                <a:tableStyleId>{E10755FE-2525-48C7-80A8-4F705EF42C37}</a:tableStyleId>
              </a:tblPr>
              <a:tblGrid>
                <a:gridCol w="1328300"/>
                <a:gridCol w="1206325"/>
              </a:tblGrid>
              <a:tr h="271175">
                <a:tc>
                  <a:txBody>
                    <a:bodyPr/>
                    <a:lstStyle/>
                    <a:p>
                      <a:pPr indent="0" lvl="0" marL="0" rtl="0" algn="l">
                        <a:spcBef>
                          <a:spcPts val="0"/>
                        </a:spcBef>
                        <a:spcAft>
                          <a:spcPts val="0"/>
                        </a:spcAft>
                        <a:buNone/>
                      </a:pPr>
                      <a:r>
                        <a:rPr lang="en" sz="1000"/>
                        <a:t>duration_range</a:t>
                      </a:r>
                      <a:endParaRPr sz="1000"/>
                    </a:p>
                  </a:txBody>
                  <a:tcPr marT="91425" marB="91425" marR="91425" marL="91425"/>
                </a:tc>
                <a:tc>
                  <a:txBody>
                    <a:bodyPr/>
                    <a:lstStyle/>
                    <a:p>
                      <a:pPr indent="0" lvl="0" marL="0" rtl="0" algn="l">
                        <a:spcBef>
                          <a:spcPts val="0"/>
                        </a:spcBef>
                        <a:spcAft>
                          <a:spcPts val="0"/>
                        </a:spcAft>
                        <a:buNone/>
                      </a:pPr>
                      <a:r>
                        <a:rPr lang="en" sz="1000"/>
                        <a:t>success rate%</a:t>
                      </a:r>
                      <a:endParaRPr sz="1000"/>
                    </a:p>
                  </a:txBody>
                  <a:tcPr marT="91425" marB="91425" marR="91425" marL="91425"/>
                </a:tc>
              </a:tr>
              <a:tr h="297500">
                <a:tc>
                  <a:txBody>
                    <a:bodyPr/>
                    <a:lstStyle/>
                    <a:p>
                      <a:pPr indent="0" lvl="0" marL="0" rtl="0" algn="l">
                        <a:spcBef>
                          <a:spcPts val="0"/>
                        </a:spcBef>
                        <a:spcAft>
                          <a:spcPts val="0"/>
                        </a:spcAft>
                        <a:buNone/>
                      </a:pPr>
                      <a:r>
                        <a:rPr lang="en" sz="1000"/>
                        <a:t>(0, 10]</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64.1</a:t>
                      </a:r>
                      <a:endParaRPr sz="1000"/>
                    </a:p>
                  </a:txBody>
                  <a:tcPr marT="91425" marB="91425" marR="91425" marL="91425"/>
                </a:tc>
              </a:tr>
              <a:tr h="297500">
                <a:tc>
                  <a:txBody>
                    <a:bodyPr/>
                    <a:lstStyle/>
                    <a:p>
                      <a:pPr indent="0" lvl="0" marL="0" rtl="0" algn="l">
                        <a:spcBef>
                          <a:spcPts val="0"/>
                        </a:spcBef>
                        <a:spcAft>
                          <a:spcPts val="0"/>
                        </a:spcAft>
                        <a:buNone/>
                      </a:pPr>
                      <a:r>
                        <a:rPr lang="en" sz="1000"/>
                        <a:t>(10, 20]</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63.9</a:t>
                      </a:r>
                      <a:endParaRPr sz="1000"/>
                    </a:p>
                  </a:txBody>
                  <a:tcPr marT="91425" marB="91425" marR="91425" marL="91425"/>
                </a:tc>
              </a:tr>
              <a:tr h="297500">
                <a:tc>
                  <a:txBody>
                    <a:bodyPr/>
                    <a:lstStyle/>
                    <a:p>
                      <a:pPr indent="0" lvl="0" marL="0" rtl="0" algn="l">
                        <a:spcBef>
                          <a:spcPts val="0"/>
                        </a:spcBef>
                        <a:spcAft>
                          <a:spcPts val="0"/>
                        </a:spcAft>
                        <a:buNone/>
                      </a:pPr>
                      <a:r>
                        <a:rPr lang="en" sz="1000"/>
                        <a:t>(30, 40]</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56.5</a:t>
                      </a:r>
                      <a:endParaRPr sz="1000"/>
                    </a:p>
                    <a:p>
                      <a:pPr indent="0" lvl="0" marL="0" rtl="0" algn="r">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a:t>
                      </a:r>
                      <a:endParaRPr sz="1000"/>
                    </a:p>
                  </a:txBody>
                  <a:tcPr marT="91425" marB="91425" marR="91425" marL="91425"/>
                </a:tc>
              </a:tr>
              <a:tr h="297500">
                <a:tc>
                  <a:txBody>
                    <a:bodyPr/>
                    <a:lstStyle/>
                    <a:p>
                      <a:pPr indent="0" lvl="0" marL="0" rtl="0" algn="l">
                        <a:spcBef>
                          <a:spcPts val="0"/>
                        </a:spcBef>
                        <a:spcAft>
                          <a:spcPts val="0"/>
                        </a:spcAft>
                        <a:buNone/>
                      </a:pPr>
                      <a:r>
                        <a:rPr lang="en" sz="1000"/>
                        <a:t>(80, 90]</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40.7</a:t>
                      </a:r>
                      <a:endParaRPr sz="1000"/>
                    </a:p>
                  </a:txBody>
                  <a:tcPr marT="91425" marB="91425" marR="91425" marL="91425"/>
                </a:tc>
              </a:tr>
              <a:tr h="297500">
                <a:tc>
                  <a:txBody>
                    <a:bodyPr/>
                    <a:lstStyle/>
                    <a:p>
                      <a:pPr indent="0" lvl="0" marL="0" rtl="0" algn="l">
                        <a:spcBef>
                          <a:spcPts val="0"/>
                        </a:spcBef>
                        <a:spcAft>
                          <a:spcPts val="0"/>
                        </a:spcAft>
                        <a:buNone/>
                      </a:pPr>
                      <a:r>
                        <a:rPr lang="en" sz="1000"/>
                        <a:t>(50, 60]</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38.0</a:t>
                      </a:r>
                      <a:endParaRPr sz="1000"/>
                    </a:p>
                  </a:txBody>
                  <a:tcPr marT="91425" marB="91425" marR="91425" marL="91425"/>
                </a:tc>
              </a:tr>
              <a:tr h="297500">
                <a:tc>
                  <a:txBody>
                    <a:bodyPr/>
                    <a:lstStyle/>
                    <a:p>
                      <a:pPr indent="0" lvl="0" marL="0" rtl="0" algn="l">
                        <a:spcBef>
                          <a:spcPts val="0"/>
                        </a:spcBef>
                        <a:spcAft>
                          <a:spcPts val="0"/>
                        </a:spcAft>
                        <a:buNone/>
                      </a:pPr>
                      <a:r>
                        <a:rPr lang="en" sz="1000"/>
                        <a:t>(90, 100]</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34.1</a:t>
                      </a:r>
                      <a:endParaRPr sz="1000"/>
                    </a:p>
                  </a:txBody>
                  <a:tcPr marT="91425" marB="91425" marR="91425" marL="91425"/>
                </a:tc>
              </a:tr>
            </a:tbl>
          </a:graphicData>
        </a:graphic>
      </p:graphicFrame>
      <p:pic>
        <p:nvPicPr>
          <p:cNvPr id="71" name="Google Shape;71;p14"/>
          <p:cNvPicPr preferRelativeResize="0"/>
          <p:nvPr/>
        </p:nvPicPr>
        <p:blipFill>
          <a:blip r:embed="rId3">
            <a:alphaModFix/>
          </a:blip>
          <a:stretch>
            <a:fillRect/>
          </a:stretch>
        </p:blipFill>
        <p:spPr>
          <a:xfrm>
            <a:off x="262050" y="1393650"/>
            <a:ext cx="8670250" cy="3528775"/>
          </a:xfrm>
          <a:prstGeom prst="rect">
            <a:avLst/>
          </a:prstGeom>
          <a:noFill/>
          <a:ln>
            <a:noFill/>
          </a:ln>
        </p:spPr>
      </p:pic>
      <p:pic>
        <p:nvPicPr>
          <p:cNvPr id="72" name="Google Shape;72;p14"/>
          <p:cNvPicPr preferRelativeResize="0"/>
          <p:nvPr/>
        </p:nvPicPr>
        <p:blipFill>
          <a:blip r:embed="rId4">
            <a:alphaModFix/>
          </a:blip>
          <a:stretch>
            <a:fillRect/>
          </a:stretch>
        </p:blipFill>
        <p:spPr>
          <a:xfrm>
            <a:off x="287700" y="1437825"/>
            <a:ext cx="8670250" cy="3440425"/>
          </a:xfrm>
          <a:prstGeom prst="rect">
            <a:avLst/>
          </a:prstGeom>
          <a:noFill/>
          <a:ln>
            <a:noFill/>
          </a:ln>
        </p:spPr>
      </p:pic>
      <p:pic>
        <p:nvPicPr>
          <p:cNvPr id="73" name="Google Shape;73;p14"/>
          <p:cNvPicPr preferRelativeResize="0"/>
          <p:nvPr/>
        </p:nvPicPr>
        <p:blipFill>
          <a:blip r:embed="rId5">
            <a:alphaModFix/>
          </a:blip>
          <a:stretch>
            <a:fillRect/>
          </a:stretch>
        </p:blipFill>
        <p:spPr>
          <a:xfrm>
            <a:off x="262050" y="1367400"/>
            <a:ext cx="8881949" cy="3669625"/>
          </a:xfrm>
          <a:prstGeom prst="rect">
            <a:avLst/>
          </a:prstGeom>
          <a:noFill/>
          <a:ln>
            <a:noFill/>
          </a:ln>
        </p:spPr>
      </p:pic>
      <p:pic>
        <p:nvPicPr>
          <p:cNvPr id="74" name="Google Shape;74;p14"/>
          <p:cNvPicPr preferRelativeResize="0"/>
          <p:nvPr/>
        </p:nvPicPr>
        <p:blipFill>
          <a:blip r:embed="rId6">
            <a:alphaModFix/>
          </a:blip>
          <a:stretch>
            <a:fillRect/>
          </a:stretch>
        </p:blipFill>
        <p:spPr>
          <a:xfrm>
            <a:off x="156100" y="1437825"/>
            <a:ext cx="8933449" cy="352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2"/>
                                        </p:tgtEl>
                                      </p:cBhvr>
                                    </p:animEffect>
                                    <p:set>
                                      <p:cBhvr>
                                        <p:cTn dur="1" fill="hold">
                                          <p:stCondLst>
                                            <p:cond delay="1000"/>
                                          </p:stCondLst>
                                        </p:cTn>
                                        <p:tgtEl>
                                          <p:spTgt spid="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1"/>
                                        </p:tgtEl>
                                      </p:cBhvr>
                                    </p:animEffect>
                                    <p:set>
                                      <p:cBhvr>
                                        <p:cTn dur="1" fill="hold">
                                          <p:stCondLst>
                                            <p:cond delay="1000"/>
                                          </p:stCondLst>
                                        </p:cTn>
                                        <p:tgtEl>
                                          <p:spTgt spid="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4"/>
                                        </p:tgtEl>
                                      </p:cBhvr>
                                    </p:animEffect>
                                    <p:set>
                                      <p:cBhvr>
                                        <p:cTn dur="1" fill="hold">
                                          <p:stCondLst>
                                            <p:cond delay="1000"/>
                                          </p:stCondLst>
                                        </p:cTn>
                                        <p:tgtEl>
                                          <p:spTgt spid="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3"/>
                                        </p:tgtEl>
                                      </p:cBhvr>
                                    </p:animEffect>
                                    <p:set>
                                      <p:cBhvr>
                                        <p:cTn dur="1" fill="hold">
                                          <p:stCondLst>
                                            <p:cond delay="1000"/>
                                          </p:stCondLst>
                                        </p:cTn>
                                        <p:tgtEl>
                                          <p:spTgt spid="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1600"/>
              </a:spcAft>
              <a:buClr>
                <a:schemeClr val="dk1"/>
              </a:buClr>
              <a:buSzPts val="1800"/>
              <a:buChar char="●"/>
            </a:pPr>
            <a:r>
              <a:rPr lang="en" sz="1800"/>
              <a:t>Successful type of projects</a:t>
            </a:r>
            <a:endParaRPr/>
          </a:p>
        </p:txBody>
      </p:sp>
      <p:sp>
        <p:nvSpPr>
          <p:cNvPr id="80" name="Google Shape;80;p15"/>
          <p:cNvSpPr txBox="1"/>
          <p:nvPr>
            <p:ph idx="1" type="body"/>
          </p:nvPr>
        </p:nvSpPr>
        <p:spPr>
          <a:xfrm>
            <a:off x="9650350" y="2195400"/>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Dance</a:t>
            </a:r>
            <a:endParaRPr sz="1600"/>
          </a:p>
          <a:p>
            <a:pPr indent="-330200" lvl="0" marL="457200" rtl="0" algn="l">
              <a:spcBef>
                <a:spcPts val="1600"/>
              </a:spcBef>
              <a:spcAft>
                <a:spcPts val="0"/>
              </a:spcAft>
              <a:buSzPts val="1600"/>
              <a:buAutoNum type="arabicPeriod"/>
            </a:pPr>
            <a:r>
              <a:rPr lang="en" sz="1600"/>
              <a:t>Theater</a:t>
            </a:r>
            <a:endParaRPr sz="1600"/>
          </a:p>
          <a:p>
            <a:pPr indent="-330200" lvl="0" marL="457200" rtl="0" algn="l">
              <a:spcBef>
                <a:spcPts val="1600"/>
              </a:spcBef>
              <a:spcAft>
                <a:spcPts val="0"/>
              </a:spcAft>
              <a:buSzPts val="1600"/>
              <a:buAutoNum type="arabicPeriod"/>
            </a:pPr>
            <a:r>
              <a:rPr lang="en" sz="1600"/>
              <a:t>Music</a:t>
            </a:r>
            <a:endParaRPr sz="1600"/>
          </a:p>
          <a:p>
            <a:pPr indent="-330200" lvl="0" marL="457200" rtl="0" algn="l">
              <a:spcBef>
                <a:spcPts val="1600"/>
              </a:spcBef>
              <a:spcAft>
                <a:spcPts val="0"/>
              </a:spcAft>
              <a:buSzPts val="1600"/>
              <a:buAutoNum type="arabicPeriod"/>
            </a:pPr>
            <a:r>
              <a:rPr lang="en" sz="1600"/>
              <a:t>Art</a:t>
            </a:r>
            <a:endParaRPr sz="1600"/>
          </a:p>
          <a:p>
            <a:pPr indent="-330200" lvl="0" marL="457200" rtl="0" algn="l">
              <a:spcBef>
                <a:spcPts val="1600"/>
              </a:spcBef>
              <a:spcAft>
                <a:spcPts val="1600"/>
              </a:spcAft>
              <a:buSzPts val="1600"/>
              <a:buAutoNum type="arabicPeriod"/>
            </a:pPr>
            <a:r>
              <a:rPr lang="en" sz="1600"/>
              <a:t>Film &amp; Video</a:t>
            </a:r>
            <a:endParaRPr sz="1600"/>
          </a:p>
        </p:txBody>
      </p:sp>
      <p:pic>
        <p:nvPicPr>
          <p:cNvPr id="81" name="Google Shape;81;p15"/>
          <p:cNvPicPr preferRelativeResize="0"/>
          <p:nvPr/>
        </p:nvPicPr>
        <p:blipFill>
          <a:blip r:embed="rId3">
            <a:alphaModFix/>
          </a:blip>
          <a:stretch>
            <a:fillRect/>
          </a:stretch>
        </p:blipFill>
        <p:spPr>
          <a:xfrm>
            <a:off x="3253925" y="1225875"/>
            <a:ext cx="5778525" cy="3234950"/>
          </a:xfrm>
          <a:prstGeom prst="rect">
            <a:avLst/>
          </a:prstGeom>
          <a:noFill/>
          <a:ln>
            <a:noFill/>
          </a:ln>
        </p:spPr>
      </p:pic>
      <p:graphicFrame>
        <p:nvGraphicFramePr>
          <p:cNvPr id="82" name="Google Shape;82;p15"/>
          <p:cNvGraphicFramePr/>
          <p:nvPr/>
        </p:nvGraphicFramePr>
        <p:xfrm>
          <a:off x="442450" y="1225875"/>
          <a:ext cx="3000000" cy="3000000"/>
        </p:xfrm>
        <a:graphic>
          <a:graphicData uri="http://schemas.openxmlformats.org/drawingml/2006/table">
            <a:tbl>
              <a:tblPr>
                <a:noFill/>
                <a:tableStyleId>{E10755FE-2525-48C7-80A8-4F705EF42C37}</a:tableStyleId>
              </a:tblPr>
              <a:tblGrid>
                <a:gridCol w="1878750"/>
                <a:gridCol w="580700"/>
              </a:tblGrid>
              <a:tr h="272700">
                <a:tc>
                  <a:txBody>
                    <a:bodyPr/>
                    <a:lstStyle/>
                    <a:p>
                      <a:pPr indent="0" lvl="0" marL="0" rtl="0" algn="l">
                        <a:spcBef>
                          <a:spcPts val="0"/>
                        </a:spcBef>
                        <a:spcAft>
                          <a:spcPts val="0"/>
                        </a:spcAft>
                        <a:buNone/>
                      </a:pPr>
                      <a:r>
                        <a:rPr lang="en" sz="1200"/>
                        <a:t>category</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r>
              <a:tr h="299175">
                <a:tc>
                  <a:txBody>
                    <a:bodyPr/>
                    <a:lstStyle/>
                    <a:p>
                      <a:pPr indent="0" lvl="0" marL="0" rtl="0" algn="l">
                        <a:spcBef>
                          <a:spcPts val="0"/>
                        </a:spcBef>
                        <a:spcAft>
                          <a:spcPts val="0"/>
                        </a:spcAft>
                        <a:buNone/>
                      </a:pPr>
                      <a:r>
                        <a:rPr lang="en" sz="1200"/>
                        <a:t>Dance</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69.3</a:t>
                      </a:r>
                      <a:endParaRPr sz="1200"/>
                    </a:p>
                  </a:txBody>
                  <a:tcPr marT="91425" marB="91425" marR="91425" marL="91425"/>
                </a:tc>
              </a:tr>
              <a:tr h="299175">
                <a:tc>
                  <a:txBody>
                    <a:bodyPr/>
                    <a:lstStyle/>
                    <a:p>
                      <a:pPr indent="0" lvl="0" marL="0" rtl="0" algn="l">
                        <a:spcBef>
                          <a:spcPts val="0"/>
                        </a:spcBef>
                        <a:spcAft>
                          <a:spcPts val="0"/>
                        </a:spcAft>
                        <a:buNone/>
                      </a:pPr>
                      <a:r>
                        <a:rPr lang="en" sz="1200"/>
                        <a:t>Theater</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65.9</a:t>
                      </a:r>
                      <a:endParaRPr sz="1200"/>
                    </a:p>
                  </a:txBody>
                  <a:tcPr marT="91425" marB="91425" marR="91425" marL="91425"/>
                </a:tc>
              </a:tr>
              <a:tr h="299175">
                <a:tc>
                  <a:txBody>
                    <a:bodyPr/>
                    <a:lstStyle/>
                    <a:p>
                      <a:pPr indent="0" lvl="0" marL="0" rtl="0" algn="l">
                        <a:spcBef>
                          <a:spcPts val="0"/>
                        </a:spcBef>
                        <a:spcAft>
                          <a:spcPts val="0"/>
                        </a:spcAft>
                        <a:buNone/>
                      </a:pPr>
                      <a:r>
                        <a:rPr lang="en" sz="1200"/>
                        <a:t>Music</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62.2</a:t>
                      </a:r>
                      <a:endParaRPr sz="1200"/>
                    </a:p>
                  </a:txBody>
                  <a:tcPr marT="91425" marB="91425" marR="91425" marL="91425"/>
                </a:tc>
              </a:tr>
              <a:tr h="299175">
                <a:tc>
                  <a:txBody>
                    <a:bodyPr/>
                    <a:lstStyle/>
                    <a:p>
                      <a:pPr indent="0" lvl="0" marL="0" rtl="0" algn="l">
                        <a:spcBef>
                          <a:spcPts val="0"/>
                        </a:spcBef>
                        <a:spcAft>
                          <a:spcPts val="0"/>
                        </a:spcAft>
                        <a:buNone/>
                      </a:pPr>
                      <a:r>
                        <a:rPr lang="en" sz="1200"/>
                        <a:t>Art</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52.8</a:t>
                      </a:r>
                      <a:endParaRPr sz="1200"/>
                    </a:p>
                  </a:txBody>
                  <a:tcPr marT="91425" marB="91425" marR="91425" marL="91425"/>
                </a:tc>
              </a:tr>
              <a:tr h="299175">
                <a:tc>
                  <a:txBody>
                    <a:bodyPr/>
                    <a:lstStyle/>
                    <a:p>
                      <a:pPr indent="0" lvl="0" marL="0" rtl="0" algn="l">
                        <a:spcBef>
                          <a:spcPts val="0"/>
                        </a:spcBef>
                        <a:spcAft>
                          <a:spcPts val="0"/>
                        </a:spcAft>
                        <a:buNone/>
                      </a:pPr>
                      <a:r>
                        <a:rPr lang="en" sz="1200"/>
                        <a:t>Film &amp; Video</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49.4</a:t>
                      </a:r>
                      <a:endParaRPr sz="1200"/>
                    </a:p>
                  </a:txBody>
                  <a:tcPr marT="91425" marB="91425" marR="91425" marL="91425"/>
                </a:tc>
              </a:tr>
              <a:tr h="299175">
                <a:tc>
                  <a:txBody>
                    <a:bodyPr/>
                    <a:lstStyle/>
                    <a:p>
                      <a:pPr indent="0" lvl="0" marL="0" rtl="0" algn="l">
                        <a:spcBef>
                          <a:spcPts val="0"/>
                        </a:spcBef>
                        <a:spcAft>
                          <a:spcPts val="0"/>
                        </a:spcAft>
                        <a:buNone/>
                      </a:pPr>
                      <a:r>
                        <a:rPr lang="en" sz="1200"/>
                        <a:t>Comics</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48.5</a:t>
                      </a:r>
                      <a:endParaRPr sz="1200"/>
                    </a:p>
                  </a:txBody>
                  <a:tcPr marT="91425" marB="91425" marR="91425" marL="91425"/>
                </a:tc>
              </a:tr>
              <a:tr h="299175">
                <a:tc>
                  <a:txBody>
                    <a:bodyPr/>
                    <a:lstStyle/>
                    <a:p>
                      <a:pPr indent="0" lvl="0" marL="0" rtl="0" algn="l">
                        <a:spcBef>
                          <a:spcPts val="0"/>
                        </a:spcBef>
                        <a:spcAft>
                          <a:spcPts val="0"/>
                        </a:spcAft>
                        <a:buNone/>
                      </a:pPr>
                      <a:r>
                        <a:rPr lang="en" sz="1200"/>
                        <a:t>Film &amp;amp; Video</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47.3</a:t>
                      </a:r>
                      <a:endParaRPr sz="1200"/>
                    </a:p>
                  </a:txBody>
                  <a:tcPr marT="91425" marB="91425" marR="91425" marL="91425"/>
                </a:tc>
              </a:tr>
              <a:tr h="299175">
                <a:tc>
                  <a:txBody>
                    <a:bodyPr/>
                    <a:lstStyle/>
                    <a:p>
                      <a:pPr indent="0" lvl="0" marL="0" rtl="0" algn="l">
                        <a:spcBef>
                          <a:spcPts val="0"/>
                        </a:spcBef>
                        <a:spcAft>
                          <a:spcPts val="0"/>
                        </a:spcAft>
                        <a:buNone/>
                      </a:pPr>
                      <a:r>
                        <a:rPr lang="en" sz="1200"/>
                        <a:t>Food</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45.5</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1600"/>
              </a:spcAft>
              <a:buClr>
                <a:schemeClr val="dk1"/>
              </a:buClr>
              <a:buSzPts val="1800"/>
              <a:buChar char="●"/>
            </a:pPr>
            <a:r>
              <a:rPr lang="en" sz="1800"/>
              <a:t>Ideal month/day/time to launch a campaign</a:t>
            </a:r>
            <a:endParaRPr/>
          </a:p>
        </p:txBody>
      </p:sp>
      <p:sp>
        <p:nvSpPr>
          <p:cNvPr id="88" name="Google Shape;88;p16"/>
          <p:cNvSpPr txBox="1"/>
          <p:nvPr>
            <p:ph idx="1" type="body"/>
          </p:nvPr>
        </p:nvSpPr>
        <p:spPr>
          <a:xfrm>
            <a:off x="311700" y="948525"/>
            <a:ext cx="87816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Best month is Nov(57.5%)(&gt;April(57.1%)&gt;March(56.9%), b</a:t>
            </a:r>
            <a:r>
              <a:rPr lang="en" sz="1300"/>
              <a:t>est time is in the morning ([4,5](58.4%)&gt; [3,4](57.6%)&gt; [7,8](55.3%) &gt; [6,7](54.9%))</a:t>
            </a:r>
            <a:r>
              <a:rPr lang="en" sz="1300"/>
              <a:t>, but there are no significant differences between weekday</a:t>
            </a:r>
            <a:r>
              <a:rPr lang="en" sz="1300"/>
              <a:t>s statistically(Mon(51.09%)&gt;Wed(51.05%)&gt;Thur(50.99%))</a:t>
            </a:r>
            <a:r>
              <a:rPr lang="en" sz="1300"/>
              <a:t>. Don’t launch a project in June(25.1%) and July(42.4%). </a:t>
            </a:r>
            <a:endParaRPr sz="1200"/>
          </a:p>
        </p:txBody>
      </p:sp>
      <p:pic>
        <p:nvPicPr>
          <p:cNvPr id="89" name="Google Shape;89;p16"/>
          <p:cNvPicPr preferRelativeResize="0"/>
          <p:nvPr/>
        </p:nvPicPr>
        <p:blipFill>
          <a:blip r:embed="rId3">
            <a:alphaModFix/>
          </a:blip>
          <a:stretch>
            <a:fillRect/>
          </a:stretch>
        </p:blipFill>
        <p:spPr>
          <a:xfrm>
            <a:off x="456625" y="1897925"/>
            <a:ext cx="8456775" cy="3078450"/>
          </a:xfrm>
          <a:prstGeom prst="rect">
            <a:avLst/>
          </a:prstGeom>
          <a:noFill/>
          <a:ln>
            <a:noFill/>
          </a:ln>
        </p:spPr>
      </p:pic>
      <p:pic>
        <p:nvPicPr>
          <p:cNvPr id="90" name="Google Shape;90;p16"/>
          <p:cNvPicPr preferRelativeResize="0"/>
          <p:nvPr/>
        </p:nvPicPr>
        <p:blipFill>
          <a:blip r:embed="rId4">
            <a:alphaModFix/>
          </a:blip>
          <a:stretch>
            <a:fillRect/>
          </a:stretch>
        </p:blipFill>
        <p:spPr>
          <a:xfrm>
            <a:off x="456625" y="1940925"/>
            <a:ext cx="8375675" cy="2992450"/>
          </a:xfrm>
          <a:prstGeom prst="rect">
            <a:avLst/>
          </a:prstGeom>
          <a:noFill/>
          <a:ln>
            <a:noFill/>
          </a:ln>
        </p:spPr>
      </p:pic>
      <p:pic>
        <p:nvPicPr>
          <p:cNvPr id="91" name="Google Shape;91;p16"/>
          <p:cNvPicPr preferRelativeResize="0"/>
          <p:nvPr/>
        </p:nvPicPr>
        <p:blipFill>
          <a:blip r:embed="rId5">
            <a:alphaModFix/>
          </a:blip>
          <a:stretch>
            <a:fillRect/>
          </a:stretch>
        </p:blipFill>
        <p:spPr>
          <a:xfrm>
            <a:off x="352425" y="1941500"/>
            <a:ext cx="8439150" cy="299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9"/>
                                        </p:tgtEl>
                                      </p:cBhvr>
                                    </p:animEffect>
                                    <p:set>
                                      <p:cBhvr>
                                        <p:cTn dur="1" fill="hold">
                                          <p:stCondLst>
                                            <p:cond delay="100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0"/>
                                        </p:tgtEl>
                                      </p:cBhvr>
                                    </p:animEffect>
                                    <p:set>
                                      <p:cBhvr>
                                        <p:cTn dur="1" fill="hold">
                                          <p:stCondLst>
                                            <p:cond delay="100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7" name="Google Shape;97;p17"/>
          <p:cNvSpPr txBox="1"/>
          <p:nvPr>
            <p:ph idx="1" type="body"/>
          </p:nvPr>
        </p:nvSpPr>
        <p:spPr>
          <a:xfrm>
            <a:off x="311700" y="1171600"/>
            <a:ext cx="8520600" cy="3626100"/>
          </a:xfrm>
          <a:prstGeom prst="rect">
            <a:avLst/>
          </a:prstGeom>
          <a:solidFill>
            <a:schemeClr val="lt1"/>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28571"/>
              </a:lnSpc>
              <a:spcBef>
                <a:spcPts val="0"/>
              </a:spcBef>
              <a:spcAft>
                <a:spcPts val="0"/>
              </a:spcAft>
              <a:buNone/>
            </a:pPr>
            <a:r>
              <a:rPr b="1" lang="en" sz="1200">
                <a:solidFill>
                  <a:srgbClr val="43464D"/>
                </a:solidFill>
                <a:highlight>
                  <a:srgbClr val="FFFFFF"/>
                </a:highlight>
                <a:latin typeface="Times New Roman"/>
                <a:ea typeface="Times New Roman"/>
                <a:cs typeface="Times New Roman"/>
                <a:sym typeface="Times New Roman"/>
              </a:rPr>
              <a:t>Here are my recommends:</a:t>
            </a:r>
            <a:endParaRPr b="1" sz="1200">
              <a:solidFill>
                <a:srgbClr val="43464D"/>
              </a:solidFill>
              <a:highlight>
                <a:srgbClr val="FFFFFF"/>
              </a:highlight>
              <a:latin typeface="Times New Roman"/>
              <a:ea typeface="Times New Roman"/>
              <a:cs typeface="Times New Roman"/>
              <a:sym typeface="Times New Roman"/>
            </a:endParaRPr>
          </a:p>
          <a:p>
            <a:pPr indent="-304800" lvl="0" marL="457200" rtl="0" algn="l">
              <a:lnSpc>
                <a:spcPct val="128571"/>
              </a:lnSpc>
              <a:spcBef>
                <a:spcPts val="0"/>
              </a:spcBef>
              <a:spcAft>
                <a:spcPts val="0"/>
              </a:spcAft>
              <a:buClr>
                <a:srgbClr val="43464D"/>
              </a:buClr>
              <a:buSzPts val="1200"/>
              <a:buFont typeface="Times New Roman"/>
              <a:buAutoNum type="arabicPeriod"/>
            </a:pPr>
            <a:r>
              <a:rPr b="1" lang="en" sz="1200">
                <a:solidFill>
                  <a:srgbClr val="43464D"/>
                </a:solidFill>
                <a:highlight>
                  <a:srgbClr val="FFFFFF"/>
                </a:highlight>
                <a:latin typeface="Times New Roman"/>
                <a:ea typeface="Times New Roman"/>
                <a:cs typeface="Times New Roman"/>
                <a:sym typeface="Times New Roman"/>
              </a:rPr>
              <a:t>Shorter duration would give more confidence to backers.</a:t>
            </a:r>
            <a:endParaRPr b="1" sz="1200">
              <a:solidFill>
                <a:srgbClr val="43464D"/>
              </a:solidFill>
              <a:highlight>
                <a:srgbClr val="FFFFFF"/>
              </a:highlight>
              <a:latin typeface="Times New Roman"/>
              <a:ea typeface="Times New Roman"/>
              <a:cs typeface="Times New Roman"/>
              <a:sym typeface="Times New Roman"/>
            </a:endParaRPr>
          </a:p>
          <a:p>
            <a:pPr indent="-304800" lvl="0" marL="457200" rtl="0" algn="l">
              <a:lnSpc>
                <a:spcPct val="128571"/>
              </a:lnSpc>
              <a:spcBef>
                <a:spcPts val="0"/>
              </a:spcBef>
              <a:spcAft>
                <a:spcPts val="0"/>
              </a:spcAft>
              <a:buClr>
                <a:srgbClr val="43464D"/>
              </a:buClr>
              <a:buSzPts val="1200"/>
              <a:buFont typeface="Times New Roman"/>
              <a:buAutoNum type="arabicPeriod"/>
            </a:pPr>
            <a:r>
              <a:rPr b="1" lang="en" sz="1200">
                <a:solidFill>
                  <a:srgbClr val="43464D"/>
                </a:solidFill>
                <a:highlight>
                  <a:srgbClr val="FFFFFF"/>
                </a:highlight>
                <a:latin typeface="Times New Roman"/>
                <a:ea typeface="Times New Roman"/>
                <a:cs typeface="Times New Roman"/>
                <a:sym typeface="Times New Roman"/>
              </a:rPr>
              <a:t>The ideal pledge goal depends on many factors</a:t>
            </a:r>
            <a:r>
              <a:rPr b="1" lang="en" sz="1200">
                <a:solidFill>
                  <a:srgbClr val="43464D"/>
                </a:solidFill>
                <a:highlight>
                  <a:srgbClr val="FFFFFF"/>
                </a:highlight>
                <a:latin typeface="Times New Roman"/>
                <a:ea typeface="Times New Roman"/>
                <a:cs typeface="Times New Roman"/>
                <a:sym typeface="Times New Roman"/>
              </a:rPr>
              <a:t>. </a:t>
            </a:r>
            <a:endParaRPr b="1" sz="1200">
              <a:solidFill>
                <a:srgbClr val="43464D"/>
              </a:solidFill>
              <a:highlight>
                <a:srgbClr val="FFFFFF"/>
              </a:highlight>
              <a:latin typeface="Times New Roman"/>
              <a:ea typeface="Times New Roman"/>
              <a:cs typeface="Times New Roman"/>
              <a:sym typeface="Times New Roman"/>
            </a:endParaRPr>
          </a:p>
          <a:p>
            <a:pPr indent="-304800" lvl="0" marL="457200" marR="0" rtl="0" algn="l">
              <a:lnSpc>
                <a:spcPct val="128571"/>
              </a:lnSpc>
              <a:spcBef>
                <a:spcPts val="0"/>
              </a:spcBef>
              <a:spcAft>
                <a:spcPts val="0"/>
              </a:spcAft>
              <a:buClr>
                <a:srgbClr val="43464D"/>
              </a:buClr>
              <a:buSzPts val="1200"/>
              <a:buFont typeface="Times New Roman"/>
              <a:buAutoNum type="arabicPeriod"/>
            </a:pPr>
            <a:r>
              <a:rPr b="1" lang="en" sz="1200">
                <a:solidFill>
                  <a:srgbClr val="43464D"/>
                </a:solidFill>
                <a:highlight>
                  <a:srgbClr val="FFFFFF"/>
                </a:highlight>
                <a:latin typeface="Times New Roman"/>
                <a:ea typeface="Times New Roman"/>
                <a:cs typeface="Times New Roman"/>
                <a:sym typeface="Times New Roman"/>
              </a:rPr>
              <a:t>Connecting the project to entertainment industries such as dance, theater, music or art could attract backers.</a:t>
            </a:r>
            <a:endParaRPr b="1" sz="1200">
              <a:solidFill>
                <a:srgbClr val="43464D"/>
              </a:solidFill>
              <a:highlight>
                <a:srgbClr val="FFFFFF"/>
              </a:highlight>
              <a:latin typeface="Times New Roman"/>
              <a:ea typeface="Times New Roman"/>
              <a:cs typeface="Times New Roman"/>
              <a:sym typeface="Times New Roman"/>
            </a:endParaRPr>
          </a:p>
          <a:p>
            <a:pPr indent="-304800" lvl="0" marL="457200" marR="0" rtl="0" algn="l">
              <a:lnSpc>
                <a:spcPct val="128571"/>
              </a:lnSpc>
              <a:spcBef>
                <a:spcPts val="0"/>
              </a:spcBef>
              <a:spcAft>
                <a:spcPts val="0"/>
              </a:spcAft>
              <a:buClr>
                <a:srgbClr val="43464D"/>
              </a:buClr>
              <a:buSzPts val="1200"/>
              <a:buFont typeface="Times New Roman"/>
              <a:buAutoNum type="arabicPeriod"/>
            </a:pPr>
            <a:r>
              <a:rPr b="1" lang="en" sz="1200">
                <a:solidFill>
                  <a:srgbClr val="43464D"/>
                </a:solidFill>
                <a:highlight>
                  <a:srgbClr val="FFFFFF"/>
                </a:highlight>
                <a:latin typeface="Times New Roman"/>
                <a:ea typeface="Times New Roman"/>
                <a:cs typeface="Times New Roman"/>
                <a:sym typeface="Times New Roman"/>
              </a:rPr>
              <a:t>Better in the morning. The weekday and month doesn’t matter usually, excepting June/July. Don’t do it.</a:t>
            </a:r>
            <a:endParaRPr b="1" sz="1200">
              <a:solidFill>
                <a:srgbClr val="43464D"/>
              </a:solidFill>
              <a:highlight>
                <a:srgbClr val="FFFFFF"/>
              </a:highlight>
              <a:latin typeface="Times New Roman"/>
              <a:ea typeface="Times New Roman"/>
              <a:cs typeface="Times New Roman"/>
              <a:sym typeface="Times New Roman"/>
            </a:endParaRPr>
          </a:p>
          <a:p>
            <a:pPr indent="0" lvl="0" marL="0" rtl="0" algn="l">
              <a:lnSpc>
                <a:spcPct val="128571"/>
              </a:lnSpc>
              <a:spcBef>
                <a:spcPts val="0"/>
              </a:spcBef>
              <a:spcAft>
                <a:spcPts val="0"/>
              </a:spcAft>
              <a:buNone/>
            </a:pPr>
            <a:r>
              <a:t/>
            </a:r>
            <a:endParaRPr b="1" sz="1200">
              <a:solidFill>
                <a:srgbClr val="43464D"/>
              </a:solidFill>
              <a:highlight>
                <a:srgbClr val="FFFFFF"/>
              </a:highlight>
              <a:latin typeface="Times New Roman"/>
              <a:ea typeface="Times New Roman"/>
              <a:cs typeface="Times New Roman"/>
              <a:sym typeface="Times New Roman"/>
            </a:endParaRPr>
          </a:p>
          <a:p>
            <a:pPr indent="0" lvl="0" marL="0" rtl="0" algn="l">
              <a:lnSpc>
                <a:spcPct val="128571"/>
              </a:lnSpc>
              <a:spcBef>
                <a:spcPts val="0"/>
              </a:spcBef>
              <a:spcAft>
                <a:spcPts val="0"/>
              </a:spcAft>
              <a:buNone/>
            </a:pPr>
            <a:r>
              <a:t/>
            </a:r>
            <a:endParaRPr b="1" sz="1200">
              <a:solidFill>
                <a:srgbClr val="43464D"/>
              </a:solidFill>
              <a:highlight>
                <a:srgbClr val="FFFFFF"/>
              </a:highlight>
              <a:latin typeface="Times New Roman"/>
              <a:ea typeface="Times New Roman"/>
              <a:cs typeface="Times New Roman"/>
              <a:sym typeface="Times New Roman"/>
            </a:endParaRPr>
          </a:p>
          <a:p>
            <a:pPr indent="0" lvl="0" marL="0" rtl="0" algn="l">
              <a:lnSpc>
                <a:spcPct val="128571"/>
              </a:lnSpc>
              <a:spcBef>
                <a:spcPts val="0"/>
              </a:spcBef>
              <a:spcAft>
                <a:spcPts val="0"/>
              </a:spcAft>
              <a:buNone/>
            </a:pPr>
            <a:r>
              <a:rPr b="1" lang="en" sz="1200">
                <a:solidFill>
                  <a:srgbClr val="43464D"/>
                </a:solidFill>
                <a:highlight>
                  <a:srgbClr val="FFFFFF"/>
                </a:highlight>
                <a:latin typeface="Times New Roman"/>
                <a:ea typeface="Times New Roman"/>
                <a:cs typeface="Times New Roman"/>
                <a:sym typeface="Times New Roman"/>
              </a:rPr>
              <a:t>More:</a:t>
            </a:r>
            <a:endParaRPr b="1" sz="1200">
              <a:solidFill>
                <a:srgbClr val="43464D"/>
              </a:solidFill>
              <a:highlight>
                <a:srgbClr val="FFFFFF"/>
              </a:highlight>
              <a:latin typeface="Times New Roman"/>
              <a:ea typeface="Times New Roman"/>
              <a:cs typeface="Times New Roman"/>
              <a:sym typeface="Times New Roman"/>
            </a:endParaRPr>
          </a:p>
          <a:p>
            <a:pPr indent="0" lvl="0" marL="0" rtl="0" algn="l">
              <a:lnSpc>
                <a:spcPct val="128571"/>
              </a:lnSpc>
              <a:spcBef>
                <a:spcPts val="0"/>
              </a:spcBef>
              <a:spcAft>
                <a:spcPts val="0"/>
              </a:spcAft>
              <a:buClr>
                <a:schemeClr val="dk1"/>
              </a:buClr>
              <a:buSzPts val="1100"/>
              <a:buFont typeface="Arial"/>
              <a:buNone/>
            </a:pPr>
            <a:r>
              <a:rPr b="1" lang="en" sz="1200">
                <a:solidFill>
                  <a:srgbClr val="43464D"/>
                </a:solidFill>
                <a:highlight>
                  <a:srgbClr val="FFFFFF"/>
                </a:highlight>
                <a:latin typeface="Times New Roman"/>
                <a:ea typeface="Times New Roman"/>
                <a:cs typeface="Times New Roman"/>
                <a:sym typeface="Times New Roman"/>
              </a:rPr>
              <a:t>There are a lot of attributes data could be collected and analyzed.  </a:t>
            </a:r>
            <a:r>
              <a:rPr b="1" lang="en" sz="1200">
                <a:solidFill>
                  <a:srgbClr val="FF0000"/>
                </a:solidFill>
                <a:highlight>
                  <a:srgbClr val="FFFFFF"/>
                </a:highlight>
                <a:latin typeface="Times New Roman"/>
                <a:ea typeface="Times New Roman"/>
                <a:cs typeface="Times New Roman"/>
                <a:sym typeface="Times New Roman"/>
              </a:rPr>
              <a:t>The data given is mainly based on the projects. However, there are three main categories of the data: founders, projects, and backers. </a:t>
            </a:r>
            <a:r>
              <a:rPr b="1" lang="en" sz="1200">
                <a:solidFill>
                  <a:srgbClr val="43464D"/>
                </a:solidFill>
                <a:highlight>
                  <a:srgbClr val="FFFFFF"/>
                </a:highlight>
                <a:latin typeface="Times New Roman"/>
                <a:ea typeface="Times New Roman"/>
                <a:cs typeface="Times New Roman"/>
                <a:sym typeface="Times New Roman"/>
              </a:rPr>
              <a:t>For example,  the personality type of the  project founders are critical for a successful project. We could design a survey to collect the information of the project founders. On the other hand, we need to understand the behavior of the backers. We don’t know how many backers from the given dataset. We could collect the data of viewing behavior such as mostly clicked buttons or inner links, or any other elements. We could also design some surveys for the backers. In conclusion, more interesting data could be added to this project. </a:t>
            </a:r>
            <a:endParaRPr b="1" sz="1200">
              <a:solidFill>
                <a:srgbClr val="43464D"/>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