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60"/>
  </p:notesMasterIdLst>
  <p:handoutMasterIdLst>
    <p:handoutMasterId r:id="rId61"/>
  </p:handoutMasterIdLst>
  <p:sldIdLst>
    <p:sldId id="257" r:id="rId2"/>
    <p:sldId id="478" r:id="rId3"/>
    <p:sldId id="496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505" r:id="rId18"/>
    <p:sldId id="506" r:id="rId19"/>
    <p:sldId id="345" r:id="rId20"/>
    <p:sldId id="322" r:id="rId21"/>
    <p:sldId id="326" r:id="rId22"/>
    <p:sldId id="327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503" r:id="rId39"/>
    <p:sldId id="504" r:id="rId40"/>
    <p:sldId id="383" r:id="rId41"/>
    <p:sldId id="386" r:id="rId42"/>
    <p:sldId id="459" r:id="rId43"/>
    <p:sldId id="460" r:id="rId44"/>
    <p:sldId id="461" r:id="rId45"/>
    <p:sldId id="462" r:id="rId46"/>
    <p:sldId id="463" r:id="rId47"/>
    <p:sldId id="464" r:id="rId48"/>
    <p:sldId id="465" r:id="rId49"/>
    <p:sldId id="466" r:id="rId50"/>
    <p:sldId id="467" r:id="rId51"/>
    <p:sldId id="502" r:id="rId52"/>
    <p:sldId id="501" r:id="rId53"/>
    <p:sldId id="469" r:id="rId54"/>
    <p:sldId id="470" r:id="rId55"/>
    <p:sldId id="471" r:id="rId56"/>
    <p:sldId id="472" r:id="rId57"/>
    <p:sldId id="473" r:id="rId58"/>
    <p:sldId id="457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59236A-E4B4-4F4F-B137-DE5C07A9D14C}">
          <p14:sldIdLst>
            <p14:sldId id="257"/>
            <p14:sldId id="478"/>
            <p14:sldId id="496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505"/>
            <p14:sldId id="506"/>
            <p14:sldId id="345"/>
            <p14:sldId id="322"/>
            <p14:sldId id="326"/>
            <p14:sldId id="327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65"/>
            <p14:sldId id="366"/>
            <p14:sldId id="367"/>
            <p14:sldId id="368"/>
            <p14:sldId id="369"/>
            <p14:sldId id="370"/>
            <p14:sldId id="371"/>
            <p14:sldId id="503"/>
            <p14:sldId id="504"/>
            <p14:sldId id="383"/>
            <p14:sldId id="386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502"/>
            <p14:sldId id="501"/>
            <p14:sldId id="469"/>
            <p14:sldId id="470"/>
            <p14:sldId id="471"/>
            <p14:sldId id="472"/>
            <p14:sldId id="473"/>
            <p14:sldId id="4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FF66"/>
    <a:srgbClr val="44A9C4"/>
    <a:srgbClr val="C88F5F"/>
    <a:srgbClr val="FAC090"/>
    <a:srgbClr val="EECB9C"/>
    <a:srgbClr val="FFFFFF"/>
    <a:srgbClr val="EBA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3" autoAdjust="0"/>
    <p:restoredTop sz="86453" autoAdjust="0"/>
  </p:normalViewPr>
  <p:slideViewPr>
    <p:cSldViewPr snapToGrid="0">
      <p:cViewPr varScale="1">
        <p:scale>
          <a:sx n="75" d="100"/>
          <a:sy n="75" d="100"/>
        </p:scale>
        <p:origin x="1363" y="67"/>
      </p:cViewPr>
      <p:guideLst/>
    </p:cSldViewPr>
  </p:slideViewPr>
  <p:outlineViewPr>
    <p:cViewPr>
      <p:scale>
        <a:sx n="33" d="100"/>
        <a:sy n="33" d="100"/>
      </p:scale>
      <p:origin x="0" y="-205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9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889EF-102C-4C32-8171-7C0255BB16C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92EEB-40D0-447C-B981-E7634FDA4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51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9FBD5-4F8A-4D2B-8143-9A3B32D7AB9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054C6-2769-4902-80A7-62947659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4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054C6-2769-4902-80A7-62947659535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0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9028" name="바닥글 개체 틀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1200" smtClean="0"/>
          </a:p>
        </p:txBody>
      </p:sp>
      <p:sp>
        <p:nvSpPr>
          <p:cNvPr id="129029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39E9050-1676-4B43-AD79-54300CD1A293}" type="slidenum">
              <a:rPr lang="en-US" altLang="ko-KR" sz="1200"/>
              <a:pPr eaLnBrk="1" hangingPunct="1"/>
              <a:t>28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9208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0052" name="바닥글 개체 틀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1200" smtClean="0"/>
          </a:p>
        </p:txBody>
      </p:sp>
      <p:sp>
        <p:nvSpPr>
          <p:cNvPr id="13005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A62ED87-50FB-4D06-9CBE-53CF331D8659}" type="slidenum">
              <a:rPr lang="en-US" altLang="ko-KR" sz="1200"/>
              <a:pPr eaLnBrk="1" hangingPunct="1"/>
              <a:t>29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963843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1076" name="바닥글 개체 틀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1200" smtClean="0"/>
          </a:p>
        </p:txBody>
      </p:sp>
      <p:sp>
        <p:nvSpPr>
          <p:cNvPr id="131077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D6D42C9-AFA8-4742-9B3B-8DA6E8BF2DF7}" type="slidenum">
              <a:rPr lang="en-US" altLang="ko-KR" sz="1200"/>
              <a:pPr eaLnBrk="1" hangingPunct="1"/>
              <a:t>30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06986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2100" name="바닥글 개체 틀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1200" smtClean="0"/>
          </a:p>
        </p:txBody>
      </p:sp>
      <p:sp>
        <p:nvSpPr>
          <p:cNvPr id="132101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5573C74-DDC6-460B-81CD-A6C75F75B99C}" type="slidenum">
              <a:rPr lang="en-US" altLang="ko-KR" sz="1200"/>
              <a:pPr eaLnBrk="1" hangingPunct="1"/>
              <a:t>31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0712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3124" name="바닥글 개체 틀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1200" smtClean="0"/>
          </a:p>
        </p:txBody>
      </p:sp>
      <p:sp>
        <p:nvSpPr>
          <p:cNvPr id="13312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F35D9B0-6F2E-4631-9B76-532CA3A0323A}" type="slidenum">
              <a:rPr lang="en-US" altLang="ko-KR" sz="1200"/>
              <a:pPr eaLnBrk="1" hangingPunct="1"/>
              <a:t>32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5660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4148" name="바닥글 개체 틀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1200" smtClean="0"/>
          </a:p>
        </p:txBody>
      </p:sp>
      <p:sp>
        <p:nvSpPr>
          <p:cNvPr id="134149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9113241-03EE-44B8-8C8E-2D9964F0808F}" type="slidenum">
              <a:rPr lang="en-US" altLang="ko-KR" sz="1200"/>
              <a:pPr eaLnBrk="1" hangingPunct="1"/>
              <a:t>33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18241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5172" name="바닥글 개체 틀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1200" smtClean="0"/>
          </a:p>
        </p:txBody>
      </p:sp>
      <p:sp>
        <p:nvSpPr>
          <p:cNvPr id="13517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E3B7E86-4C67-4B66-B850-885A9545CFFA}" type="slidenum">
              <a:rPr lang="en-US" altLang="ko-KR" sz="1200"/>
              <a:pPr eaLnBrk="1" hangingPunct="1"/>
              <a:t>34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074024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6196" name="바닥글 개체 틀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1200" smtClean="0"/>
          </a:p>
        </p:txBody>
      </p:sp>
      <p:sp>
        <p:nvSpPr>
          <p:cNvPr id="136197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A54BE53-C6A1-4A2A-9AF0-EE0B3A62671B}" type="slidenum">
              <a:rPr lang="en-US" altLang="ko-KR" sz="1200"/>
              <a:pPr eaLnBrk="1" hangingPunct="1"/>
              <a:t>35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996924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7220" name="바닥글 개체 틀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1200" smtClean="0"/>
          </a:p>
        </p:txBody>
      </p:sp>
      <p:sp>
        <p:nvSpPr>
          <p:cNvPr id="137221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C871941-BD66-4857-A2B3-FF82C83D8061}" type="slidenum">
              <a:rPr lang="en-US" altLang="ko-KR" sz="1200"/>
              <a:pPr eaLnBrk="1" hangingPunct="1"/>
              <a:t>36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29181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054C6-2769-4902-80A7-62947659535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3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 command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mmap()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통해서 성능정보 수집 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(kernel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copying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없이 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054C6-2769-4902-80A7-6294765953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98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054C6-2769-4902-80A7-62947659535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61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054C6-2769-4902-80A7-62947659535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0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054C6-2769-4902-80A7-62947659535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0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</a:t>
            </a:r>
            <a:r>
              <a:rPr lang="en-US" altLang="ko-KR" smtClean="0"/>
              <a:t>: perf record huffman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054C6-2769-4902-80A7-6294765953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3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perf record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이후 </a:t>
            </a:r>
            <a:r>
              <a:rPr lang="en-US" altLang="ko-KR" baseline="0" smtClean="0"/>
              <a:t>perf annotate</a:t>
            </a:r>
            <a:r>
              <a:rPr lang="ko-KR" altLang="en-US" baseline="0" smtClean="0"/>
              <a:t>실행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054C6-2769-4902-80A7-62947659535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3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054C6-2769-4902-80A7-62947659535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5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054C6-2769-4902-80A7-62947659535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7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5956" name="바닥글 개체 틀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1200" smtClean="0"/>
          </a:p>
        </p:txBody>
      </p:sp>
      <p:sp>
        <p:nvSpPr>
          <p:cNvPr id="125957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A7D034C-E694-4CC6-80A6-13C4194ED291}" type="slidenum">
              <a:rPr lang="en-US" altLang="ko-KR" sz="1200"/>
              <a:pPr eaLnBrk="1" hangingPunct="1"/>
              <a:t>25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505387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6980" name="바닥글 개체 틀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1200" smtClean="0"/>
          </a:p>
        </p:txBody>
      </p:sp>
      <p:sp>
        <p:nvSpPr>
          <p:cNvPr id="126981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DA6441C-CE68-431B-BA6E-3D97624EDA01}" type="slidenum">
              <a:rPr lang="en-US" altLang="ko-KR" sz="1200"/>
              <a:pPr eaLnBrk="1" hangingPunct="1"/>
              <a:t>26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64757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8004" name="바닥글 개체 틀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1200" smtClean="0"/>
          </a:p>
        </p:txBody>
      </p:sp>
      <p:sp>
        <p:nvSpPr>
          <p:cNvPr id="12800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6954AF3-EAFF-4089-BE6B-FDDB3F78F07A}" type="slidenum">
              <a:rPr lang="en-US" altLang="ko-KR" sz="1200"/>
              <a:pPr eaLnBrk="1" hangingPunct="1"/>
              <a:t>27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671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54921"/>
            <a:ext cx="7772400" cy="1470025"/>
          </a:xfrm>
        </p:spPr>
        <p:txBody>
          <a:bodyPr>
            <a:normAutofit/>
          </a:bodyPr>
          <a:lstStyle>
            <a:lvl1pPr>
              <a:defRPr sz="2100" b="1">
                <a:latin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2" name="날짜 개체 틀 6"/>
          <p:cNvSpPr>
            <a:spLocks noGrp="1"/>
          </p:cNvSpPr>
          <p:nvPr>
            <p:ph type="dt" sz="half" idx="2"/>
          </p:nvPr>
        </p:nvSpPr>
        <p:spPr>
          <a:xfrm>
            <a:off x="165600" y="6614454"/>
            <a:ext cx="1248256" cy="257944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fld id="{5F9F31AF-D55A-487D-8719-F8595F85BE95}" type="datetime1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1485856" y="6614454"/>
            <a:ext cx="6286544" cy="257945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Embedded Systems Optimization</a:t>
            </a:r>
            <a:endParaRPr lang="ko-KR" altLang="en-US" dirty="0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178580" y="6614454"/>
            <a:ext cx="828652" cy="257946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fld id="{8195850E-408C-4185-8B7A-60EF4DA07149}" type="slidenum">
              <a:rPr lang="ko-KR" altLang="en-US" smtClean="0"/>
              <a:pPr/>
              <a:t>‹#›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80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165" y="1215585"/>
            <a:ext cx="8229600" cy="5091918"/>
          </a:xfrm>
        </p:spPr>
        <p:txBody>
          <a:bodyPr>
            <a:normAutofit/>
          </a:bodyPr>
          <a:lstStyle>
            <a:lvl1pPr>
              <a:defRPr sz="1350" b="1">
                <a:latin typeface="Calibri" panose="020F0502020204030204" pitchFamily="34" charset="0"/>
              </a:defRPr>
            </a:lvl1pPr>
            <a:lvl2pPr>
              <a:defRPr sz="1200">
                <a:latin typeface="Calibri" panose="020F0502020204030204" pitchFamily="34" charset="0"/>
              </a:defRPr>
            </a:lvl2pPr>
            <a:lvl3pPr>
              <a:defRPr sz="1050">
                <a:latin typeface="Calibri" panose="020F0502020204030204" pitchFamily="34" charset="0"/>
              </a:defRPr>
            </a:lvl3pPr>
            <a:lvl4pPr>
              <a:defRPr sz="1050">
                <a:latin typeface="Calibri" panose="020F0502020204030204" pitchFamily="34" charset="0"/>
              </a:defRPr>
            </a:lvl4pPr>
            <a:lvl5pPr>
              <a:defRPr sz="1050"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>
            <a:lvl1pPr>
              <a:defRPr sz="2100">
                <a:latin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날짜 개체 틀 6"/>
          <p:cNvSpPr>
            <a:spLocks noGrp="1"/>
          </p:cNvSpPr>
          <p:nvPr>
            <p:ph type="dt" sz="half" idx="2"/>
          </p:nvPr>
        </p:nvSpPr>
        <p:spPr>
          <a:xfrm>
            <a:off x="156681" y="6602170"/>
            <a:ext cx="1271575" cy="291828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fld id="{1C8DFF54-9563-4872-A9A4-48F8A09482EE}" type="datetime1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1485856" y="6602170"/>
            <a:ext cx="6286544" cy="291829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178580" y="6602170"/>
            <a:ext cx="828652" cy="29183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fld id="{8195850E-408C-4185-8B7A-60EF4DA07149}" type="slidenum">
              <a:rPr lang="ko-KR" altLang="en-US" smtClean="0"/>
              <a:pPr/>
              <a:t>‹#›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82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82461"/>
            <a:ext cx="8229600" cy="842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1079"/>
            <a:ext cx="8229600" cy="511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-1819"/>
            <a:ext cx="9144000" cy="3486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182751" y="900"/>
            <a:ext cx="157163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 w="31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0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CARES</a:t>
            </a:r>
            <a:r>
              <a:rPr lang="en-US" altLang="ko-KR" sz="1800" b="1" dirty="0">
                <a:ln w="3175">
                  <a:solidFill>
                    <a:srgbClr val="00B0F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  </a:t>
            </a:r>
            <a:endParaRPr lang="ko-KR" altLang="en-US" sz="1800" b="1" dirty="0">
              <a:ln w="3175">
                <a:solidFill>
                  <a:srgbClr val="00B0F0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889" y="41735"/>
            <a:ext cx="3978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C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omputer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 AR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chitecture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 &amp; E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mbedded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 S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ystems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 LAB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1199"/>
            <a:ext cx="9144000" cy="2267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날짜 개체 틀 6"/>
          <p:cNvSpPr>
            <a:spLocks noGrp="1"/>
          </p:cNvSpPr>
          <p:nvPr>
            <p:ph type="dt" sz="half" idx="2"/>
          </p:nvPr>
        </p:nvSpPr>
        <p:spPr>
          <a:xfrm>
            <a:off x="199881" y="6604698"/>
            <a:ext cx="1176369" cy="2821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0584FAA-54D8-4AAC-A1D8-02DE1B98BF76}" type="datetime1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1485856" y="6604698"/>
            <a:ext cx="6286544" cy="282101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178580" y="6604698"/>
            <a:ext cx="828652" cy="282102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8195850E-408C-4185-8B7A-60EF4DA07149}" type="slidenum">
              <a:rPr lang="ko-KR" altLang="en-US" smtClean="0"/>
              <a:pPr/>
              <a:t>‹#›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585949" y="38427"/>
            <a:ext cx="1476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Seoul</a:t>
            </a:r>
            <a:r>
              <a:rPr lang="en-US" altLang="ko-KR" sz="1400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Nat’l Univ.</a:t>
            </a:r>
            <a:endParaRPr lang="ko-KR" alt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3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685800" rtl="0" eaLnBrk="1" latinLnBrk="1" hangingPunct="1">
        <a:spcBef>
          <a:spcPct val="0"/>
        </a:spcBef>
        <a:buNone/>
        <a:defRPr sz="21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1350" b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05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347" y="613610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내장형시스템특강 </a:t>
            </a:r>
            <a:r>
              <a:rPr lang="en-US" altLang="ko-KR" b="1" dirty="0"/>
              <a:t>(2020/2</a:t>
            </a:r>
            <a:r>
              <a:rPr lang="ko-KR" altLang="en-US" b="1" dirty="0"/>
              <a:t>학기</a:t>
            </a:r>
            <a:r>
              <a:rPr lang="en-US" altLang="ko-KR" b="1" dirty="0"/>
              <a:t>, </a:t>
            </a:r>
            <a:r>
              <a:rPr lang="ko-KR" altLang="en-US" b="1" dirty="0"/>
              <a:t>김지홍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17243" y="2009790"/>
            <a:ext cx="7772400" cy="331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685800" rtl="0" eaLnBrk="1" latinLnBrk="1" hangingPunct="1"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smtClean="0"/>
              <a:t>Lab 3: Cache Optimization Using Perf</a:t>
            </a:r>
            <a:br>
              <a:rPr lang="en-US" altLang="ko-KR" sz="4000" smtClean="0"/>
            </a:br>
            <a:r>
              <a:rPr lang="en-US" altLang="ko-KR" sz="4000" smtClean="0"/>
              <a:t/>
            </a:r>
            <a:br>
              <a:rPr lang="en-US" altLang="ko-KR" sz="4000" smtClean="0"/>
            </a:br>
            <a:endParaRPr lang="en-US" altLang="ko-KR" sz="4000" smtClean="0"/>
          </a:p>
          <a:p>
            <a:r>
              <a:rPr lang="ko-KR" altLang="en-US" sz="2900" smtClean="0"/>
              <a:t>총점</a:t>
            </a:r>
            <a:r>
              <a:rPr lang="en-US" altLang="ko-KR" sz="2900" smtClean="0"/>
              <a:t>: 160</a:t>
            </a:r>
            <a:r>
              <a:rPr lang="ko-KR" altLang="en-US" sz="2900" smtClean="0"/>
              <a:t>점</a:t>
            </a:r>
            <a:r>
              <a:rPr lang="en-US" altLang="ko-KR" sz="2900" smtClean="0"/>
              <a:t/>
            </a:r>
            <a:br>
              <a:rPr lang="en-US" altLang="ko-KR" sz="2900" smtClean="0"/>
            </a:br>
            <a:r>
              <a:rPr lang="ko-KR" altLang="en-US" sz="2500" smtClean="0"/>
              <a:t>제출마감</a:t>
            </a:r>
            <a:r>
              <a:rPr lang="en-US" altLang="ko-KR" sz="2500" smtClean="0"/>
              <a:t>: 10/20</a:t>
            </a:r>
            <a:r>
              <a:rPr lang="ko-KR" altLang="en-US" sz="2500" smtClean="0"/>
              <a:t>일 오후 </a:t>
            </a:r>
            <a:r>
              <a:rPr lang="en-US" altLang="ko-KR" sz="2500" smtClean="0"/>
              <a:t>11</a:t>
            </a:r>
            <a:r>
              <a:rPr lang="ko-KR" altLang="en-US" sz="2500" smtClean="0"/>
              <a:t>시 </a:t>
            </a:r>
            <a:r>
              <a:rPr lang="en-US" altLang="ko-KR" sz="2500" smtClean="0"/>
              <a:t>59</a:t>
            </a:r>
            <a:r>
              <a:rPr lang="ko-KR" altLang="en-US" sz="2500" smtClean="0"/>
              <a:t>분</a:t>
            </a:r>
            <a:r>
              <a:rPr lang="en-US" altLang="ko-KR" sz="2500" smtClean="0"/>
              <a:t>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84063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Perf Tool stat </a:t>
            </a:r>
            <a:r>
              <a:rPr lang="ko-KR" altLang="en-US" sz="3200" dirty="0"/>
              <a:t>명령어 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103114" y="1215585"/>
          <a:ext cx="7052028" cy="1074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명령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Generalized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event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들의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목록을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stat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하나의 커맨드에 대한 성능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Counting mode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record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하나의 커맨드에 대한 성능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결과를 파일로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1043838" y="2423355"/>
            <a:ext cx="7052029" cy="3719319"/>
          </a:xfrm>
        </p:spPr>
        <p:txBody>
          <a:bodyPr>
            <a:normAutofit/>
          </a:bodyPr>
          <a:lstStyle/>
          <a:p>
            <a:r>
              <a:rPr lang="en-US" altLang="ko-KR" sz="1750" smtClean="0"/>
              <a:t>perf </a:t>
            </a:r>
            <a:r>
              <a:rPr lang="en-US" altLang="ko-KR" sz="1750" dirty="0" smtClean="0"/>
              <a:t>stat </a:t>
            </a:r>
            <a:r>
              <a:rPr lang="ko-KR" altLang="en-US" sz="1750" dirty="0" smtClean="0"/>
              <a:t>결과</a:t>
            </a:r>
            <a:endParaRPr lang="en-US" altLang="ko-KR" sz="175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748678" y="5666691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이벤트 별 발생 횟수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29746" y="564289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통계 정보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10</a:t>
            </a:fld>
            <a:r>
              <a:rPr lang="en-US" altLang="ko-KR"/>
              <a:t>/55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128582" y="2914660"/>
            <a:ext cx="7049998" cy="2736708"/>
            <a:chOff x="1128582" y="2914660"/>
            <a:chExt cx="7049998" cy="273670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582" y="2914660"/>
              <a:ext cx="7049998" cy="273670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504629" y="3584985"/>
              <a:ext cx="3038796" cy="17384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91100" y="3572680"/>
              <a:ext cx="2257425" cy="1726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8582" y="2943635"/>
              <a:ext cx="2591366" cy="19746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8314" y="2943635"/>
              <a:ext cx="1743075" cy="20002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7824" y="3125489"/>
              <a:ext cx="1984821" cy="151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0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Perf Tool </a:t>
            </a:r>
            <a:r>
              <a:rPr lang="en-US" altLang="ko-KR" sz="3200" dirty="0" smtClean="0"/>
              <a:t>record/report </a:t>
            </a:r>
            <a:r>
              <a:rPr lang="ko-KR" altLang="en-US" sz="3200" dirty="0" smtClean="0"/>
              <a:t>명령어 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103114" y="1215585"/>
          <a:ext cx="7052028" cy="1074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명령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record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하나의 커맨드에 대한 성능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결과를 파일로 저장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report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Record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명령을 통해 측정된 결과를 분석하여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annotate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소스 코드나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인스트럭션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단위로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1043838" y="2423355"/>
            <a:ext cx="7052029" cy="406317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p</a:t>
            </a:r>
            <a:r>
              <a:rPr lang="en-US" altLang="ko-KR" sz="1800" smtClean="0"/>
              <a:t>erf </a:t>
            </a:r>
            <a:r>
              <a:rPr lang="en-US" altLang="ko-KR" sz="1800" dirty="0" smtClean="0"/>
              <a:t>record</a:t>
            </a:r>
          </a:p>
          <a:p>
            <a:pPr lvl="1"/>
            <a:r>
              <a:rPr lang="ko-KR" altLang="en-US" sz="1650" dirty="0" smtClean="0"/>
              <a:t>하나의 커맨드를 실행하는 동안 발생하는 샘플들을 파일에 저장</a:t>
            </a:r>
            <a:endParaRPr lang="en-US" altLang="ko-KR" sz="1650" dirty="0"/>
          </a:p>
          <a:p>
            <a:r>
              <a:rPr lang="ko-KR" altLang="en-US" sz="1750" dirty="0" smtClean="0"/>
              <a:t>사용법</a:t>
            </a:r>
            <a:endParaRPr lang="en-US" altLang="ko-KR" sz="1750" dirty="0" smtClean="0"/>
          </a:p>
          <a:p>
            <a:pPr lvl="1"/>
            <a:r>
              <a:rPr lang="en-US" altLang="ko-KR" sz="1600" dirty="0" smtClean="0"/>
              <a:t>$ perf record [&lt;options&gt;] [&lt;command&gt;]</a:t>
            </a:r>
          </a:p>
          <a:p>
            <a:r>
              <a:rPr lang="ko-KR" altLang="en-US" sz="1750" dirty="0" smtClean="0"/>
              <a:t>주요</a:t>
            </a:r>
            <a:r>
              <a:rPr lang="en-US" altLang="ko-KR" sz="1750" dirty="0" smtClean="0"/>
              <a:t> </a:t>
            </a:r>
            <a:r>
              <a:rPr lang="ko-KR" altLang="en-US" sz="1750" dirty="0" smtClean="0"/>
              <a:t>옵션</a:t>
            </a:r>
            <a:endParaRPr lang="en-US" altLang="ko-KR" sz="1750" dirty="0" smtClean="0"/>
          </a:p>
          <a:p>
            <a:pPr lvl="1"/>
            <a:r>
              <a:rPr lang="en-US" altLang="ko-KR" sz="1600" dirty="0"/>
              <a:t>e &lt;event&gt;: </a:t>
            </a:r>
            <a:r>
              <a:rPr lang="ko-KR" altLang="en-US" sz="1600" dirty="0"/>
              <a:t>측정할 이벤트들을 지정 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p &lt;</a:t>
            </a:r>
            <a:r>
              <a:rPr lang="en-US" altLang="ko-KR" sz="1600" dirty="0" err="1" smtClean="0"/>
              <a:t>pid</a:t>
            </a:r>
            <a:r>
              <a:rPr lang="en-US" altLang="ko-KR" sz="1600" dirty="0" smtClean="0"/>
              <a:t>&gt;: </a:t>
            </a:r>
            <a:r>
              <a:rPr lang="ko-KR" altLang="en-US" sz="1600" dirty="0" smtClean="0"/>
              <a:t>이벤트를 측정할 프로세스의 </a:t>
            </a:r>
            <a:r>
              <a:rPr lang="en-US" altLang="ko-KR" sz="1600" dirty="0" err="1" smtClean="0"/>
              <a:t>pid</a:t>
            </a:r>
            <a:r>
              <a:rPr lang="ko-KR" altLang="en-US" sz="1600" dirty="0" smtClean="0"/>
              <a:t> 설정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 &lt;</a:t>
            </a:r>
            <a:r>
              <a:rPr lang="en-US" altLang="ko-KR" sz="1600" dirty="0" err="1" smtClean="0"/>
              <a:t>cpu</a:t>
            </a:r>
            <a:r>
              <a:rPr lang="en-US" altLang="ko-KR" sz="1600" dirty="0" smtClean="0"/>
              <a:t>&gt;: </a:t>
            </a:r>
            <a:r>
              <a:rPr lang="ko-KR" altLang="en-US" sz="1600" dirty="0" smtClean="0"/>
              <a:t>이벤트를 측정할 </a:t>
            </a:r>
            <a:r>
              <a:rPr lang="en-US" altLang="ko-KR" sz="1600" dirty="0" err="1" smtClean="0"/>
              <a:t>cpu</a:t>
            </a:r>
            <a:r>
              <a:rPr lang="ko-KR" altLang="en-US" sz="1600" dirty="0" smtClean="0"/>
              <a:t>를 설정</a:t>
            </a:r>
            <a:endParaRPr lang="en-US" altLang="ko-KR" sz="1600" i="1" dirty="0" smtClean="0"/>
          </a:p>
          <a:p>
            <a:pPr lvl="1"/>
            <a:r>
              <a:rPr lang="en-US" altLang="ko-KR" sz="1600" dirty="0" smtClean="0"/>
              <a:t>F &lt;</a:t>
            </a:r>
            <a:r>
              <a:rPr lang="en-US" altLang="ko-KR" sz="1600" dirty="0" err="1" smtClean="0"/>
              <a:t>freq</a:t>
            </a:r>
            <a:r>
              <a:rPr lang="en-US" altLang="ko-KR" sz="1600" dirty="0" smtClean="0"/>
              <a:t>&gt;</a:t>
            </a:r>
            <a:r>
              <a:rPr lang="en-US" altLang="ko-KR" sz="1600" i="1" dirty="0" smtClean="0"/>
              <a:t>: </a:t>
            </a:r>
            <a:r>
              <a:rPr lang="ko-KR" altLang="en-US" sz="1600" dirty="0" smtClean="0"/>
              <a:t>샘플을 생성할 </a:t>
            </a:r>
            <a:r>
              <a:rPr lang="en-US" altLang="ko-KR" sz="1600" dirty="0" smtClean="0"/>
              <a:t>frequency</a:t>
            </a:r>
            <a:r>
              <a:rPr lang="ko-KR" altLang="en-US" sz="1600" dirty="0" smtClean="0"/>
              <a:t> 설정</a:t>
            </a:r>
            <a:endParaRPr lang="en-US" altLang="ko-KR" sz="1600" dirty="0"/>
          </a:p>
          <a:p>
            <a:r>
              <a:rPr lang="en-US" altLang="ko-KR" sz="1750" dirty="0" smtClean="0"/>
              <a:t>Perf report</a:t>
            </a:r>
          </a:p>
          <a:p>
            <a:pPr lvl="1"/>
            <a:r>
              <a:rPr lang="en-US" altLang="ko-KR" sz="1600" dirty="0" smtClean="0"/>
              <a:t>Perf record</a:t>
            </a:r>
            <a:r>
              <a:rPr lang="ko-KR" altLang="en-US" sz="1600" dirty="0" smtClean="0"/>
              <a:t>로 측정된 결과를 분석</a:t>
            </a:r>
            <a:endParaRPr lang="en-US" altLang="ko-KR" sz="1600" dirty="0" smtClean="0"/>
          </a:p>
          <a:p>
            <a:r>
              <a:rPr lang="ko-KR" altLang="en-US" sz="1750" dirty="0" smtClean="0"/>
              <a:t>사용법</a:t>
            </a:r>
            <a:endParaRPr lang="en-US" altLang="ko-KR" sz="1750" dirty="0" smtClean="0"/>
          </a:p>
          <a:p>
            <a:pPr lvl="1"/>
            <a:r>
              <a:rPr lang="en-US" altLang="ko-KR" sz="1600" dirty="0" smtClean="0"/>
              <a:t>$ perf report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11</a:t>
            </a:fld>
            <a:r>
              <a:rPr lang="en-US" altLang="ko-KR"/>
              <a:t>/55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9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8" r="9151"/>
          <a:stretch/>
        </p:blipFill>
        <p:spPr>
          <a:xfrm>
            <a:off x="1162390" y="2907104"/>
            <a:ext cx="6352836" cy="2751820"/>
          </a:xfrm>
          <a:prstGeom prst="rect">
            <a:avLst/>
          </a:prstGeom>
        </p:spPr>
      </p:pic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Perf Tool </a:t>
            </a:r>
            <a:r>
              <a:rPr lang="en-US" altLang="ko-KR" sz="3200" dirty="0" smtClean="0"/>
              <a:t>record/report </a:t>
            </a:r>
            <a:r>
              <a:rPr lang="ko-KR" altLang="en-US" sz="3200" dirty="0" smtClean="0"/>
              <a:t>명령어 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103114" y="1215585"/>
          <a:ext cx="7052028" cy="1074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명령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record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하나의 커맨드에 대한 성능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결과를 파일로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report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Record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명령을 통해 측정된 결과를 화면에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annotate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소스 코드나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인스트럭션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단위로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1043838" y="2423355"/>
            <a:ext cx="7052029" cy="3719319"/>
          </a:xfrm>
        </p:spPr>
        <p:txBody>
          <a:bodyPr>
            <a:normAutofit/>
          </a:bodyPr>
          <a:lstStyle/>
          <a:p>
            <a:r>
              <a:rPr lang="en-US" altLang="ko-KR" sz="1750" smtClean="0"/>
              <a:t>perf </a:t>
            </a:r>
            <a:r>
              <a:rPr lang="en-US" altLang="ko-KR" sz="1750" dirty="0" smtClean="0"/>
              <a:t>record,</a:t>
            </a:r>
            <a:r>
              <a:rPr lang="ko-KR" altLang="en-US" sz="1750" dirty="0" smtClean="0"/>
              <a:t> </a:t>
            </a:r>
            <a:r>
              <a:rPr lang="en-US" altLang="ko-KR" sz="1750" dirty="0" smtClean="0"/>
              <a:t>report </a:t>
            </a:r>
            <a:r>
              <a:rPr lang="ko-KR" altLang="en-US" sz="1750" dirty="0" smtClean="0"/>
              <a:t>결과</a:t>
            </a:r>
            <a:endParaRPr lang="en-US" altLang="ko-KR" sz="1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376534" y="3892489"/>
            <a:ext cx="5924549" cy="781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07721" y="3892489"/>
            <a:ext cx="1499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심볼 단위로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이벤트 발생 비율 출력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12</a:t>
            </a:fld>
            <a:r>
              <a:rPr lang="en-US" altLang="ko-KR"/>
              <a:t>/55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6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Perf Tool annotate </a:t>
            </a:r>
            <a:r>
              <a:rPr lang="ko-KR" altLang="en-US" sz="3200" dirty="0" smtClean="0"/>
              <a:t>명령</a:t>
            </a:r>
            <a:r>
              <a:rPr lang="ko-KR" altLang="en-US" sz="3200" dirty="0"/>
              <a:t>어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103114" y="1215585"/>
          <a:ext cx="7052028" cy="1074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명령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report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Record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명령을 통해 측정된 결과를 화면에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annotate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소스 코드나 어셈블리 단위로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top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실시간으로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수행되고 있는 함수들의 샘플링 결과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1043838" y="2423355"/>
            <a:ext cx="7052029" cy="3719319"/>
          </a:xfrm>
        </p:spPr>
        <p:txBody>
          <a:bodyPr>
            <a:normAutofit/>
          </a:bodyPr>
          <a:lstStyle/>
          <a:p>
            <a:r>
              <a:rPr lang="en-US" altLang="ko-KR" sz="1750" dirty="0"/>
              <a:t>p</a:t>
            </a:r>
            <a:r>
              <a:rPr lang="en-US" altLang="ko-KR" sz="1750" smtClean="0"/>
              <a:t>erf </a:t>
            </a:r>
            <a:r>
              <a:rPr lang="en-US" altLang="ko-KR" sz="1750" dirty="0" smtClean="0"/>
              <a:t>annotate</a:t>
            </a:r>
          </a:p>
          <a:p>
            <a:pPr lvl="1"/>
            <a:r>
              <a:rPr lang="ko-KR" altLang="en-US" sz="1600" dirty="0" smtClean="0"/>
              <a:t>소스코드나 어셈블리 단위로 샘플 발생 빈도 분석</a:t>
            </a:r>
            <a:endParaRPr lang="en-US" altLang="ko-KR" sz="1600" dirty="0" smtClean="0"/>
          </a:p>
          <a:p>
            <a:r>
              <a:rPr lang="ko-KR" altLang="en-US" sz="1750" dirty="0" smtClean="0"/>
              <a:t>사용법</a:t>
            </a:r>
            <a:endParaRPr lang="en-US" altLang="ko-KR" sz="1750" dirty="0" smtClean="0"/>
          </a:p>
          <a:p>
            <a:pPr lvl="1"/>
            <a:r>
              <a:rPr lang="en-US" altLang="ko-KR" sz="1600" dirty="0" smtClean="0"/>
              <a:t>$ </a:t>
            </a:r>
            <a:r>
              <a:rPr lang="en-US" altLang="ko-KR" sz="1600" dirty="0"/>
              <a:t>perf </a:t>
            </a:r>
            <a:r>
              <a:rPr lang="en-US" altLang="ko-KR" sz="1600" dirty="0" smtClean="0"/>
              <a:t>annotate [&lt;</a:t>
            </a:r>
            <a:r>
              <a:rPr lang="en-US" altLang="ko-KR" sz="1600" dirty="0"/>
              <a:t>options&gt;] </a:t>
            </a:r>
            <a:endParaRPr lang="en-US" altLang="ko-KR" sz="1600" dirty="0" smtClean="0"/>
          </a:p>
          <a:p>
            <a:r>
              <a:rPr lang="ko-KR" altLang="en-US" sz="1750" dirty="0" smtClean="0"/>
              <a:t>주요 옵션</a:t>
            </a:r>
            <a:endParaRPr lang="en-US" altLang="ko-KR" sz="1750" dirty="0" smtClean="0"/>
          </a:p>
          <a:p>
            <a:pPr lvl="1"/>
            <a:r>
              <a:rPr lang="en-US" altLang="ko-KR" sz="1600" dirty="0" smtClean="0"/>
              <a:t>s &lt;symbol&gt;: </a:t>
            </a:r>
            <a:r>
              <a:rPr lang="ko-KR" altLang="en-US" sz="1600" dirty="0" smtClean="0"/>
              <a:t>분석할 </a:t>
            </a:r>
            <a:r>
              <a:rPr lang="en-US" altLang="ko-KR" sz="1600" dirty="0" smtClean="0"/>
              <a:t>symbol</a:t>
            </a:r>
            <a:r>
              <a:rPr lang="ko-KR" altLang="en-US" sz="1600" dirty="0" smtClean="0"/>
              <a:t>을 지정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d &lt;</a:t>
            </a:r>
            <a:r>
              <a:rPr lang="en-US" altLang="ko-KR" sz="1600" dirty="0" err="1" smtClean="0"/>
              <a:t>dso</a:t>
            </a:r>
            <a:r>
              <a:rPr lang="en-US" altLang="ko-KR" sz="1600" dirty="0" smtClean="0"/>
              <a:t>[,</a:t>
            </a:r>
            <a:r>
              <a:rPr lang="en-US" altLang="ko-KR" sz="1600" dirty="0" err="1" smtClean="0"/>
              <a:t>dso</a:t>
            </a:r>
            <a:r>
              <a:rPr lang="en-US" altLang="ko-KR" sz="1600" dirty="0" smtClean="0"/>
              <a:t> …]</a:t>
            </a:r>
            <a:r>
              <a:rPr lang="en-US" altLang="ko-KR" sz="1600" i="1" dirty="0" smtClean="0"/>
              <a:t>&gt;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분석할 </a:t>
            </a:r>
            <a:r>
              <a:rPr lang="en-US" altLang="ko-KR" sz="1600" dirty="0" err="1" smtClean="0"/>
              <a:t>dso</a:t>
            </a:r>
            <a:r>
              <a:rPr lang="en-US" altLang="ko-KR" sz="1600" dirty="0" smtClean="0"/>
              <a:t>(dynamically shared object)</a:t>
            </a:r>
            <a:r>
              <a:rPr lang="ko-KR" altLang="en-US" sz="1600" dirty="0" smtClean="0"/>
              <a:t>를 지정</a:t>
            </a: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13</a:t>
            </a:fld>
            <a:r>
              <a:rPr lang="en-US" altLang="ko-KR"/>
              <a:t>/55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5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Perf Tool annotate </a:t>
            </a:r>
            <a:r>
              <a:rPr lang="ko-KR" altLang="en-US" sz="3200" dirty="0"/>
              <a:t>명령 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103114" y="1215585"/>
          <a:ext cx="7052028" cy="1074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명령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report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Record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명령을 통해 측정된 결과를 화면에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annotate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소스 코드나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인스트럭션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단위로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top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실시간으로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수행되고 있는 함수들의 샘플링 결과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1043838" y="2423355"/>
            <a:ext cx="7052029" cy="3719319"/>
          </a:xfrm>
        </p:spPr>
        <p:txBody>
          <a:bodyPr>
            <a:normAutofit/>
          </a:bodyPr>
          <a:lstStyle/>
          <a:p>
            <a:r>
              <a:rPr lang="en-US" altLang="ko-KR" sz="1750" smtClean="0"/>
              <a:t>Linux</a:t>
            </a:r>
            <a:r>
              <a:rPr lang="ko-KR" altLang="en-US" sz="1750" smtClean="0"/>
              <a:t>에서 </a:t>
            </a:r>
            <a:r>
              <a:rPr lang="en-US" altLang="ko-KR" sz="1750" dirty="0" smtClean="0"/>
              <a:t>perf annotate </a:t>
            </a:r>
            <a:r>
              <a:rPr lang="ko-KR" altLang="en-US" sz="1750" dirty="0" smtClean="0"/>
              <a:t>결과</a:t>
            </a:r>
            <a:endParaRPr lang="en-US" altLang="ko-KR" sz="175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56791" y="4018854"/>
            <a:ext cx="13740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함수 안에서 </a:t>
            </a:r>
            <a:endParaRPr lang="en-US" altLang="ko-KR" sz="1400" dirty="0" smtClean="0"/>
          </a:p>
          <a:p>
            <a:r>
              <a:rPr lang="ko-KR" altLang="en-US" sz="1400" dirty="0" smtClean="0"/>
              <a:t>샘플이 발생한 </a:t>
            </a:r>
            <a:endParaRPr lang="en-US" altLang="ko-KR" sz="1400" dirty="0" smtClean="0"/>
          </a:p>
          <a:p>
            <a:r>
              <a:rPr lang="ko-KR" altLang="en-US" sz="1400" smtClean="0"/>
              <a:t>빈도 </a:t>
            </a:r>
            <a:r>
              <a:rPr lang="en-US" altLang="ko-KR" sz="1400" smtClean="0"/>
              <a:t>(%)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14</a:t>
            </a:fld>
            <a:r>
              <a:rPr lang="en-US" altLang="ko-KR"/>
              <a:t>/55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19" y="2884394"/>
            <a:ext cx="4131641" cy="340921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71319" y="2884394"/>
            <a:ext cx="545161" cy="3391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9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Perf Tool </a:t>
            </a:r>
            <a:r>
              <a:rPr lang="en-US" altLang="ko-KR" sz="3200" dirty="0" smtClean="0"/>
              <a:t>top </a:t>
            </a:r>
            <a:r>
              <a:rPr lang="ko-KR" altLang="en-US" sz="3200" dirty="0"/>
              <a:t>명령 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103114" y="1215585"/>
          <a:ext cx="7052028" cy="1074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명령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report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Record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명령을 통해 측정된 결과를 화면에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annotate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소스 코드나 어셈블리 단위로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top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실시간으로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수행되고 있는 함수들의 샘플링 결과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1043838" y="2423355"/>
            <a:ext cx="7052029" cy="3719319"/>
          </a:xfrm>
        </p:spPr>
        <p:txBody>
          <a:bodyPr>
            <a:normAutofit/>
          </a:bodyPr>
          <a:lstStyle/>
          <a:p>
            <a:r>
              <a:rPr lang="en-US" altLang="ko-KR" sz="1750" dirty="0"/>
              <a:t>p</a:t>
            </a:r>
            <a:r>
              <a:rPr lang="en-US" altLang="ko-KR" sz="1750" smtClean="0"/>
              <a:t>erf </a:t>
            </a:r>
            <a:r>
              <a:rPr lang="en-US" altLang="ko-KR" sz="1750" dirty="0" smtClean="0"/>
              <a:t>top</a:t>
            </a:r>
          </a:p>
          <a:p>
            <a:pPr lvl="1"/>
            <a:r>
              <a:rPr lang="ko-KR" altLang="en-US" sz="1600" dirty="0" smtClean="0"/>
              <a:t>실시간으로 수행되는 함수들의 샘플 발생 빈도를 출력</a:t>
            </a:r>
            <a:endParaRPr lang="en-US" altLang="ko-KR" sz="1600" dirty="0" smtClean="0"/>
          </a:p>
          <a:p>
            <a:r>
              <a:rPr lang="ko-KR" altLang="en-US" sz="1750" dirty="0" smtClean="0"/>
              <a:t>사용법</a:t>
            </a:r>
            <a:endParaRPr lang="en-US" altLang="ko-KR" sz="1750" dirty="0" smtClean="0"/>
          </a:p>
          <a:p>
            <a:pPr lvl="1"/>
            <a:r>
              <a:rPr lang="en-US" altLang="ko-KR" sz="1600" dirty="0" smtClean="0"/>
              <a:t>$ </a:t>
            </a:r>
            <a:r>
              <a:rPr lang="en-US" altLang="ko-KR" sz="1600" dirty="0"/>
              <a:t>perf </a:t>
            </a:r>
            <a:r>
              <a:rPr lang="en-US" altLang="ko-KR" sz="1600" dirty="0" smtClean="0"/>
              <a:t>top [&lt;</a:t>
            </a:r>
            <a:r>
              <a:rPr lang="en-US" altLang="ko-KR" sz="1600" dirty="0"/>
              <a:t>options&gt;] </a:t>
            </a:r>
            <a:endParaRPr lang="en-US" altLang="ko-KR" sz="1600" dirty="0" smtClean="0"/>
          </a:p>
          <a:p>
            <a:r>
              <a:rPr lang="ko-KR" altLang="en-US" sz="1750" dirty="0" smtClean="0"/>
              <a:t>주요 옵션</a:t>
            </a:r>
            <a:endParaRPr lang="en-US" altLang="ko-KR" sz="1750" dirty="0" smtClean="0"/>
          </a:p>
          <a:p>
            <a:pPr lvl="1"/>
            <a:r>
              <a:rPr lang="en-US" altLang="ko-KR" sz="1600" dirty="0"/>
              <a:t>e &lt;event&gt;: </a:t>
            </a:r>
            <a:r>
              <a:rPr lang="ko-KR" altLang="en-US" sz="1600" dirty="0"/>
              <a:t>측정할 이벤트들을 지정 </a:t>
            </a:r>
            <a:endParaRPr lang="en-US" altLang="ko-KR" sz="1600" dirty="0"/>
          </a:p>
          <a:p>
            <a:pPr lvl="1"/>
            <a:r>
              <a:rPr lang="en-US" altLang="ko-KR" sz="1600" dirty="0"/>
              <a:t>p &lt;</a:t>
            </a:r>
            <a:r>
              <a:rPr lang="en-US" altLang="ko-KR" sz="1600" dirty="0" err="1"/>
              <a:t>pid</a:t>
            </a:r>
            <a:r>
              <a:rPr lang="en-US" altLang="ko-KR" sz="1600" dirty="0"/>
              <a:t>&gt;: </a:t>
            </a:r>
            <a:r>
              <a:rPr lang="ko-KR" altLang="en-US" sz="1600" dirty="0"/>
              <a:t>이벤트를 측정할 프로세스의 </a:t>
            </a:r>
            <a:r>
              <a:rPr lang="en-US" altLang="ko-KR" sz="1600" dirty="0" err="1"/>
              <a:t>pid</a:t>
            </a:r>
            <a:r>
              <a:rPr lang="ko-KR" altLang="en-US" sz="1600" dirty="0"/>
              <a:t> 설정</a:t>
            </a:r>
            <a:endParaRPr lang="en-US" altLang="ko-KR" sz="1600" dirty="0"/>
          </a:p>
          <a:p>
            <a:pPr lvl="1"/>
            <a:r>
              <a:rPr lang="en-US" altLang="ko-KR" sz="1600" dirty="0"/>
              <a:t>C &lt;</a:t>
            </a:r>
            <a:r>
              <a:rPr lang="en-US" altLang="ko-KR" sz="1600" dirty="0" err="1"/>
              <a:t>cpu</a:t>
            </a:r>
            <a:r>
              <a:rPr lang="en-US" altLang="ko-KR" sz="1600" dirty="0"/>
              <a:t>&gt;: </a:t>
            </a:r>
            <a:r>
              <a:rPr lang="ko-KR" altLang="en-US" sz="1600" dirty="0"/>
              <a:t>이벤트를 측정할 </a:t>
            </a:r>
            <a:r>
              <a:rPr lang="en-US" altLang="ko-KR" sz="1600" dirty="0" err="1"/>
              <a:t>cpu</a:t>
            </a:r>
            <a:r>
              <a:rPr lang="ko-KR" altLang="en-US" sz="1600" dirty="0"/>
              <a:t>를 설정</a:t>
            </a:r>
            <a:endParaRPr lang="en-US" altLang="ko-KR" sz="1600" i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15</a:t>
            </a:fld>
            <a:r>
              <a:rPr lang="en-US" altLang="ko-KR"/>
              <a:t>/55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6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Perf Tool </a:t>
            </a:r>
            <a:r>
              <a:rPr lang="en-US" altLang="ko-KR" sz="3200" dirty="0" smtClean="0"/>
              <a:t>top </a:t>
            </a:r>
            <a:r>
              <a:rPr lang="ko-KR" altLang="en-US" sz="3200" dirty="0" smtClean="0"/>
              <a:t>명령 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103114" y="1215585"/>
          <a:ext cx="7052028" cy="1074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명령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report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Record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명령을 통해 측정된 결과를 화면에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annotate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소스 코드나 어셈블리 단위로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top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실시간으로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수행되고 있는 함수들의 샘플링 결과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1043838" y="2423355"/>
            <a:ext cx="7052029" cy="3719319"/>
          </a:xfrm>
        </p:spPr>
        <p:txBody>
          <a:bodyPr>
            <a:normAutofit/>
          </a:bodyPr>
          <a:lstStyle/>
          <a:p>
            <a:r>
              <a:rPr lang="en-US" altLang="ko-KR" sz="1750" dirty="0"/>
              <a:t>p</a:t>
            </a:r>
            <a:r>
              <a:rPr lang="en-US" altLang="ko-KR" sz="1750" smtClean="0"/>
              <a:t>erf </a:t>
            </a:r>
            <a:r>
              <a:rPr lang="en-US" altLang="ko-KR" sz="1750" dirty="0" smtClean="0"/>
              <a:t>top</a:t>
            </a:r>
            <a:r>
              <a:rPr lang="ko-KR" altLang="en-US" sz="1750" dirty="0"/>
              <a:t> </a:t>
            </a:r>
            <a:r>
              <a:rPr lang="ko-KR" altLang="en-US" sz="1750" dirty="0" smtClean="0"/>
              <a:t>수행 결과</a:t>
            </a:r>
            <a:endParaRPr lang="en-US" altLang="ko-KR" sz="175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26" y="2897658"/>
            <a:ext cx="6427477" cy="202243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16</a:t>
            </a:fld>
            <a:r>
              <a:rPr lang="en-US" altLang="ko-KR"/>
              <a:t>/55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5F68EB-EEC1-4AA0-B4F2-D1C676D43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81" y="1170048"/>
            <a:ext cx="8997483" cy="2203072"/>
          </a:xfrm>
        </p:spPr>
        <p:txBody>
          <a:bodyPr>
            <a:norm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</a:rPr>
              <a:t>보고서 </a:t>
            </a:r>
            <a:r>
              <a:rPr lang="ko-KR" altLang="en-US" sz="2000" dirty="0">
                <a:solidFill>
                  <a:srgbClr val="FF0000"/>
                </a:solidFill>
              </a:rPr>
              <a:t>필수 포함내용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형식을 자유롭게 구성하되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아래의 요소들은 필수 포함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순서 상관 無</a:t>
            </a:r>
            <a:r>
              <a:rPr lang="en-US" altLang="ko-KR" sz="1400" dirty="0">
                <a:solidFill>
                  <a:srgbClr val="FF0000"/>
                </a:solidFill>
              </a:rPr>
              <a:t>.)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2"/>
            <a:endParaRPr lang="en-US" altLang="ko-KR" sz="1400" dirty="0"/>
          </a:p>
          <a:p>
            <a:pPr lvl="1"/>
            <a:r>
              <a:rPr lang="en-US" altLang="ko-KR" sz="1500" b="1" smtClean="0"/>
              <a:t>[1] </a:t>
            </a:r>
            <a:r>
              <a:rPr lang="ko-KR" altLang="en-US" sz="1500" b="1" smtClean="0"/>
              <a:t>바이너리 별 평가 결과 분석 </a:t>
            </a:r>
            <a:r>
              <a:rPr lang="en-US" altLang="ko-KR" sz="1500" b="1" smtClean="0">
                <a:solidFill>
                  <a:srgbClr val="C00000"/>
                </a:solidFill>
              </a:rPr>
              <a:t>(20</a:t>
            </a:r>
            <a:r>
              <a:rPr lang="ko-KR" altLang="en-US" sz="1500" b="1" smtClean="0">
                <a:solidFill>
                  <a:srgbClr val="C00000"/>
                </a:solidFill>
              </a:rPr>
              <a:t>점</a:t>
            </a:r>
            <a:r>
              <a:rPr lang="en-US" altLang="ko-KR" sz="1500" b="1" smtClean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en-US" altLang="ko-KR" sz="1600" smtClean="0"/>
              <a:t>Perf tool</a:t>
            </a:r>
            <a:r>
              <a:rPr lang="ko-KR" altLang="en-US" sz="1600" smtClean="0"/>
              <a:t>의 명령어들을 활용하여 주어진 </a:t>
            </a:r>
            <a:r>
              <a:rPr lang="en-US" altLang="ko-KR" sz="1600" smtClean="0"/>
              <a:t>5</a:t>
            </a:r>
            <a:r>
              <a:rPr lang="ko-KR" altLang="en-US" sz="1600" smtClean="0"/>
              <a:t>개의 바이너리들의 </a:t>
            </a:r>
            <a:r>
              <a:rPr lang="en-US" altLang="ko-KR" sz="1600" smtClean="0"/>
              <a:t>PMU </a:t>
            </a:r>
            <a:r>
              <a:rPr lang="ko-KR" altLang="en-US" sz="1600" smtClean="0"/>
              <a:t>이벤트들을 측정</a:t>
            </a:r>
            <a:endParaRPr lang="en-US" altLang="ko-KR" sz="1600" smtClean="0"/>
          </a:p>
          <a:p>
            <a:pPr lvl="3"/>
            <a:r>
              <a:rPr lang="ko-KR" altLang="en-US" sz="1600">
                <a:latin typeface="+mj-ea"/>
              </a:rPr>
              <a:t>각 바이너리 별로 수행 시간</a:t>
            </a:r>
            <a:r>
              <a:rPr lang="en-US" altLang="ko-KR" sz="1600">
                <a:latin typeface="+mj-ea"/>
              </a:rPr>
              <a:t>, instruction </a:t>
            </a:r>
            <a:r>
              <a:rPr lang="ko-KR" altLang="en-US" sz="1600">
                <a:latin typeface="+mj-ea"/>
              </a:rPr>
              <a:t>수</a:t>
            </a:r>
            <a:r>
              <a:rPr lang="en-US" altLang="ko-KR" sz="1600">
                <a:latin typeface="+mj-ea"/>
              </a:rPr>
              <a:t>, L1 data cache load </a:t>
            </a:r>
            <a:r>
              <a:rPr lang="ko-KR" altLang="en-US" sz="1600">
                <a:latin typeface="+mj-ea"/>
              </a:rPr>
              <a:t>수</a:t>
            </a:r>
            <a:r>
              <a:rPr lang="en-US" altLang="ko-KR" sz="1600">
                <a:latin typeface="+mj-ea"/>
              </a:rPr>
              <a:t>, L1 data cache load miss </a:t>
            </a:r>
            <a:r>
              <a:rPr lang="ko-KR" altLang="en-US" sz="1600">
                <a:latin typeface="+mj-ea"/>
              </a:rPr>
              <a:t>수</a:t>
            </a:r>
            <a:r>
              <a:rPr lang="en-US" altLang="ko-KR" sz="1600">
                <a:latin typeface="+mj-ea"/>
              </a:rPr>
              <a:t>, LLC load </a:t>
            </a:r>
            <a:r>
              <a:rPr lang="ko-KR" altLang="en-US" sz="1600">
                <a:latin typeface="+mj-ea"/>
              </a:rPr>
              <a:t>수</a:t>
            </a:r>
            <a:r>
              <a:rPr lang="en-US" altLang="ko-KR" sz="1600">
                <a:latin typeface="+mj-ea"/>
              </a:rPr>
              <a:t>, LLC load miss </a:t>
            </a:r>
            <a:r>
              <a:rPr lang="ko-KR" altLang="en-US" sz="1600">
                <a:latin typeface="+mj-ea"/>
              </a:rPr>
              <a:t>수 총 </a:t>
            </a:r>
            <a:r>
              <a:rPr lang="en-US" altLang="ko-KR" sz="1600">
                <a:latin typeface="+mj-ea"/>
              </a:rPr>
              <a:t>5</a:t>
            </a:r>
            <a:r>
              <a:rPr lang="ko-KR" altLang="en-US" sz="1600">
                <a:latin typeface="+mj-ea"/>
              </a:rPr>
              <a:t>개의 </a:t>
            </a:r>
            <a:r>
              <a:rPr lang="ko-KR" altLang="en-US" sz="1600">
                <a:latin typeface="+mj-ea"/>
              </a:rPr>
              <a:t>이벤트 </a:t>
            </a:r>
            <a:r>
              <a:rPr lang="ko-KR" altLang="en-US" sz="1600" smtClean="0">
                <a:latin typeface="+mj-ea"/>
              </a:rPr>
              <a:t>측정하여 표로 정리</a:t>
            </a:r>
            <a:r>
              <a:rPr lang="en-US" altLang="ko-KR" sz="1400" i="1" smtClean="0">
                <a:latin typeface="+mj-ea"/>
              </a:rPr>
              <a:t> (</a:t>
            </a:r>
            <a:r>
              <a:rPr lang="en-US" altLang="ko-KR" sz="1400" i="1">
                <a:latin typeface="+mj-ea"/>
              </a:rPr>
              <a:t>perf list </a:t>
            </a:r>
            <a:r>
              <a:rPr lang="ko-KR" altLang="en-US" sz="1400" i="1">
                <a:latin typeface="+mj-ea"/>
              </a:rPr>
              <a:t>를 통해 측정 가능한 이벤트들 확인</a:t>
            </a:r>
            <a:r>
              <a:rPr lang="en-US" altLang="ko-KR" sz="1400" i="1">
                <a:latin typeface="+mj-ea"/>
              </a:rPr>
              <a:t>) </a:t>
            </a:r>
            <a:r>
              <a:rPr lang="en-US" altLang="ko-KR" sz="1400" b="1">
                <a:solidFill>
                  <a:srgbClr val="FF0000"/>
                </a:solidFill>
                <a:latin typeface="+mj-ea"/>
              </a:rPr>
              <a:t>-</a:t>
            </a:r>
            <a:r>
              <a:rPr lang="en-US" altLang="ko-KR" sz="1400" b="1">
                <a:solidFill>
                  <a:srgbClr val="FF0000"/>
                </a:solidFill>
                <a:latin typeface="+mj-ea"/>
              </a:rPr>
              <a:t>10</a:t>
            </a:r>
            <a:r>
              <a:rPr lang="ko-KR" altLang="en-US" sz="1400" b="1" smtClean="0">
                <a:solidFill>
                  <a:srgbClr val="FF0000"/>
                </a:solidFill>
                <a:latin typeface="+mj-ea"/>
              </a:rPr>
              <a:t>점</a:t>
            </a:r>
            <a:endParaRPr lang="en-US" altLang="ko-KR" sz="1400" b="1" i="1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A3683A-7955-4BF6-8DAE-38E3888F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결과보고서 </a:t>
            </a:r>
            <a:r>
              <a:rPr lang="ko-KR" altLang="en-US" sz="3200" dirty="0"/>
              <a:t>작성 시 유의사항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E123-AB36-4137-A414-58CAB1B2B1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C73E8A-707D-42B5-8637-A8B7BB515589}" type="datetime1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CC59A-D6B5-4E43-BDA4-9211151EB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Embedded Systems Optimization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B8DFD4-6BF2-4F7D-8A64-8504D12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17</a:t>
            </a:fld>
            <a:r>
              <a:rPr lang="en-US" altLang="ko-KR"/>
              <a:t>/12</a:t>
            </a:r>
            <a:endParaRPr lang="ko-KR" altLang="en-US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D25F68EB-EEC1-4AA0-B4F2-D1C676D4353A}"/>
              </a:ext>
            </a:extLst>
          </p:cNvPr>
          <p:cNvSpPr txBox="1">
            <a:spLocks/>
          </p:cNvSpPr>
          <p:nvPr/>
        </p:nvSpPr>
        <p:spPr>
          <a:xfrm>
            <a:off x="156681" y="3384928"/>
            <a:ext cx="8997483" cy="577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5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ko-KR" altLang="en-US" sz="1600">
                <a:latin typeface="+mj-ea"/>
              </a:rPr>
              <a:t>각</a:t>
            </a:r>
            <a:r>
              <a:rPr lang="en-US" altLang="ko-KR" sz="1600">
                <a:latin typeface="+mj-ea"/>
              </a:rPr>
              <a:t> </a:t>
            </a:r>
            <a:r>
              <a:rPr lang="ko-KR" altLang="en-US" sz="1600">
                <a:latin typeface="+mj-ea"/>
              </a:rPr>
              <a:t>바이너리 별로 </a:t>
            </a:r>
            <a:r>
              <a:rPr lang="ko-KR" altLang="en-US" sz="1600" smtClean="0">
                <a:latin typeface="+mj-ea"/>
              </a:rPr>
              <a:t>어떤 </a:t>
            </a:r>
            <a:r>
              <a:rPr lang="ko-KR" altLang="en-US" sz="1600">
                <a:latin typeface="+mj-ea"/>
              </a:rPr>
              <a:t>함수에서 </a:t>
            </a:r>
            <a:r>
              <a:rPr lang="en-US" altLang="ko-KR" sz="1600">
                <a:latin typeface="+mj-ea"/>
              </a:rPr>
              <a:t>cycle </a:t>
            </a:r>
            <a:r>
              <a:rPr lang="ko-KR" altLang="en-US" sz="1600">
                <a:latin typeface="+mj-ea"/>
              </a:rPr>
              <a:t>이벤트가 가장 많이 발생하는지 분석 </a:t>
            </a:r>
            <a:r>
              <a:rPr lang="en-US" altLang="ko-KR" sz="1400" b="1" smtClean="0">
                <a:solidFill>
                  <a:srgbClr val="FF0000"/>
                </a:solidFill>
                <a:latin typeface="+mj-ea"/>
              </a:rPr>
              <a:t>-10</a:t>
            </a:r>
            <a:r>
              <a:rPr lang="ko-KR" altLang="en-US" sz="1400" b="1" smtClean="0">
                <a:solidFill>
                  <a:srgbClr val="FF0000"/>
                </a:solidFill>
                <a:latin typeface="+mj-ea"/>
              </a:rPr>
              <a:t>점</a:t>
            </a:r>
            <a:endParaRPr lang="en-US" altLang="ko-KR" sz="1400" b="1" smtClean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54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2A550F-0AAD-4320-A422-4D95C6A5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" y="1093737"/>
            <a:ext cx="8677835" cy="2085583"/>
          </a:xfrm>
        </p:spPr>
        <p:txBody>
          <a:bodyPr>
            <a:noAutofit/>
          </a:bodyPr>
          <a:lstStyle/>
          <a:p>
            <a:r>
              <a:rPr lang="ko-KR" altLang="en-US" sz="1800"/>
              <a:t>이전 </a:t>
            </a:r>
            <a:r>
              <a:rPr lang="ko-KR" altLang="en-US" sz="1800"/>
              <a:t>장의 </a:t>
            </a:r>
            <a:r>
              <a:rPr lang="ko-KR" altLang="en-US" sz="1800" u="sng" smtClean="0"/>
              <a:t>결과보고서 </a:t>
            </a:r>
            <a:r>
              <a:rPr lang="ko-KR" altLang="en-US" sz="1800" u="sng"/>
              <a:t>필수 포함내용 가이드를 </a:t>
            </a:r>
            <a:r>
              <a:rPr lang="ko-KR" altLang="en-US" sz="1800" u="sng"/>
              <a:t>따라</a:t>
            </a:r>
            <a:r>
              <a:rPr lang="ko-KR" altLang="en-US" sz="1800"/>
              <a:t> </a:t>
            </a:r>
            <a:r>
              <a:rPr lang="ko-KR" altLang="en-US" sz="1800" smtClean="0">
                <a:solidFill>
                  <a:srgbClr val="C00000"/>
                </a:solidFill>
              </a:rPr>
              <a:t>결과보고서 작성</a:t>
            </a:r>
            <a:endParaRPr lang="en-US" altLang="ko-KR" sz="1800" smtClean="0">
              <a:solidFill>
                <a:srgbClr val="C00000"/>
              </a:solidFill>
            </a:endParaRPr>
          </a:p>
          <a:p>
            <a:r>
              <a:rPr lang="ko-KR" altLang="en-US" sz="1800" smtClean="0">
                <a:solidFill>
                  <a:srgbClr val="C00000"/>
                </a:solidFill>
              </a:rPr>
              <a:t>제출물</a:t>
            </a:r>
            <a:r>
              <a:rPr lang="en-US" altLang="ko-KR" sz="1800" smtClean="0">
                <a:solidFill>
                  <a:srgbClr val="C00000"/>
                </a:solidFill>
              </a:rPr>
              <a:t>: </a:t>
            </a:r>
            <a:r>
              <a:rPr lang="ko-KR" altLang="en-US" sz="1800" smtClean="0">
                <a:solidFill>
                  <a:srgbClr val="C00000"/>
                </a:solidFill>
              </a:rPr>
              <a:t>결과보고서</a:t>
            </a:r>
            <a:endParaRPr lang="en-US" altLang="ko-KR" sz="1800" smtClean="0">
              <a:solidFill>
                <a:srgbClr val="C00000"/>
              </a:solidFill>
            </a:endParaRPr>
          </a:p>
          <a:p>
            <a:r>
              <a:rPr lang="ko-KR" altLang="en-US" sz="1800" smtClean="0"/>
              <a:t>채점 가이드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보고서 </a:t>
            </a:r>
            <a:r>
              <a:rPr lang="ko-KR" altLang="en-US" sz="1800"/>
              <a:t>필수 포함내용 가이드를 기반으로 채점</a:t>
            </a:r>
            <a:endParaRPr lang="en-US" altLang="ko-KR" sz="1800"/>
          </a:p>
          <a:p>
            <a:pPr lvl="2"/>
            <a:r>
              <a:rPr lang="ko-KR" altLang="en-US" sz="1400"/>
              <a:t>보고서를 구체적으로 </a:t>
            </a:r>
            <a:r>
              <a:rPr lang="ko-KR" altLang="en-US" sz="1400"/>
              <a:t>작성하기를 </a:t>
            </a:r>
            <a:r>
              <a:rPr lang="ko-KR" altLang="en-US" sz="1400" smtClean="0"/>
              <a:t>권장</a:t>
            </a:r>
            <a:endParaRPr lang="en-US" altLang="ko-KR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8DE545-E864-4C6B-A578-E6A512F9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242638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Assignment </a:t>
            </a:r>
            <a:r>
              <a:rPr lang="en-US" altLang="ko-KR" sz="3200"/>
              <a:t>1</a:t>
            </a:r>
            <a:endParaRPr lang="en-US" altLang="ko-KR" sz="32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EDE4-3291-4502-ABD4-8E54A6054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5216" y="6205171"/>
            <a:ext cx="6286544" cy="291829"/>
          </a:xfrm>
        </p:spPr>
        <p:txBody>
          <a:bodyPr/>
          <a:lstStyle/>
          <a:p>
            <a:r>
              <a:rPr lang="en-US" altLang="ko-KR"/>
              <a:t>Embedded Systems Optimization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0CFF2-1797-4E3B-A4E7-2BA517990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940" y="6205171"/>
            <a:ext cx="828652" cy="291830"/>
          </a:xfrm>
        </p:spPr>
        <p:txBody>
          <a:bodyPr/>
          <a:lstStyle/>
          <a:p>
            <a:fld id="{8195850E-408C-4185-8B7A-60EF4DA07149}" type="slidenum">
              <a:rPr lang="ko-KR" altLang="en-US" smtClean="0"/>
              <a:pPr/>
              <a:t>18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412A550F-0AAD-4320-A422-4D95C6A50CD6}"/>
              </a:ext>
            </a:extLst>
          </p:cNvPr>
          <p:cNvSpPr txBox="1">
            <a:spLocks/>
          </p:cNvSpPr>
          <p:nvPr/>
        </p:nvSpPr>
        <p:spPr>
          <a:xfrm>
            <a:off x="322666" y="3086810"/>
            <a:ext cx="8229600" cy="1383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5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+mj-ea"/>
              </a:rPr>
              <a:t>과제에 사용되는 파일들 위치</a:t>
            </a:r>
            <a:endParaRPr lang="en-US" altLang="ko-KR" sz="2000" smtClean="0">
              <a:latin typeface="+mj-ea"/>
            </a:endParaRPr>
          </a:p>
          <a:p>
            <a:pPr lvl="2"/>
            <a:r>
              <a:rPr lang="ko-KR" altLang="en-US" sz="1600">
                <a:latin typeface="+mn-ea"/>
              </a:rPr>
              <a:t>제공되는 </a:t>
            </a:r>
            <a:r>
              <a:rPr lang="en-US" altLang="ko-KR" sz="1600" smtClean="0">
                <a:latin typeface="+mn-ea"/>
              </a:rPr>
              <a:t>lab/Labs/PerfTool </a:t>
            </a:r>
            <a:r>
              <a:rPr lang="ko-KR" altLang="en-US" sz="1600">
                <a:latin typeface="+mn-ea"/>
              </a:rPr>
              <a:t>디렉토리</a:t>
            </a:r>
            <a:r>
              <a:rPr lang="en-US" altLang="ko-KR" sz="1600">
                <a:latin typeface="+mn-ea"/>
              </a:rPr>
              <a:t> </a:t>
            </a:r>
            <a:r>
              <a:rPr lang="ko-KR" altLang="en-US" sz="1600">
                <a:latin typeface="+mn-ea"/>
              </a:rPr>
              <a:t>내부 </a:t>
            </a:r>
            <a:r>
              <a:rPr lang="en-US" altLang="ko-KR" sz="1600">
                <a:latin typeface="+mn-ea"/>
              </a:rPr>
              <a:t>func1.c ~ func5.c </a:t>
            </a:r>
            <a:r>
              <a:rPr lang="ko-KR" altLang="en-US" sz="1600">
                <a:latin typeface="+mn-ea"/>
              </a:rPr>
              <a:t>를 각각 컴파일 </a:t>
            </a:r>
            <a:r>
              <a:rPr lang="ko-KR" altLang="en-US" sz="1600" smtClean="0">
                <a:latin typeface="+mn-ea"/>
              </a:rPr>
              <a:t>결과 </a:t>
            </a:r>
            <a:r>
              <a:rPr lang="ko-KR" altLang="en-US" sz="1600">
                <a:latin typeface="+mn-ea"/>
              </a:rPr>
              <a:t>생성되는 </a:t>
            </a:r>
            <a:r>
              <a:rPr lang="ko-KR" altLang="en-US" sz="1600" smtClean="0">
                <a:latin typeface="+mn-ea"/>
              </a:rPr>
              <a:t>바이너리 </a:t>
            </a:r>
            <a:r>
              <a:rPr lang="ko-KR" altLang="en-US" sz="1600">
                <a:latin typeface="+mn-ea"/>
              </a:rPr>
              <a:t>파일들에 대해 </a:t>
            </a:r>
            <a:r>
              <a:rPr lang="ko-KR" altLang="en-US" sz="1600" smtClean="0">
                <a:latin typeface="+mn-ea"/>
              </a:rPr>
              <a:t>실습</a:t>
            </a:r>
            <a:endParaRPr lang="en-US" altLang="ko-KR" sz="1600">
              <a:latin typeface="+mn-ea"/>
            </a:endParaRPr>
          </a:p>
          <a:p>
            <a:pPr marL="342900" lvl="1" indent="0">
              <a:buNone/>
            </a:pPr>
            <a:r>
              <a:rPr lang="en-US" altLang="ko-KR" sz="1600">
                <a:latin typeface="+mj-ea"/>
              </a:rPr>
              <a:t>   </a:t>
            </a:r>
            <a:r>
              <a:rPr lang="en-US" altLang="ko-KR" sz="1600" smtClean="0">
                <a:latin typeface="+mj-ea"/>
              </a:rPr>
              <a:t>	   (</a:t>
            </a:r>
            <a:r>
              <a:rPr lang="ko-KR" altLang="en-US" sz="1600">
                <a:latin typeface="+mj-ea"/>
              </a:rPr>
              <a:t>컴파일 예</a:t>
            </a:r>
            <a:r>
              <a:rPr lang="en-US" altLang="ko-KR" sz="1600">
                <a:latin typeface="+mj-ea"/>
              </a:rPr>
              <a:t>: gcc –g –o func1 func1.c –ldl)</a:t>
            </a:r>
          </a:p>
          <a:p>
            <a:pPr marL="342900" lvl="1" indent="0">
              <a:buNone/>
            </a:pPr>
            <a:r>
              <a:rPr lang="en-US" altLang="ko-KR" sz="2000">
                <a:latin typeface="+mj-ea"/>
              </a:rPr>
              <a:t>   </a:t>
            </a:r>
          </a:p>
          <a:p>
            <a:pPr lvl="1"/>
            <a:endParaRPr lang="en-US" altLang="ko-KR" sz="1600" b="1" smtClean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4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7561" y="278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3600" smtClean="0"/>
              <a:t>Lab 3-2</a:t>
            </a:r>
            <a:br>
              <a:rPr lang="en-US" altLang="ko-KR" sz="3600" smtClean="0"/>
            </a:br>
            <a:r>
              <a:rPr lang="en-US" altLang="ko-KR" sz="3600"/>
              <a:t>Matrix Multiplication</a:t>
            </a:r>
            <a:r>
              <a:rPr lang="ko-KR" altLang="en-US" sz="3600"/>
              <a:t>에서의 </a:t>
            </a:r>
            <a:r>
              <a:rPr lang="en-US" altLang="ko-KR" sz="3600"/>
              <a:t>Cache </a:t>
            </a:r>
            <a:r>
              <a:rPr lang="ko-KR" altLang="en-US" sz="3600"/>
              <a:t>최적화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20801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6165" y="1215585"/>
            <a:ext cx="8229600" cy="1496084"/>
          </a:xfrm>
        </p:spPr>
        <p:txBody>
          <a:bodyPr>
            <a:normAutofit/>
          </a:bodyPr>
          <a:lstStyle/>
          <a:p>
            <a:r>
              <a:rPr lang="en-US" altLang="ko-KR" sz="1950">
                <a:latin typeface="+mj-ea"/>
                <a:ea typeface="+mj-ea"/>
              </a:rPr>
              <a:t>3</a:t>
            </a:r>
            <a:r>
              <a:rPr lang="en-US" altLang="ko-KR" sz="1950" smtClean="0">
                <a:latin typeface="+mj-ea"/>
                <a:ea typeface="+mj-ea"/>
              </a:rPr>
              <a:t>-1 Perf Tool</a:t>
            </a:r>
          </a:p>
          <a:p>
            <a:pPr lvl="1"/>
            <a:r>
              <a:rPr lang="en-US" altLang="ko-KR" sz="1800" smtClean="0">
                <a:latin typeface="+mj-ea"/>
                <a:ea typeface="+mj-ea"/>
              </a:rPr>
              <a:t>Perf </a:t>
            </a:r>
            <a:r>
              <a:rPr lang="ko-KR" altLang="en-US" sz="1800" smtClean="0">
                <a:latin typeface="+mj-ea"/>
                <a:ea typeface="+mj-ea"/>
              </a:rPr>
              <a:t>소개</a:t>
            </a:r>
            <a:endParaRPr lang="en-US" altLang="ko-KR" sz="1800" smtClean="0">
              <a:latin typeface="+mj-ea"/>
              <a:ea typeface="+mj-ea"/>
            </a:endParaRPr>
          </a:p>
          <a:p>
            <a:pPr lvl="1"/>
            <a:r>
              <a:rPr lang="en-US" altLang="ko-KR" sz="1800" smtClean="0">
                <a:latin typeface="+mj-ea"/>
                <a:ea typeface="+mj-ea"/>
              </a:rPr>
              <a:t>Perf Tool </a:t>
            </a:r>
            <a:r>
              <a:rPr lang="ko-KR" altLang="en-US" sz="1800" smtClean="0">
                <a:latin typeface="+mj-ea"/>
                <a:ea typeface="+mj-ea"/>
              </a:rPr>
              <a:t>주요 명령어 설명</a:t>
            </a:r>
            <a:endParaRPr lang="en-US" altLang="ko-KR" sz="1800" smtClean="0">
              <a:latin typeface="+mj-ea"/>
              <a:ea typeface="+mj-ea"/>
            </a:endParaRPr>
          </a:p>
          <a:p>
            <a:pPr lvl="1"/>
            <a:r>
              <a:rPr lang="en-US" altLang="ko-KR" sz="1800" smtClean="0">
                <a:latin typeface="+mj-ea"/>
                <a:ea typeface="+mj-ea"/>
              </a:rPr>
              <a:t>Perf Tool</a:t>
            </a:r>
            <a:r>
              <a:rPr lang="ko-KR" altLang="en-US" sz="1800" smtClean="0">
                <a:latin typeface="+mj-ea"/>
                <a:ea typeface="+mj-ea"/>
              </a:rPr>
              <a:t> 명령어 실습 과제</a:t>
            </a:r>
            <a:endParaRPr lang="en-US" altLang="ko-KR" sz="1800" smtClean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Lab 3 </a:t>
            </a:r>
            <a:r>
              <a:rPr lang="en-US" altLang="ko-KR" sz="3200" dirty="0" smtClean="0"/>
              <a:t>Overview</a:t>
            </a:r>
            <a:endParaRPr lang="ko-KR" altLang="en-US" sz="3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2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466165" y="3112734"/>
            <a:ext cx="8229600" cy="13436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5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+mj-ea"/>
                <a:ea typeface="+mj-ea"/>
              </a:rPr>
              <a:t>3</a:t>
            </a:r>
            <a:r>
              <a:rPr lang="en-US" altLang="ko-KR" sz="2000" smtClean="0">
                <a:latin typeface="+mj-ea"/>
                <a:ea typeface="+mj-ea"/>
              </a:rPr>
              <a:t>-2 Matrix Multiplication</a:t>
            </a:r>
            <a:r>
              <a:rPr lang="ko-KR" altLang="en-US" sz="2000" smtClean="0">
                <a:latin typeface="+mj-ea"/>
                <a:ea typeface="+mj-ea"/>
              </a:rPr>
              <a:t>에서의 </a:t>
            </a:r>
            <a:r>
              <a:rPr lang="en-US" altLang="ko-KR" sz="2000" smtClean="0">
                <a:latin typeface="+mj-ea"/>
                <a:ea typeface="+mj-ea"/>
              </a:rPr>
              <a:t>Cache </a:t>
            </a:r>
            <a:r>
              <a:rPr lang="ko-KR" altLang="en-US" sz="2000" smtClean="0">
                <a:latin typeface="+mj-ea"/>
                <a:ea typeface="+mj-ea"/>
              </a:rPr>
              <a:t>최적화</a:t>
            </a:r>
            <a:endParaRPr lang="en-US" altLang="ko-KR" sz="2000" smtClean="0">
              <a:latin typeface="+mj-ea"/>
              <a:ea typeface="+mj-ea"/>
            </a:endParaRPr>
          </a:p>
          <a:p>
            <a:pPr lvl="1"/>
            <a:r>
              <a:rPr lang="en-US" altLang="ko-KR" sz="1850" smtClean="0">
                <a:latin typeface="+mj-ea"/>
                <a:ea typeface="+mj-ea"/>
              </a:rPr>
              <a:t>Cache </a:t>
            </a:r>
            <a:r>
              <a:rPr lang="ko-KR" altLang="en-US" sz="1850" smtClean="0">
                <a:latin typeface="+mj-ea"/>
                <a:ea typeface="+mj-ea"/>
              </a:rPr>
              <a:t>메모리</a:t>
            </a:r>
            <a:r>
              <a:rPr lang="en-US" altLang="ko-KR" sz="1850" smtClean="0">
                <a:latin typeface="+mj-ea"/>
                <a:ea typeface="+mj-ea"/>
              </a:rPr>
              <a:t> </a:t>
            </a:r>
            <a:r>
              <a:rPr lang="ko-KR" altLang="en-US" sz="1850" smtClean="0">
                <a:latin typeface="+mj-ea"/>
                <a:ea typeface="+mj-ea"/>
              </a:rPr>
              <a:t>활용의 중요성</a:t>
            </a:r>
          </a:p>
          <a:p>
            <a:pPr lvl="1"/>
            <a:r>
              <a:rPr lang="en-US" altLang="ko-KR" sz="1850" smtClean="0">
                <a:latin typeface="+mj-ea"/>
                <a:ea typeface="+mj-ea"/>
              </a:rPr>
              <a:t>Blocking Multiplication </a:t>
            </a:r>
            <a:r>
              <a:rPr lang="ko-KR" altLang="en-US" sz="1850" smtClean="0">
                <a:latin typeface="+mj-ea"/>
                <a:ea typeface="+mj-ea"/>
              </a:rPr>
              <a:t>코드 작성</a:t>
            </a:r>
            <a:endParaRPr lang="en-US" altLang="ko-KR" sz="1850" smtClean="0">
              <a:latin typeface="+mj-ea"/>
              <a:ea typeface="+mj-ea"/>
            </a:endParaRPr>
          </a:p>
          <a:p>
            <a:pPr lvl="1"/>
            <a:r>
              <a:rPr lang="en-US" altLang="ko-KR" sz="1850" smtClean="0">
                <a:latin typeface="+mj-ea"/>
                <a:ea typeface="+mj-ea"/>
              </a:rPr>
              <a:t>Original </a:t>
            </a:r>
            <a:r>
              <a:rPr lang="ko-KR" altLang="en-US" sz="1850" smtClean="0">
                <a:latin typeface="+mj-ea"/>
                <a:ea typeface="+mj-ea"/>
              </a:rPr>
              <a:t>코드와 비교</a:t>
            </a:r>
            <a:r>
              <a:rPr lang="en-US" altLang="ko-KR" sz="1850" smtClean="0">
                <a:latin typeface="+mj-ea"/>
                <a:ea typeface="+mj-ea"/>
              </a:rPr>
              <a:t>/</a:t>
            </a:r>
            <a:r>
              <a:rPr lang="ko-KR" altLang="en-US" sz="1850" smtClean="0">
                <a:latin typeface="+mj-ea"/>
                <a:ea typeface="+mj-ea"/>
              </a:rPr>
              <a:t>분석</a:t>
            </a:r>
            <a:endParaRPr lang="en-US" altLang="ko-KR" sz="1850" dirty="0" smtClean="0">
              <a:latin typeface="+mj-ea"/>
              <a:ea typeface="+mj-ea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466165" y="4750676"/>
            <a:ext cx="8229600" cy="13699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5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+mj-ea"/>
                <a:ea typeface="+mj-ea"/>
              </a:rPr>
              <a:t>3</a:t>
            </a:r>
            <a:r>
              <a:rPr lang="en-US" altLang="ko-KR" sz="2000" smtClean="0">
                <a:latin typeface="+mj-ea"/>
                <a:ea typeface="+mj-ea"/>
              </a:rPr>
              <a:t>-3 Huffman Decoding </a:t>
            </a:r>
            <a:r>
              <a:rPr lang="ko-KR" altLang="en-US" sz="2000" smtClean="0">
                <a:latin typeface="+mj-ea"/>
                <a:ea typeface="+mj-ea"/>
              </a:rPr>
              <a:t>최적화</a:t>
            </a:r>
            <a:endParaRPr lang="en-US" altLang="ko-KR" sz="2000" smtClean="0">
              <a:latin typeface="+mj-ea"/>
              <a:ea typeface="+mj-ea"/>
            </a:endParaRPr>
          </a:p>
          <a:p>
            <a:pPr lvl="1"/>
            <a:r>
              <a:rPr lang="en-US" altLang="ko-KR" sz="1850" smtClean="0">
                <a:latin typeface="+mj-ea"/>
                <a:ea typeface="+mj-ea"/>
              </a:rPr>
              <a:t>Huffman Coding </a:t>
            </a:r>
            <a:r>
              <a:rPr lang="ko-KR" altLang="en-US" sz="1850" smtClean="0">
                <a:latin typeface="+mj-ea"/>
                <a:ea typeface="+mj-ea"/>
              </a:rPr>
              <a:t>소개</a:t>
            </a:r>
            <a:endParaRPr lang="en-US" altLang="ko-KR" sz="1850" smtClean="0">
              <a:latin typeface="+mj-ea"/>
              <a:ea typeface="+mj-ea"/>
            </a:endParaRPr>
          </a:p>
          <a:p>
            <a:pPr lvl="1"/>
            <a:r>
              <a:rPr lang="en-US" altLang="ko-KR" sz="1850" smtClean="0">
                <a:latin typeface="+mj-ea"/>
                <a:ea typeface="+mj-ea"/>
              </a:rPr>
              <a:t>Simple 1-bit Decoder </a:t>
            </a:r>
            <a:r>
              <a:rPr lang="ko-KR" altLang="en-US" sz="1850" smtClean="0">
                <a:latin typeface="+mj-ea"/>
                <a:ea typeface="+mj-ea"/>
              </a:rPr>
              <a:t>구현</a:t>
            </a:r>
            <a:endParaRPr lang="en-US" altLang="ko-KR" sz="1850" smtClean="0">
              <a:latin typeface="+mj-ea"/>
              <a:ea typeface="+mj-ea"/>
            </a:endParaRPr>
          </a:p>
          <a:p>
            <a:pPr lvl="1"/>
            <a:r>
              <a:rPr lang="en-US" altLang="ko-KR" sz="1850" smtClean="0">
                <a:latin typeface="+mj-ea"/>
                <a:ea typeface="+mj-ea"/>
              </a:rPr>
              <a:t>Lookup Table</a:t>
            </a:r>
            <a:r>
              <a:rPr lang="ko-KR" altLang="en-US" sz="1850" smtClean="0">
                <a:latin typeface="+mj-ea"/>
                <a:ea typeface="+mj-ea"/>
              </a:rPr>
              <a:t>을 활용한 성능 최적화</a:t>
            </a:r>
            <a:endParaRPr lang="ko-KR" altLang="en-US" sz="16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65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>
                <a:latin typeface="+mj-ea"/>
                <a:ea typeface="+mj-ea"/>
              </a:rPr>
              <a:t>Cache </a:t>
            </a:r>
            <a:r>
              <a:rPr lang="ko-KR" altLang="en-US" sz="2000" smtClean="0">
                <a:latin typeface="+mj-ea"/>
                <a:ea typeface="+mj-ea"/>
              </a:rPr>
              <a:t>메모리 활용의 중요성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Matrix </a:t>
            </a:r>
            <a:r>
              <a:rPr lang="en-US" altLang="ko-KR" sz="2000" dirty="0">
                <a:latin typeface="+mj-ea"/>
                <a:ea typeface="+mj-ea"/>
              </a:rPr>
              <a:t>M</a:t>
            </a:r>
            <a:r>
              <a:rPr lang="en-US" altLang="ko-KR" sz="2000" dirty="0" smtClean="0">
                <a:latin typeface="+mj-ea"/>
                <a:ea typeface="+mj-ea"/>
              </a:rPr>
              <a:t>ultiplication Example</a:t>
            </a:r>
          </a:p>
          <a:p>
            <a:r>
              <a:rPr lang="en-US" altLang="ko-KR" sz="2000" smtClean="0">
                <a:latin typeface="+mj-ea"/>
                <a:ea typeface="+mj-ea"/>
              </a:rPr>
              <a:t>Blocking</a:t>
            </a:r>
            <a:r>
              <a:rPr lang="ko-KR" altLang="en-US" sz="2000" smtClean="0">
                <a:latin typeface="+mj-ea"/>
                <a:ea typeface="+mj-ea"/>
              </a:rPr>
              <a:t>을 통한 </a:t>
            </a:r>
            <a:r>
              <a:rPr lang="en-US" altLang="ko-KR" sz="2000" smtClean="0">
                <a:latin typeface="+mj-ea"/>
                <a:ea typeface="+mj-ea"/>
              </a:rPr>
              <a:t>Cache Miss </a:t>
            </a:r>
            <a:r>
              <a:rPr lang="ko-KR" altLang="en-US" sz="2000" smtClean="0">
                <a:latin typeface="+mj-ea"/>
                <a:ea typeface="+mj-ea"/>
              </a:rPr>
              <a:t>감소</a:t>
            </a:r>
            <a:endParaRPr lang="en-US" altLang="ko-KR" sz="2000" smtClean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smtClean="0">
                <a:latin typeface="+mj-ea"/>
                <a:ea typeface="+mj-ea"/>
              </a:rPr>
              <a:t>Matrix </a:t>
            </a:r>
            <a:r>
              <a:rPr lang="en-US" altLang="ko-KR" sz="2000" dirty="0" smtClean="0">
                <a:latin typeface="+mj-ea"/>
                <a:ea typeface="+mj-ea"/>
              </a:rPr>
              <a:t>Multiplication</a:t>
            </a:r>
            <a:r>
              <a:rPr lang="ko-KR" altLang="en-US" sz="2000" dirty="0" smtClean="0">
                <a:latin typeface="+mj-ea"/>
                <a:ea typeface="+mj-ea"/>
              </a:rPr>
              <a:t>에서의 </a:t>
            </a:r>
            <a:r>
              <a:rPr lang="en-US" altLang="ko-KR" sz="2000" dirty="0">
                <a:latin typeface="+mj-ea"/>
                <a:ea typeface="+mj-ea"/>
              </a:rPr>
              <a:t>C</a:t>
            </a:r>
            <a:r>
              <a:rPr lang="en-US" altLang="ko-KR" sz="2000" dirty="0" smtClean="0">
                <a:latin typeface="+mj-ea"/>
                <a:ea typeface="+mj-ea"/>
              </a:rPr>
              <a:t>ache </a:t>
            </a:r>
            <a:r>
              <a:rPr lang="ko-KR" altLang="en-US" sz="2000" dirty="0" smtClean="0">
                <a:latin typeface="+mj-ea"/>
                <a:ea typeface="+mj-ea"/>
              </a:rPr>
              <a:t>최적화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/>
            <a:r>
              <a:rPr lang="en-US" altLang="ko-KR" sz="1850" dirty="0" smtClean="0">
                <a:latin typeface="+mj-ea"/>
                <a:ea typeface="+mj-ea"/>
              </a:rPr>
              <a:t>Blocking Multiplication </a:t>
            </a:r>
            <a:r>
              <a:rPr lang="ko-KR" altLang="en-US" sz="1850" dirty="0" smtClean="0">
                <a:latin typeface="+mj-ea"/>
                <a:ea typeface="+mj-ea"/>
              </a:rPr>
              <a:t>코드 작성</a:t>
            </a:r>
            <a:endParaRPr lang="en-US" altLang="ko-KR" sz="1850" dirty="0" smtClean="0">
              <a:latin typeface="+mj-ea"/>
              <a:ea typeface="+mj-ea"/>
            </a:endParaRPr>
          </a:p>
          <a:p>
            <a:pPr lvl="1"/>
            <a:r>
              <a:rPr lang="en-US" altLang="ko-KR" sz="1850" dirty="0" smtClean="0">
                <a:latin typeface="+mj-ea"/>
                <a:ea typeface="+mj-ea"/>
              </a:rPr>
              <a:t>Original </a:t>
            </a:r>
            <a:r>
              <a:rPr lang="ko-KR" altLang="en-US" sz="1850" dirty="0" smtClean="0">
                <a:latin typeface="+mj-ea"/>
                <a:ea typeface="+mj-ea"/>
              </a:rPr>
              <a:t>코드와 비교</a:t>
            </a:r>
            <a:r>
              <a:rPr lang="en-US" altLang="ko-KR" sz="1850" dirty="0" smtClean="0">
                <a:latin typeface="+mj-ea"/>
                <a:ea typeface="+mj-ea"/>
              </a:rPr>
              <a:t>/</a:t>
            </a:r>
            <a:r>
              <a:rPr lang="ko-KR" altLang="en-US" sz="1850" dirty="0" smtClean="0">
                <a:latin typeface="+mj-ea"/>
                <a:ea typeface="+mj-ea"/>
              </a:rPr>
              <a:t>분석</a:t>
            </a:r>
            <a:endParaRPr lang="en-US" altLang="ko-KR" sz="1850" dirty="0" smtClean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Lab 3-2 </a:t>
            </a:r>
            <a:r>
              <a:rPr lang="en-US" altLang="ko-KR" sz="3200" dirty="0" smtClean="0"/>
              <a:t>Overview</a:t>
            </a:r>
            <a:endParaRPr lang="ko-KR" altLang="en-US" sz="32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20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1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Cache </a:t>
            </a:r>
            <a:r>
              <a:rPr lang="ko-KR" altLang="en-US" sz="2000" dirty="0" smtClean="0">
                <a:latin typeface="+mj-ea"/>
                <a:ea typeface="+mj-ea"/>
              </a:rPr>
              <a:t>메모리란</a:t>
            </a:r>
            <a:r>
              <a:rPr lang="en-US" altLang="ko-KR" sz="2000" dirty="0" smtClean="0">
                <a:latin typeface="+mj-ea"/>
                <a:ea typeface="+mj-ea"/>
              </a:rPr>
              <a:t>?</a:t>
            </a:r>
          </a:p>
          <a:p>
            <a:pPr lvl="1"/>
            <a:r>
              <a:rPr lang="ko-KR" altLang="en-US" sz="1800" dirty="0" smtClean="0">
                <a:latin typeface="+mn-ea"/>
              </a:rPr>
              <a:t>데이터나 값을 미리 복사해 놓는 </a:t>
            </a:r>
            <a:r>
              <a:rPr lang="ko-KR" altLang="en-US" sz="1800" smtClean="0">
                <a:latin typeface="+mn-ea"/>
              </a:rPr>
              <a:t>임시 장소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Cache</a:t>
            </a:r>
            <a:r>
              <a:rPr lang="ko-KR" altLang="en-US" sz="1800" dirty="0" smtClean="0">
                <a:latin typeface="+mn-ea"/>
              </a:rPr>
              <a:t>의 접근 시간에 비해 원래 데이터를 접근하는 시간이 오래 걸리는 경우나 값을 다시 계산하는 시간을 절약하고 싶은 경우에 사용</a:t>
            </a:r>
            <a:endParaRPr lang="ko-KR" altLang="en-US" sz="18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Cache </a:t>
            </a:r>
            <a:r>
              <a:rPr lang="ko-KR" altLang="en-US" sz="3200" smtClean="0"/>
              <a:t>메모리 활용의 중요성</a:t>
            </a:r>
            <a:endParaRPr lang="ko-KR" altLang="en-US" sz="3200" dirty="0"/>
          </a:p>
        </p:txBody>
      </p:sp>
      <p:pic>
        <p:nvPicPr>
          <p:cNvPr id="7" name="Picture 2" descr="http://upload.wikimedia.org/wikipedia/ko/6/62/Cachebasic_k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02" y="3279017"/>
            <a:ext cx="52673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21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2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</a:rPr>
              <a:t>Cache Miss</a:t>
            </a:r>
          </a:p>
          <a:p>
            <a:pPr lvl="1"/>
            <a:r>
              <a:rPr lang="en-US" altLang="ko-KR" sz="1850" dirty="0" smtClean="0"/>
              <a:t>Cache</a:t>
            </a:r>
            <a:r>
              <a:rPr lang="ko-KR" altLang="en-US" sz="1850" dirty="0" smtClean="0"/>
              <a:t>에 원하는 데이터가 존재하지 않을 경우 발생한다</a:t>
            </a:r>
            <a:r>
              <a:rPr lang="en-US" altLang="ko-KR" sz="1850" dirty="0" smtClean="0"/>
              <a:t>.</a:t>
            </a:r>
          </a:p>
          <a:p>
            <a:pPr lvl="1"/>
            <a:r>
              <a:rPr lang="ko-KR" altLang="en-US" sz="1850" dirty="0" smtClean="0"/>
              <a:t>접근을 시도한</a:t>
            </a:r>
            <a:r>
              <a:rPr lang="en-US" altLang="ko-KR" sz="1850" dirty="0"/>
              <a:t> </a:t>
            </a:r>
            <a:r>
              <a:rPr lang="en-US" altLang="ko-KR" sz="1850" dirty="0" smtClean="0"/>
              <a:t>Cache</a:t>
            </a:r>
            <a:r>
              <a:rPr lang="ko-KR" altLang="en-US" sz="1850" dirty="0" smtClean="0"/>
              <a:t>의 다음 </a:t>
            </a:r>
            <a:r>
              <a:rPr lang="en-US" altLang="ko-KR" sz="1850" dirty="0" smtClean="0"/>
              <a:t>Cache</a:t>
            </a:r>
            <a:r>
              <a:rPr lang="ko-KR" altLang="en-US" sz="1850" dirty="0" smtClean="0"/>
              <a:t>나 디스크의 </a:t>
            </a:r>
            <a:r>
              <a:rPr lang="en-US" altLang="ko-KR" sz="1850" dirty="0" smtClean="0"/>
              <a:t>I/O</a:t>
            </a:r>
            <a:r>
              <a:rPr lang="ko-KR" altLang="en-US" sz="1850" dirty="0" smtClean="0"/>
              <a:t>를 통해서 필요한 데이터를 메모리로 옮긴다</a:t>
            </a:r>
            <a:r>
              <a:rPr lang="en-US" altLang="ko-KR" sz="1850" dirty="0" smtClean="0"/>
              <a:t>.</a:t>
            </a:r>
          </a:p>
          <a:p>
            <a:pPr lvl="1"/>
            <a:r>
              <a:rPr lang="ko-KR" altLang="en-US" sz="1850" dirty="0" smtClean="0"/>
              <a:t>이후 다시 </a:t>
            </a:r>
            <a:r>
              <a:rPr lang="en-US" altLang="ko-KR" sz="1850" dirty="0" smtClean="0"/>
              <a:t>Cache</a:t>
            </a:r>
            <a:r>
              <a:rPr lang="ko-KR" altLang="en-US" sz="1850" dirty="0" smtClean="0"/>
              <a:t>에 이 데이터를 적재한다</a:t>
            </a:r>
            <a:r>
              <a:rPr lang="en-US" altLang="ko-KR" sz="1850" dirty="0" smtClean="0"/>
              <a:t>.</a:t>
            </a:r>
          </a:p>
          <a:p>
            <a:pPr lvl="1"/>
            <a:endParaRPr lang="en-US" altLang="ko-KR" sz="1850" dirty="0"/>
          </a:p>
          <a:p>
            <a:r>
              <a:rPr lang="en-US" altLang="ko-KR" sz="2000" smtClean="0"/>
              <a:t>Cache Miss</a:t>
            </a:r>
            <a:r>
              <a:rPr lang="ko-KR" altLang="en-US" sz="2000" smtClean="0"/>
              <a:t>로 인한 성능 </a:t>
            </a:r>
            <a:r>
              <a:rPr lang="ko-KR" altLang="en-US" sz="2000" dirty="0" smtClean="0"/>
              <a:t>저하</a:t>
            </a:r>
            <a:endParaRPr lang="en-US" altLang="ko-KR" sz="2000" dirty="0" smtClean="0"/>
          </a:p>
          <a:p>
            <a:pPr lvl="1"/>
            <a:r>
              <a:rPr lang="en-US" altLang="ko-KR" sz="1850" smtClean="0"/>
              <a:t>Cache</a:t>
            </a:r>
            <a:r>
              <a:rPr lang="ko-KR" altLang="en-US" sz="1850" smtClean="0"/>
              <a:t>에 접근하는 시간에 비해 디스크의 </a:t>
            </a:r>
            <a:r>
              <a:rPr lang="en-US" altLang="ko-KR" sz="1850" smtClean="0"/>
              <a:t>I/O</a:t>
            </a:r>
            <a:r>
              <a:rPr lang="ko-KR" altLang="en-US" sz="1850" smtClean="0"/>
              <a:t>에는 매우 긴 시간이 걸린다</a:t>
            </a:r>
            <a:r>
              <a:rPr lang="en-US" altLang="ko-KR" sz="1850" smtClean="0"/>
              <a:t>.</a:t>
            </a:r>
          </a:p>
          <a:p>
            <a:pPr lvl="1"/>
            <a:r>
              <a:rPr lang="ko-KR" altLang="en-US" sz="1850" smtClean="0"/>
              <a:t>원하는 데이터를 메모리에 올릴 때까지 </a:t>
            </a:r>
            <a:r>
              <a:rPr lang="en-US" altLang="ko-KR" sz="1850" smtClean="0"/>
              <a:t>CPU</a:t>
            </a:r>
            <a:r>
              <a:rPr lang="ko-KR" altLang="en-US" sz="1850" smtClean="0"/>
              <a:t>는 연산을 수행하지 못한다</a:t>
            </a:r>
            <a:r>
              <a:rPr lang="en-US" altLang="ko-KR" sz="1850" smtClean="0"/>
              <a:t>.</a:t>
            </a:r>
          </a:p>
          <a:p>
            <a:pPr lvl="1"/>
            <a:r>
              <a:rPr lang="ko-KR" altLang="en-US" sz="1850" smtClean="0"/>
              <a:t>따라서 </a:t>
            </a:r>
            <a:r>
              <a:rPr lang="en-US" altLang="ko-KR" sz="1850" smtClean="0"/>
              <a:t>Cache Miss</a:t>
            </a:r>
            <a:r>
              <a:rPr lang="ko-KR" altLang="en-US" sz="1850" dirty="0" smtClean="0"/>
              <a:t>가 날 경우 </a:t>
            </a:r>
            <a:r>
              <a:rPr lang="en-US" altLang="ko-KR" sz="1850" dirty="0" smtClean="0"/>
              <a:t>CPU</a:t>
            </a:r>
            <a:r>
              <a:rPr lang="ko-KR" altLang="en-US" sz="1850" smtClean="0"/>
              <a:t>는 더 느린 </a:t>
            </a:r>
            <a:r>
              <a:rPr lang="en-US" altLang="ko-KR" sz="1850" smtClean="0"/>
              <a:t>Cache</a:t>
            </a:r>
            <a:r>
              <a:rPr lang="ko-KR" altLang="en-US" sz="1850" smtClean="0"/>
              <a:t>나 디스크로부터 데이터를 가져오는 시간 </a:t>
            </a:r>
            <a:r>
              <a:rPr lang="ko-KR" altLang="en-US" sz="1850" dirty="0" smtClean="0"/>
              <a:t>동안 수행시간을 낭비하게 된다</a:t>
            </a:r>
            <a:r>
              <a:rPr lang="en-US" altLang="ko-KR" sz="1850" dirty="0" smtClean="0"/>
              <a:t>.</a:t>
            </a:r>
            <a:endParaRPr lang="ko-KR" altLang="en-US" sz="185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Cache </a:t>
            </a:r>
            <a:r>
              <a:rPr lang="ko-KR" altLang="en-US" sz="3200" smtClean="0"/>
              <a:t>메모리 활용의 중요성 </a:t>
            </a:r>
            <a:r>
              <a:rPr lang="en-US" altLang="ko-KR" sz="3200" dirty="0" smtClean="0"/>
              <a:t>(cont.)</a:t>
            </a:r>
            <a:endParaRPr lang="ko-KR" altLang="en-US" sz="32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22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9328" y="512421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알고리즘 최적화를 통해 </a:t>
            </a:r>
            <a:r>
              <a:rPr lang="en-US" altLang="ko-KR" smtClean="0"/>
              <a:t>Cache Miss</a:t>
            </a:r>
            <a:r>
              <a:rPr lang="ko-KR" altLang="en-US" smtClean="0"/>
              <a:t>의 수를 줄이는 것이 중요하다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: Matrix Multiplication </a:t>
            </a:r>
            <a:r>
              <a:rPr lang="ko-KR" altLang="en-US" smtClean="0"/>
              <a:t>알고리즘 최적화를 통한 </a:t>
            </a:r>
            <a:r>
              <a:rPr lang="en-US" altLang="ko-KR" smtClean="0"/>
              <a:t>Cache Miss </a:t>
            </a:r>
            <a:r>
              <a:rPr lang="ko-KR" altLang="en-US" smtClean="0"/>
              <a:t>감소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33120" y="5163066"/>
            <a:ext cx="316208" cy="26416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Matrix Multiplication: Example</a:t>
            </a:r>
            <a:endParaRPr lang="ko-KR" altLang="en-US" sz="3200" dirty="0" smtClean="0"/>
          </a:p>
        </p:txBody>
      </p:sp>
      <p:sp>
        <p:nvSpPr>
          <p:cNvPr id="63491" name="내용 개체 틀 2"/>
          <p:cNvSpPr>
            <a:spLocks noGrp="1"/>
          </p:cNvSpPr>
          <p:nvPr>
            <p:ph idx="1"/>
          </p:nvPr>
        </p:nvSpPr>
        <p:spPr>
          <a:xfrm>
            <a:off x="723296" y="1445236"/>
            <a:ext cx="1525120" cy="65183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X = Y * Z</a:t>
            </a:r>
            <a:endParaRPr lang="ko-KR" altLang="en-US" sz="20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973878" y="1614790"/>
            <a:ext cx="5214174" cy="4727133"/>
            <a:chOff x="1711920" y="1475945"/>
            <a:chExt cx="5572125" cy="5011894"/>
          </a:xfrm>
        </p:grpSpPr>
        <p:sp>
          <p:nvSpPr>
            <p:cNvPr id="63492" name="직사각형 3"/>
            <p:cNvSpPr>
              <a:spLocks noChangeArrowheads="1"/>
            </p:cNvSpPr>
            <p:nvPr/>
          </p:nvSpPr>
          <p:spPr bwMode="auto">
            <a:xfrm>
              <a:off x="5569545" y="43447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493" name="직사각형 4"/>
            <p:cNvSpPr>
              <a:spLocks noChangeArrowheads="1"/>
            </p:cNvSpPr>
            <p:nvPr/>
          </p:nvSpPr>
          <p:spPr bwMode="auto">
            <a:xfrm>
              <a:off x="5140920" y="43447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494" name="직사각형 5"/>
            <p:cNvSpPr>
              <a:spLocks noChangeArrowheads="1"/>
            </p:cNvSpPr>
            <p:nvPr/>
          </p:nvSpPr>
          <p:spPr bwMode="auto">
            <a:xfrm>
              <a:off x="6426795" y="43447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495" name="직사각형 6"/>
            <p:cNvSpPr>
              <a:spLocks noChangeArrowheads="1"/>
            </p:cNvSpPr>
            <p:nvPr/>
          </p:nvSpPr>
          <p:spPr bwMode="auto">
            <a:xfrm>
              <a:off x="5998170" y="43447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496" name="직사각형 7"/>
            <p:cNvSpPr>
              <a:spLocks noChangeArrowheads="1"/>
            </p:cNvSpPr>
            <p:nvPr/>
          </p:nvSpPr>
          <p:spPr bwMode="auto">
            <a:xfrm>
              <a:off x="6855420" y="43447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497" name="직사각형 8"/>
            <p:cNvSpPr>
              <a:spLocks noChangeArrowheads="1"/>
            </p:cNvSpPr>
            <p:nvPr/>
          </p:nvSpPr>
          <p:spPr bwMode="auto">
            <a:xfrm>
              <a:off x="5569545" y="477333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498" name="직사각형 9"/>
            <p:cNvSpPr>
              <a:spLocks noChangeArrowheads="1"/>
            </p:cNvSpPr>
            <p:nvPr/>
          </p:nvSpPr>
          <p:spPr bwMode="auto">
            <a:xfrm>
              <a:off x="5140920" y="477333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499" name="직사각형 10"/>
            <p:cNvSpPr>
              <a:spLocks noChangeArrowheads="1"/>
            </p:cNvSpPr>
            <p:nvPr/>
          </p:nvSpPr>
          <p:spPr bwMode="auto">
            <a:xfrm>
              <a:off x="6426795" y="477333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5998170" y="4773339"/>
              <a:ext cx="428625" cy="428625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501" name="직사각형 12"/>
            <p:cNvSpPr>
              <a:spLocks noChangeArrowheads="1"/>
            </p:cNvSpPr>
            <p:nvPr/>
          </p:nvSpPr>
          <p:spPr bwMode="auto">
            <a:xfrm>
              <a:off x="6855420" y="477333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02" name="직사각형 13"/>
            <p:cNvSpPr>
              <a:spLocks noChangeArrowheads="1"/>
            </p:cNvSpPr>
            <p:nvPr/>
          </p:nvSpPr>
          <p:spPr bwMode="auto">
            <a:xfrm>
              <a:off x="5569545" y="520196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03" name="직사각형 14"/>
            <p:cNvSpPr>
              <a:spLocks noChangeArrowheads="1"/>
            </p:cNvSpPr>
            <p:nvPr/>
          </p:nvSpPr>
          <p:spPr bwMode="auto">
            <a:xfrm>
              <a:off x="5140920" y="520196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04" name="직사각형 15"/>
            <p:cNvSpPr>
              <a:spLocks noChangeArrowheads="1"/>
            </p:cNvSpPr>
            <p:nvPr/>
          </p:nvSpPr>
          <p:spPr bwMode="auto">
            <a:xfrm>
              <a:off x="6426795" y="520196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05" name="직사각형 16"/>
            <p:cNvSpPr>
              <a:spLocks noChangeArrowheads="1"/>
            </p:cNvSpPr>
            <p:nvPr/>
          </p:nvSpPr>
          <p:spPr bwMode="auto">
            <a:xfrm>
              <a:off x="5998170" y="520196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06" name="직사각형 17"/>
            <p:cNvSpPr>
              <a:spLocks noChangeArrowheads="1"/>
            </p:cNvSpPr>
            <p:nvPr/>
          </p:nvSpPr>
          <p:spPr bwMode="auto">
            <a:xfrm>
              <a:off x="6855420" y="520196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07" name="직사각형 18"/>
            <p:cNvSpPr>
              <a:spLocks noChangeArrowheads="1"/>
            </p:cNvSpPr>
            <p:nvPr/>
          </p:nvSpPr>
          <p:spPr bwMode="auto">
            <a:xfrm>
              <a:off x="5569545" y="563058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08" name="직사각형 19"/>
            <p:cNvSpPr>
              <a:spLocks noChangeArrowheads="1"/>
            </p:cNvSpPr>
            <p:nvPr/>
          </p:nvSpPr>
          <p:spPr bwMode="auto">
            <a:xfrm>
              <a:off x="5140920" y="563058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09" name="직사각형 20"/>
            <p:cNvSpPr>
              <a:spLocks noChangeArrowheads="1"/>
            </p:cNvSpPr>
            <p:nvPr/>
          </p:nvSpPr>
          <p:spPr bwMode="auto">
            <a:xfrm>
              <a:off x="6426795" y="563058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10" name="직사각형 21"/>
            <p:cNvSpPr>
              <a:spLocks noChangeArrowheads="1"/>
            </p:cNvSpPr>
            <p:nvPr/>
          </p:nvSpPr>
          <p:spPr bwMode="auto">
            <a:xfrm>
              <a:off x="5998170" y="563058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11" name="직사각형 22"/>
            <p:cNvSpPr>
              <a:spLocks noChangeArrowheads="1"/>
            </p:cNvSpPr>
            <p:nvPr/>
          </p:nvSpPr>
          <p:spPr bwMode="auto">
            <a:xfrm>
              <a:off x="6855420" y="563058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12" name="직사각형 23"/>
            <p:cNvSpPr>
              <a:spLocks noChangeArrowheads="1"/>
            </p:cNvSpPr>
            <p:nvPr/>
          </p:nvSpPr>
          <p:spPr bwMode="auto">
            <a:xfrm>
              <a:off x="5569545" y="60592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13" name="직사각형 24"/>
            <p:cNvSpPr>
              <a:spLocks noChangeArrowheads="1"/>
            </p:cNvSpPr>
            <p:nvPr/>
          </p:nvSpPr>
          <p:spPr bwMode="auto">
            <a:xfrm>
              <a:off x="5140920" y="60592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14" name="직사각형 25"/>
            <p:cNvSpPr>
              <a:spLocks noChangeArrowheads="1"/>
            </p:cNvSpPr>
            <p:nvPr/>
          </p:nvSpPr>
          <p:spPr bwMode="auto">
            <a:xfrm>
              <a:off x="6426795" y="60592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15" name="직사각형 26"/>
            <p:cNvSpPr>
              <a:spLocks noChangeArrowheads="1"/>
            </p:cNvSpPr>
            <p:nvPr/>
          </p:nvSpPr>
          <p:spPr bwMode="auto">
            <a:xfrm>
              <a:off x="5998170" y="60592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16" name="직사각형 27"/>
            <p:cNvSpPr>
              <a:spLocks noChangeArrowheads="1"/>
            </p:cNvSpPr>
            <p:nvPr/>
          </p:nvSpPr>
          <p:spPr bwMode="auto">
            <a:xfrm>
              <a:off x="6855420" y="60592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17" name="직사각형 28"/>
            <p:cNvSpPr>
              <a:spLocks noChangeArrowheads="1"/>
            </p:cNvSpPr>
            <p:nvPr/>
          </p:nvSpPr>
          <p:spPr bwMode="auto">
            <a:xfrm>
              <a:off x="2640607" y="43447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18" name="직사각형 29"/>
            <p:cNvSpPr>
              <a:spLocks noChangeArrowheads="1"/>
            </p:cNvSpPr>
            <p:nvPr/>
          </p:nvSpPr>
          <p:spPr bwMode="auto">
            <a:xfrm>
              <a:off x="2211982" y="43447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19" name="직사각형 30"/>
            <p:cNvSpPr>
              <a:spLocks noChangeArrowheads="1"/>
            </p:cNvSpPr>
            <p:nvPr/>
          </p:nvSpPr>
          <p:spPr bwMode="auto">
            <a:xfrm>
              <a:off x="3497857" y="43447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20" name="직사각형 31"/>
            <p:cNvSpPr>
              <a:spLocks noChangeArrowheads="1"/>
            </p:cNvSpPr>
            <p:nvPr/>
          </p:nvSpPr>
          <p:spPr bwMode="auto">
            <a:xfrm>
              <a:off x="3069232" y="43447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21" name="직사각형 32"/>
            <p:cNvSpPr>
              <a:spLocks noChangeArrowheads="1"/>
            </p:cNvSpPr>
            <p:nvPr/>
          </p:nvSpPr>
          <p:spPr bwMode="auto">
            <a:xfrm>
              <a:off x="3926482" y="43447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640607" y="4773339"/>
              <a:ext cx="428625" cy="4286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211982" y="4773339"/>
              <a:ext cx="428625" cy="4286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ko-KR" altLang="en-US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497857" y="4773339"/>
              <a:ext cx="428625" cy="4286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3069232" y="4773339"/>
              <a:ext cx="428625" cy="4286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926482" y="4773339"/>
              <a:ext cx="428625" cy="4286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527" name="직사각형 38"/>
            <p:cNvSpPr>
              <a:spLocks noChangeArrowheads="1"/>
            </p:cNvSpPr>
            <p:nvPr/>
          </p:nvSpPr>
          <p:spPr bwMode="auto">
            <a:xfrm>
              <a:off x="2640607" y="520196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28" name="직사각형 39"/>
            <p:cNvSpPr>
              <a:spLocks noChangeArrowheads="1"/>
            </p:cNvSpPr>
            <p:nvPr/>
          </p:nvSpPr>
          <p:spPr bwMode="auto">
            <a:xfrm>
              <a:off x="2211982" y="520196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29" name="직사각형 40"/>
            <p:cNvSpPr>
              <a:spLocks noChangeArrowheads="1"/>
            </p:cNvSpPr>
            <p:nvPr/>
          </p:nvSpPr>
          <p:spPr bwMode="auto">
            <a:xfrm>
              <a:off x="3497857" y="520196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30" name="직사각형 41"/>
            <p:cNvSpPr>
              <a:spLocks noChangeArrowheads="1"/>
            </p:cNvSpPr>
            <p:nvPr/>
          </p:nvSpPr>
          <p:spPr bwMode="auto">
            <a:xfrm>
              <a:off x="3069232" y="520196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31" name="직사각형 42"/>
            <p:cNvSpPr>
              <a:spLocks noChangeArrowheads="1"/>
            </p:cNvSpPr>
            <p:nvPr/>
          </p:nvSpPr>
          <p:spPr bwMode="auto">
            <a:xfrm>
              <a:off x="3926482" y="520196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32" name="직사각형 43"/>
            <p:cNvSpPr>
              <a:spLocks noChangeArrowheads="1"/>
            </p:cNvSpPr>
            <p:nvPr/>
          </p:nvSpPr>
          <p:spPr bwMode="auto">
            <a:xfrm>
              <a:off x="2640607" y="563058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33" name="직사각형 44"/>
            <p:cNvSpPr>
              <a:spLocks noChangeArrowheads="1"/>
            </p:cNvSpPr>
            <p:nvPr/>
          </p:nvSpPr>
          <p:spPr bwMode="auto">
            <a:xfrm>
              <a:off x="2211982" y="563058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34" name="직사각형 45"/>
            <p:cNvSpPr>
              <a:spLocks noChangeArrowheads="1"/>
            </p:cNvSpPr>
            <p:nvPr/>
          </p:nvSpPr>
          <p:spPr bwMode="auto">
            <a:xfrm>
              <a:off x="3497857" y="563058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35" name="직사각형 46"/>
            <p:cNvSpPr>
              <a:spLocks noChangeArrowheads="1"/>
            </p:cNvSpPr>
            <p:nvPr/>
          </p:nvSpPr>
          <p:spPr bwMode="auto">
            <a:xfrm>
              <a:off x="3069232" y="563058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36" name="직사각형 47"/>
            <p:cNvSpPr>
              <a:spLocks noChangeArrowheads="1"/>
            </p:cNvSpPr>
            <p:nvPr/>
          </p:nvSpPr>
          <p:spPr bwMode="auto">
            <a:xfrm>
              <a:off x="3926482" y="5630589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37" name="직사각형 48"/>
            <p:cNvSpPr>
              <a:spLocks noChangeArrowheads="1"/>
            </p:cNvSpPr>
            <p:nvPr/>
          </p:nvSpPr>
          <p:spPr bwMode="auto">
            <a:xfrm>
              <a:off x="2640607" y="60592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38" name="직사각형 49"/>
            <p:cNvSpPr>
              <a:spLocks noChangeArrowheads="1"/>
            </p:cNvSpPr>
            <p:nvPr/>
          </p:nvSpPr>
          <p:spPr bwMode="auto">
            <a:xfrm>
              <a:off x="2211982" y="60592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39" name="직사각형 50"/>
            <p:cNvSpPr>
              <a:spLocks noChangeArrowheads="1"/>
            </p:cNvSpPr>
            <p:nvPr/>
          </p:nvSpPr>
          <p:spPr bwMode="auto">
            <a:xfrm>
              <a:off x="3497857" y="60592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40" name="직사각형 51"/>
            <p:cNvSpPr>
              <a:spLocks noChangeArrowheads="1"/>
            </p:cNvSpPr>
            <p:nvPr/>
          </p:nvSpPr>
          <p:spPr bwMode="auto">
            <a:xfrm>
              <a:off x="3069232" y="60592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41" name="직사각형 52"/>
            <p:cNvSpPr>
              <a:spLocks noChangeArrowheads="1"/>
            </p:cNvSpPr>
            <p:nvPr/>
          </p:nvSpPr>
          <p:spPr bwMode="auto">
            <a:xfrm>
              <a:off x="3926482" y="6059214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42" name="직사각형 53"/>
            <p:cNvSpPr>
              <a:spLocks noChangeArrowheads="1"/>
            </p:cNvSpPr>
            <p:nvPr/>
          </p:nvSpPr>
          <p:spPr bwMode="auto">
            <a:xfrm>
              <a:off x="5569545" y="1558651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43" name="직사각형 54"/>
            <p:cNvSpPr>
              <a:spLocks noChangeArrowheads="1"/>
            </p:cNvSpPr>
            <p:nvPr/>
          </p:nvSpPr>
          <p:spPr bwMode="auto">
            <a:xfrm>
              <a:off x="5140920" y="1558651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44" name="직사각형 55"/>
            <p:cNvSpPr>
              <a:spLocks noChangeArrowheads="1"/>
            </p:cNvSpPr>
            <p:nvPr/>
          </p:nvSpPr>
          <p:spPr bwMode="auto">
            <a:xfrm>
              <a:off x="6426795" y="1558651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5998170" y="1558651"/>
              <a:ext cx="428625" cy="4286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546" name="직사각형 57"/>
            <p:cNvSpPr>
              <a:spLocks noChangeArrowheads="1"/>
            </p:cNvSpPr>
            <p:nvPr/>
          </p:nvSpPr>
          <p:spPr bwMode="auto">
            <a:xfrm>
              <a:off x="6855420" y="1558651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47" name="직사각형 58"/>
            <p:cNvSpPr>
              <a:spLocks noChangeArrowheads="1"/>
            </p:cNvSpPr>
            <p:nvPr/>
          </p:nvSpPr>
          <p:spPr bwMode="auto">
            <a:xfrm>
              <a:off x="5569545" y="1987276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48" name="직사각형 59"/>
            <p:cNvSpPr>
              <a:spLocks noChangeArrowheads="1"/>
            </p:cNvSpPr>
            <p:nvPr/>
          </p:nvSpPr>
          <p:spPr bwMode="auto">
            <a:xfrm>
              <a:off x="5140920" y="1987276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49" name="직사각형 60"/>
            <p:cNvSpPr>
              <a:spLocks noChangeArrowheads="1"/>
            </p:cNvSpPr>
            <p:nvPr/>
          </p:nvSpPr>
          <p:spPr bwMode="auto">
            <a:xfrm>
              <a:off x="6426795" y="1987276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5998170" y="1987276"/>
              <a:ext cx="428625" cy="4286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551" name="직사각형 62"/>
            <p:cNvSpPr>
              <a:spLocks noChangeArrowheads="1"/>
            </p:cNvSpPr>
            <p:nvPr/>
          </p:nvSpPr>
          <p:spPr bwMode="auto">
            <a:xfrm>
              <a:off x="6855420" y="1987276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52" name="직사각형 63"/>
            <p:cNvSpPr>
              <a:spLocks noChangeArrowheads="1"/>
            </p:cNvSpPr>
            <p:nvPr/>
          </p:nvSpPr>
          <p:spPr bwMode="auto">
            <a:xfrm>
              <a:off x="5569545" y="2415901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53" name="직사각형 64"/>
            <p:cNvSpPr>
              <a:spLocks noChangeArrowheads="1"/>
            </p:cNvSpPr>
            <p:nvPr/>
          </p:nvSpPr>
          <p:spPr bwMode="auto">
            <a:xfrm>
              <a:off x="5140920" y="2415901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54" name="직사각형 65"/>
            <p:cNvSpPr>
              <a:spLocks noChangeArrowheads="1"/>
            </p:cNvSpPr>
            <p:nvPr/>
          </p:nvSpPr>
          <p:spPr bwMode="auto">
            <a:xfrm>
              <a:off x="6426795" y="2415901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5998170" y="2415901"/>
              <a:ext cx="428625" cy="4286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556" name="직사각형 67"/>
            <p:cNvSpPr>
              <a:spLocks noChangeArrowheads="1"/>
            </p:cNvSpPr>
            <p:nvPr/>
          </p:nvSpPr>
          <p:spPr bwMode="auto">
            <a:xfrm>
              <a:off x="6855420" y="2415901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57" name="직사각형 68"/>
            <p:cNvSpPr>
              <a:spLocks noChangeArrowheads="1"/>
            </p:cNvSpPr>
            <p:nvPr/>
          </p:nvSpPr>
          <p:spPr bwMode="auto">
            <a:xfrm>
              <a:off x="5569545" y="2844526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58" name="직사각형 69"/>
            <p:cNvSpPr>
              <a:spLocks noChangeArrowheads="1"/>
            </p:cNvSpPr>
            <p:nvPr/>
          </p:nvSpPr>
          <p:spPr bwMode="auto">
            <a:xfrm>
              <a:off x="5140920" y="2844526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59" name="직사각형 70"/>
            <p:cNvSpPr>
              <a:spLocks noChangeArrowheads="1"/>
            </p:cNvSpPr>
            <p:nvPr/>
          </p:nvSpPr>
          <p:spPr bwMode="auto">
            <a:xfrm>
              <a:off x="6426795" y="2844526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5998170" y="2844526"/>
              <a:ext cx="428625" cy="4286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561" name="직사각형 72"/>
            <p:cNvSpPr>
              <a:spLocks noChangeArrowheads="1"/>
            </p:cNvSpPr>
            <p:nvPr/>
          </p:nvSpPr>
          <p:spPr bwMode="auto">
            <a:xfrm>
              <a:off x="6855420" y="2844526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62" name="직사각형 73"/>
            <p:cNvSpPr>
              <a:spLocks noChangeArrowheads="1"/>
            </p:cNvSpPr>
            <p:nvPr/>
          </p:nvSpPr>
          <p:spPr bwMode="auto">
            <a:xfrm>
              <a:off x="5569545" y="3273151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63" name="직사각형 74"/>
            <p:cNvSpPr>
              <a:spLocks noChangeArrowheads="1"/>
            </p:cNvSpPr>
            <p:nvPr/>
          </p:nvSpPr>
          <p:spPr bwMode="auto">
            <a:xfrm>
              <a:off x="5140920" y="3273151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64" name="직사각형 75"/>
            <p:cNvSpPr>
              <a:spLocks noChangeArrowheads="1"/>
            </p:cNvSpPr>
            <p:nvPr/>
          </p:nvSpPr>
          <p:spPr bwMode="auto">
            <a:xfrm>
              <a:off x="6426795" y="3273151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5998170" y="3273151"/>
              <a:ext cx="428625" cy="42862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566" name="직사각형 77"/>
            <p:cNvSpPr>
              <a:spLocks noChangeArrowheads="1"/>
            </p:cNvSpPr>
            <p:nvPr/>
          </p:nvSpPr>
          <p:spPr bwMode="auto">
            <a:xfrm>
              <a:off x="6855420" y="3273151"/>
              <a:ext cx="428625" cy="4286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67" name="모서리가 둥근 직사각형 78"/>
            <p:cNvSpPr>
              <a:spLocks noChangeArrowheads="1"/>
            </p:cNvSpPr>
            <p:nvPr/>
          </p:nvSpPr>
          <p:spPr bwMode="auto">
            <a:xfrm>
              <a:off x="5926732" y="1487214"/>
              <a:ext cx="571500" cy="235743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3568" name="모서리가 둥근 직사각형 79"/>
            <p:cNvSpPr>
              <a:spLocks noChangeArrowheads="1"/>
            </p:cNvSpPr>
            <p:nvPr/>
          </p:nvSpPr>
          <p:spPr bwMode="auto">
            <a:xfrm rot="5400000">
              <a:off x="2962076" y="3808932"/>
              <a:ext cx="571500" cy="235743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63569" name="직선 화살표 연결선 80"/>
            <p:cNvCxnSpPr>
              <a:cxnSpLocks noChangeShapeType="1"/>
              <a:stCxn id="63568" idx="0"/>
            </p:cNvCxnSpPr>
            <p:nvPr/>
          </p:nvCxnSpPr>
          <p:spPr bwMode="auto">
            <a:xfrm>
              <a:off x="4426545" y="4987651"/>
              <a:ext cx="1500187" cy="158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70" name="직선 화살표 연결선 81"/>
            <p:cNvCxnSpPr>
              <a:cxnSpLocks noChangeShapeType="1"/>
              <a:stCxn id="63567" idx="2"/>
            </p:cNvCxnSpPr>
            <p:nvPr/>
          </p:nvCxnSpPr>
          <p:spPr bwMode="auto">
            <a:xfrm rot="5400000">
              <a:off x="5784651" y="4274070"/>
              <a:ext cx="857250" cy="158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571" name="모서리가 둥근 직사각형 82"/>
            <p:cNvSpPr>
              <a:spLocks noChangeArrowheads="1"/>
            </p:cNvSpPr>
            <p:nvPr/>
          </p:nvSpPr>
          <p:spPr bwMode="auto">
            <a:xfrm>
              <a:off x="5926732" y="4701901"/>
              <a:ext cx="571500" cy="57150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572" name="TextBox 83"/>
            <p:cNvSpPr txBox="1">
              <a:spLocks noChangeArrowheads="1"/>
            </p:cNvSpPr>
            <p:nvPr/>
          </p:nvSpPr>
          <p:spPr bwMode="auto">
            <a:xfrm>
              <a:off x="1711920" y="4058964"/>
              <a:ext cx="5000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Y</a:t>
              </a:r>
              <a:endParaRPr lang="ko-KR" altLang="en-US"/>
            </a:p>
          </p:txBody>
        </p:sp>
        <p:sp>
          <p:nvSpPr>
            <p:cNvPr id="63573" name="TextBox 84"/>
            <p:cNvSpPr txBox="1">
              <a:spLocks noChangeArrowheads="1"/>
            </p:cNvSpPr>
            <p:nvPr/>
          </p:nvSpPr>
          <p:spPr bwMode="auto">
            <a:xfrm>
              <a:off x="4616237" y="1475945"/>
              <a:ext cx="5000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dirty="0"/>
                <a:t>Z</a:t>
              </a:r>
              <a:endParaRPr lang="ko-KR" altLang="en-US" dirty="0"/>
            </a:p>
          </p:txBody>
        </p:sp>
        <p:sp>
          <p:nvSpPr>
            <p:cNvPr id="63574" name="TextBox 85"/>
            <p:cNvSpPr txBox="1">
              <a:spLocks noChangeArrowheads="1"/>
            </p:cNvSpPr>
            <p:nvPr/>
          </p:nvSpPr>
          <p:spPr bwMode="auto">
            <a:xfrm>
              <a:off x="4640857" y="4058964"/>
              <a:ext cx="5000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23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0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실제 </a:t>
            </a:r>
            <a:r>
              <a:rPr lang="ko-KR" altLang="en-US" sz="2000" smtClean="0">
                <a:solidFill>
                  <a:srgbClr val="000000"/>
                </a:solidFill>
                <a:latin typeface="맑은 고딕" panose="020B0503020000020004" pitchFamily="50" charset="-127"/>
              </a:rPr>
              <a:t>코드 구현</a:t>
            </a:r>
            <a:endParaRPr lang="en-US" altLang="ko-KR" sz="200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0" i="1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b="0" i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  (</a:t>
            </a:r>
            <a:r>
              <a:rPr lang="ko-KR" altLang="en-US" sz="1600" b="0" i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파일 </a:t>
            </a:r>
            <a:r>
              <a:rPr lang="en-US" altLang="ko-KR" sz="1600" b="0" i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matmul_original.c </a:t>
            </a:r>
            <a:r>
              <a:rPr lang="ko-KR" altLang="en-US" sz="1600" b="0" i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1600" b="0" i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en-US" altLang="ko-KR" sz="1600" b="0" i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>
              <a:buFontTx/>
              <a:buNone/>
            </a:pPr>
            <a:endParaRPr lang="en-US" altLang="ko-KR" sz="20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두 개의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inner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루프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(j-loop &amp; k-loop)</a:t>
            </a:r>
          </a:p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Z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모든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 x N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원소를 읽는다</a:t>
            </a:r>
            <a:endParaRPr lang="en-US" altLang="ko-KR" sz="20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한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row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개의 원소들을 반복적으로 읽는다</a:t>
            </a:r>
            <a:endParaRPr lang="en-US" altLang="ko-KR" sz="20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한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row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원소들을 쓴다</a:t>
            </a:r>
            <a:endParaRPr lang="en-US" altLang="ko-KR" sz="20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endParaRPr lang="ko-KR" altLang="en-US" sz="20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24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1483173"/>
            <a:ext cx="4677728" cy="247841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2240" y="1363380"/>
            <a:ext cx="4084320" cy="24927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Matrix Multiplication: Example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194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Environments</a:t>
            </a:r>
          </a:p>
          <a:p>
            <a:pPr lvl="1"/>
            <a:r>
              <a:rPr lang="en-US" altLang="ko-KR" sz="1800" dirty="0" smtClean="0"/>
              <a:t>4x4 matrix multiplication</a:t>
            </a:r>
          </a:p>
          <a:p>
            <a:pPr lvl="1"/>
            <a:r>
              <a:rPr lang="en-US" altLang="ko-KR" sz="1800" dirty="0" smtClean="0"/>
              <a:t>16-entry fully-associative cache</a:t>
            </a:r>
            <a:endParaRPr lang="ko-KR" altLang="en-US" sz="1800" dirty="0" smtClean="0"/>
          </a:p>
        </p:txBody>
      </p:sp>
      <p:sp>
        <p:nvSpPr>
          <p:cNvPr id="6553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Matrix Multiplication: Example</a:t>
            </a:r>
            <a:endParaRPr lang="ko-KR" altLang="en-US" sz="320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1151965" y="2614613"/>
            <a:ext cx="6858000" cy="3741737"/>
            <a:chOff x="1123545" y="2565766"/>
            <a:chExt cx="6858000" cy="3741737"/>
          </a:xfrm>
        </p:grpSpPr>
        <p:grpSp>
          <p:nvGrpSpPr>
            <p:cNvPr id="2" name="그룹 26"/>
            <p:cNvGrpSpPr/>
            <p:nvPr/>
          </p:nvGrpSpPr>
          <p:grpSpPr>
            <a:xfrm>
              <a:off x="1384194" y="2998152"/>
              <a:ext cx="1714500" cy="1714500"/>
              <a:chOff x="909861" y="2612892"/>
              <a:chExt cx="1714500" cy="1714500"/>
            </a:xfrm>
            <a:solidFill>
              <a:schemeClr val="bg1"/>
            </a:solidFill>
          </p:grpSpPr>
          <p:sp>
            <p:nvSpPr>
              <p:cNvPr id="5" name="직사각형 341"/>
              <p:cNvSpPr>
                <a:spLocks noChangeArrowheads="1"/>
              </p:cNvSpPr>
              <p:nvPr/>
            </p:nvSpPr>
            <p:spPr bwMode="auto">
              <a:xfrm>
                <a:off x="1338486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 sz="14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" name="직사각형 344"/>
              <p:cNvSpPr>
                <a:spLocks noChangeArrowheads="1"/>
              </p:cNvSpPr>
              <p:nvPr/>
            </p:nvSpPr>
            <p:spPr bwMode="auto">
              <a:xfrm>
                <a:off x="1767111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1,3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" name="직사각형 346"/>
              <p:cNvSpPr>
                <a:spLocks noChangeArrowheads="1"/>
              </p:cNvSpPr>
              <p:nvPr/>
            </p:nvSpPr>
            <p:spPr bwMode="auto">
              <a:xfrm>
                <a:off x="1338486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1,2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직사각형 347"/>
              <p:cNvSpPr>
                <a:spLocks noChangeArrowheads="1"/>
              </p:cNvSpPr>
              <p:nvPr/>
            </p:nvSpPr>
            <p:spPr bwMode="auto">
              <a:xfrm>
                <a:off x="909861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1,1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" name="직사각형 348"/>
              <p:cNvSpPr>
                <a:spLocks noChangeArrowheads="1"/>
              </p:cNvSpPr>
              <p:nvPr/>
            </p:nvSpPr>
            <p:spPr bwMode="auto">
              <a:xfrm>
                <a:off x="2195736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 sz="14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351"/>
              <p:cNvSpPr>
                <a:spLocks noChangeArrowheads="1"/>
              </p:cNvSpPr>
              <p:nvPr/>
            </p:nvSpPr>
            <p:spPr bwMode="auto">
              <a:xfrm>
                <a:off x="1338486" y="304151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2,2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" name="직사각형 352"/>
              <p:cNvSpPr>
                <a:spLocks noChangeArrowheads="1"/>
              </p:cNvSpPr>
              <p:nvPr/>
            </p:nvSpPr>
            <p:spPr bwMode="auto">
              <a:xfrm>
                <a:off x="909861" y="304151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2,1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353"/>
              <p:cNvSpPr>
                <a:spLocks noChangeArrowheads="1"/>
              </p:cNvSpPr>
              <p:nvPr/>
            </p:nvSpPr>
            <p:spPr bwMode="auto">
              <a:xfrm>
                <a:off x="2195736" y="304151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2,4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직사각형 354"/>
              <p:cNvSpPr>
                <a:spLocks noChangeArrowheads="1"/>
              </p:cNvSpPr>
              <p:nvPr/>
            </p:nvSpPr>
            <p:spPr bwMode="auto">
              <a:xfrm>
                <a:off x="1767111" y="304151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2,3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356"/>
              <p:cNvSpPr>
                <a:spLocks noChangeArrowheads="1"/>
              </p:cNvSpPr>
              <p:nvPr/>
            </p:nvSpPr>
            <p:spPr bwMode="auto">
              <a:xfrm>
                <a:off x="1338486" y="347014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3,2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" name="직사각형 357"/>
              <p:cNvSpPr>
                <a:spLocks noChangeArrowheads="1"/>
              </p:cNvSpPr>
              <p:nvPr/>
            </p:nvSpPr>
            <p:spPr bwMode="auto">
              <a:xfrm>
                <a:off x="909861" y="347014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3,1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" name="직사각형 358"/>
              <p:cNvSpPr>
                <a:spLocks noChangeArrowheads="1"/>
              </p:cNvSpPr>
              <p:nvPr/>
            </p:nvSpPr>
            <p:spPr bwMode="auto">
              <a:xfrm>
                <a:off x="2195736" y="347014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3,4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" name="직사각형 359"/>
              <p:cNvSpPr>
                <a:spLocks noChangeArrowheads="1"/>
              </p:cNvSpPr>
              <p:nvPr/>
            </p:nvSpPr>
            <p:spPr bwMode="auto">
              <a:xfrm>
                <a:off x="1767111" y="347014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3,3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" name="직사각형 361"/>
              <p:cNvSpPr>
                <a:spLocks noChangeArrowheads="1"/>
              </p:cNvSpPr>
              <p:nvPr/>
            </p:nvSpPr>
            <p:spPr bwMode="auto">
              <a:xfrm>
                <a:off x="1338486" y="389876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4,2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직사각형 362"/>
              <p:cNvSpPr>
                <a:spLocks noChangeArrowheads="1"/>
              </p:cNvSpPr>
              <p:nvPr/>
            </p:nvSpPr>
            <p:spPr bwMode="auto">
              <a:xfrm>
                <a:off x="909861" y="389876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4,1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직사각형 363"/>
              <p:cNvSpPr>
                <a:spLocks noChangeArrowheads="1"/>
              </p:cNvSpPr>
              <p:nvPr/>
            </p:nvSpPr>
            <p:spPr bwMode="auto">
              <a:xfrm>
                <a:off x="2195736" y="389876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4,4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직사각형 364"/>
              <p:cNvSpPr>
                <a:spLocks noChangeArrowheads="1"/>
              </p:cNvSpPr>
              <p:nvPr/>
            </p:nvSpPr>
            <p:spPr bwMode="auto">
              <a:xfrm>
                <a:off x="1767111" y="389876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4,3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직사각형 348"/>
              <p:cNvSpPr>
                <a:spLocks noChangeArrowheads="1"/>
              </p:cNvSpPr>
              <p:nvPr/>
            </p:nvSpPr>
            <p:spPr bwMode="auto">
              <a:xfrm>
                <a:off x="2195736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>
                    <a:latin typeface="맑은 고딕" pitchFamily="50" charset="-127"/>
                    <a:ea typeface="맑은 고딕" pitchFamily="50" charset="-127"/>
                  </a:rPr>
                  <a:t>Y</a:t>
                </a:r>
                <a:r>
                  <a:rPr lang="en-US" altLang="ko-KR" sz="1400" baseline="-25000">
                    <a:latin typeface="맑은 고딕" pitchFamily="50" charset="-127"/>
                    <a:ea typeface="맑은 고딕" pitchFamily="50" charset="-127"/>
                  </a:rPr>
                  <a:t>1,4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5" name="곱셈 기호 84"/>
            <p:cNvSpPr/>
            <p:nvPr/>
          </p:nvSpPr>
          <p:spPr bwMode="auto">
            <a:xfrm>
              <a:off x="3150783" y="3559541"/>
              <a:ext cx="573087" cy="576262"/>
            </a:xfrm>
            <a:prstGeom prst="mathMultiply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6" name="등호 85"/>
            <p:cNvSpPr/>
            <p:nvPr/>
          </p:nvSpPr>
          <p:spPr bwMode="auto">
            <a:xfrm>
              <a:off x="5590770" y="3648441"/>
              <a:ext cx="428625" cy="400050"/>
            </a:xfrm>
            <a:prstGeom prst="mathEqual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5544" name="TextBox 423"/>
            <p:cNvSpPr txBox="1">
              <a:spLocks noChangeArrowheads="1"/>
            </p:cNvSpPr>
            <p:nvPr/>
          </p:nvSpPr>
          <p:spPr bwMode="auto">
            <a:xfrm>
              <a:off x="2009370" y="2565766"/>
              <a:ext cx="5000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45" name="TextBox 423"/>
            <p:cNvSpPr txBox="1">
              <a:spLocks noChangeArrowheads="1"/>
            </p:cNvSpPr>
            <p:nvPr/>
          </p:nvSpPr>
          <p:spPr bwMode="auto">
            <a:xfrm>
              <a:off x="4355695" y="2565766"/>
              <a:ext cx="5000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46" name="TextBox 423"/>
            <p:cNvSpPr txBox="1">
              <a:spLocks noChangeArrowheads="1"/>
            </p:cNvSpPr>
            <p:nvPr/>
          </p:nvSpPr>
          <p:spPr bwMode="auto">
            <a:xfrm>
              <a:off x="6754408" y="2565766"/>
              <a:ext cx="5000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47" name="TextBox 423"/>
            <p:cNvSpPr txBox="1">
              <a:spLocks noChangeArrowheads="1"/>
            </p:cNvSpPr>
            <p:nvPr/>
          </p:nvSpPr>
          <p:spPr bwMode="auto">
            <a:xfrm>
              <a:off x="3269845" y="5450253"/>
              <a:ext cx="2565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Cache (16 entries)</a:t>
              </a:r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" name="그룹 94"/>
            <p:cNvGrpSpPr/>
            <p:nvPr/>
          </p:nvGrpSpPr>
          <p:grpSpPr>
            <a:xfrm>
              <a:off x="3748230" y="2998152"/>
              <a:ext cx="1714500" cy="1714500"/>
              <a:chOff x="909861" y="2612892"/>
              <a:chExt cx="1714500" cy="1714500"/>
            </a:xfrm>
            <a:solidFill>
              <a:schemeClr val="bg1"/>
            </a:solidFill>
          </p:grpSpPr>
          <p:sp>
            <p:nvSpPr>
              <p:cNvPr id="96" name="직사각형 341"/>
              <p:cNvSpPr>
                <a:spLocks noChangeArrowheads="1"/>
              </p:cNvSpPr>
              <p:nvPr/>
            </p:nvSpPr>
            <p:spPr bwMode="auto">
              <a:xfrm>
                <a:off x="1338486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 sz="14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직사각형 344"/>
              <p:cNvSpPr>
                <a:spLocks noChangeArrowheads="1"/>
              </p:cNvSpPr>
              <p:nvPr/>
            </p:nvSpPr>
            <p:spPr bwMode="auto">
              <a:xfrm>
                <a:off x="1767111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1,3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8" name="직사각형 346"/>
              <p:cNvSpPr>
                <a:spLocks noChangeArrowheads="1"/>
              </p:cNvSpPr>
              <p:nvPr/>
            </p:nvSpPr>
            <p:spPr bwMode="auto">
              <a:xfrm>
                <a:off x="1338486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1,2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직사각형 347"/>
              <p:cNvSpPr>
                <a:spLocks noChangeArrowheads="1"/>
              </p:cNvSpPr>
              <p:nvPr/>
            </p:nvSpPr>
            <p:spPr bwMode="auto">
              <a:xfrm>
                <a:off x="909861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1,1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0" name="직사각형 348"/>
              <p:cNvSpPr>
                <a:spLocks noChangeArrowheads="1"/>
              </p:cNvSpPr>
              <p:nvPr/>
            </p:nvSpPr>
            <p:spPr bwMode="auto">
              <a:xfrm>
                <a:off x="2195736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 sz="14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1" name="직사각형 351"/>
              <p:cNvSpPr>
                <a:spLocks noChangeArrowheads="1"/>
              </p:cNvSpPr>
              <p:nvPr/>
            </p:nvSpPr>
            <p:spPr bwMode="auto">
              <a:xfrm>
                <a:off x="1338486" y="304151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2,2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2" name="직사각형 352"/>
              <p:cNvSpPr>
                <a:spLocks noChangeArrowheads="1"/>
              </p:cNvSpPr>
              <p:nvPr/>
            </p:nvSpPr>
            <p:spPr bwMode="auto">
              <a:xfrm>
                <a:off x="909861" y="304151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2,1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3" name="직사각형 353"/>
              <p:cNvSpPr>
                <a:spLocks noChangeArrowheads="1"/>
              </p:cNvSpPr>
              <p:nvPr/>
            </p:nvSpPr>
            <p:spPr bwMode="auto">
              <a:xfrm>
                <a:off x="2195736" y="304151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2,4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4" name="직사각형 354"/>
              <p:cNvSpPr>
                <a:spLocks noChangeArrowheads="1"/>
              </p:cNvSpPr>
              <p:nvPr/>
            </p:nvSpPr>
            <p:spPr bwMode="auto">
              <a:xfrm>
                <a:off x="1767111" y="304151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2,3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5" name="직사각형 356"/>
              <p:cNvSpPr>
                <a:spLocks noChangeArrowheads="1"/>
              </p:cNvSpPr>
              <p:nvPr/>
            </p:nvSpPr>
            <p:spPr bwMode="auto">
              <a:xfrm>
                <a:off x="1338486" y="347014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3,2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6" name="직사각형 357"/>
              <p:cNvSpPr>
                <a:spLocks noChangeArrowheads="1"/>
              </p:cNvSpPr>
              <p:nvPr/>
            </p:nvSpPr>
            <p:spPr bwMode="auto">
              <a:xfrm>
                <a:off x="909861" y="347014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3,1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7" name="직사각형 358"/>
              <p:cNvSpPr>
                <a:spLocks noChangeArrowheads="1"/>
              </p:cNvSpPr>
              <p:nvPr/>
            </p:nvSpPr>
            <p:spPr bwMode="auto">
              <a:xfrm>
                <a:off x="2195736" y="347014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3,4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8" name="직사각형 359"/>
              <p:cNvSpPr>
                <a:spLocks noChangeArrowheads="1"/>
              </p:cNvSpPr>
              <p:nvPr/>
            </p:nvSpPr>
            <p:spPr bwMode="auto">
              <a:xfrm>
                <a:off x="1767111" y="347014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3,3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9" name="직사각형 361"/>
              <p:cNvSpPr>
                <a:spLocks noChangeArrowheads="1"/>
              </p:cNvSpPr>
              <p:nvPr/>
            </p:nvSpPr>
            <p:spPr bwMode="auto">
              <a:xfrm>
                <a:off x="1338486" y="389876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4,2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직사각형 362"/>
              <p:cNvSpPr>
                <a:spLocks noChangeArrowheads="1"/>
              </p:cNvSpPr>
              <p:nvPr/>
            </p:nvSpPr>
            <p:spPr bwMode="auto">
              <a:xfrm>
                <a:off x="909861" y="389876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4,1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1" name="직사각형 363"/>
              <p:cNvSpPr>
                <a:spLocks noChangeArrowheads="1"/>
              </p:cNvSpPr>
              <p:nvPr/>
            </p:nvSpPr>
            <p:spPr bwMode="auto">
              <a:xfrm>
                <a:off x="2195736" y="389876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4,4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2" name="직사각형 364"/>
              <p:cNvSpPr>
                <a:spLocks noChangeArrowheads="1"/>
              </p:cNvSpPr>
              <p:nvPr/>
            </p:nvSpPr>
            <p:spPr bwMode="auto">
              <a:xfrm>
                <a:off x="1767111" y="389876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4,3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3" name="직사각형 348"/>
              <p:cNvSpPr>
                <a:spLocks noChangeArrowheads="1"/>
              </p:cNvSpPr>
              <p:nvPr/>
            </p:nvSpPr>
            <p:spPr bwMode="auto">
              <a:xfrm>
                <a:off x="2195736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Z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1,4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2" name="그룹 113"/>
            <p:cNvGrpSpPr/>
            <p:nvPr/>
          </p:nvGrpSpPr>
          <p:grpSpPr>
            <a:xfrm>
              <a:off x="6146544" y="2998152"/>
              <a:ext cx="1714500" cy="1714500"/>
              <a:chOff x="909861" y="2612892"/>
              <a:chExt cx="1714500" cy="1714500"/>
            </a:xfrm>
            <a:solidFill>
              <a:schemeClr val="bg1"/>
            </a:solidFill>
          </p:grpSpPr>
          <p:sp>
            <p:nvSpPr>
              <p:cNvPr id="115" name="직사각형 341"/>
              <p:cNvSpPr>
                <a:spLocks noChangeArrowheads="1"/>
              </p:cNvSpPr>
              <p:nvPr/>
            </p:nvSpPr>
            <p:spPr bwMode="auto">
              <a:xfrm>
                <a:off x="1338486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 sz="14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6" name="직사각형 344"/>
              <p:cNvSpPr>
                <a:spLocks noChangeArrowheads="1"/>
              </p:cNvSpPr>
              <p:nvPr/>
            </p:nvSpPr>
            <p:spPr bwMode="auto">
              <a:xfrm>
                <a:off x="1767111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1,3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7" name="직사각형 346"/>
              <p:cNvSpPr>
                <a:spLocks noChangeArrowheads="1"/>
              </p:cNvSpPr>
              <p:nvPr/>
            </p:nvSpPr>
            <p:spPr bwMode="auto">
              <a:xfrm>
                <a:off x="1338486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1,2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8" name="직사각형 347"/>
              <p:cNvSpPr>
                <a:spLocks noChangeArrowheads="1"/>
              </p:cNvSpPr>
              <p:nvPr/>
            </p:nvSpPr>
            <p:spPr bwMode="auto">
              <a:xfrm>
                <a:off x="909861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1,1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9" name="직사각형 348"/>
              <p:cNvSpPr>
                <a:spLocks noChangeArrowheads="1"/>
              </p:cNvSpPr>
              <p:nvPr/>
            </p:nvSpPr>
            <p:spPr bwMode="auto">
              <a:xfrm>
                <a:off x="2195736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 sz="14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0" name="직사각형 351"/>
              <p:cNvSpPr>
                <a:spLocks noChangeArrowheads="1"/>
              </p:cNvSpPr>
              <p:nvPr/>
            </p:nvSpPr>
            <p:spPr bwMode="auto">
              <a:xfrm>
                <a:off x="1338486" y="304151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2,2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1" name="직사각형 352"/>
              <p:cNvSpPr>
                <a:spLocks noChangeArrowheads="1"/>
              </p:cNvSpPr>
              <p:nvPr/>
            </p:nvSpPr>
            <p:spPr bwMode="auto">
              <a:xfrm>
                <a:off x="909861" y="304151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2,1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2" name="직사각형 353"/>
              <p:cNvSpPr>
                <a:spLocks noChangeArrowheads="1"/>
              </p:cNvSpPr>
              <p:nvPr/>
            </p:nvSpPr>
            <p:spPr bwMode="auto">
              <a:xfrm>
                <a:off x="2195736" y="304151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2,4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" name="직사각형 354"/>
              <p:cNvSpPr>
                <a:spLocks noChangeArrowheads="1"/>
              </p:cNvSpPr>
              <p:nvPr/>
            </p:nvSpPr>
            <p:spPr bwMode="auto">
              <a:xfrm>
                <a:off x="1767111" y="304151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2,3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4" name="직사각형 356"/>
              <p:cNvSpPr>
                <a:spLocks noChangeArrowheads="1"/>
              </p:cNvSpPr>
              <p:nvPr/>
            </p:nvSpPr>
            <p:spPr bwMode="auto">
              <a:xfrm>
                <a:off x="1338486" y="347014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3,2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5" name="직사각형 357"/>
              <p:cNvSpPr>
                <a:spLocks noChangeArrowheads="1"/>
              </p:cNvSpPr>
              <p:nvPr/>
            </p:nvSpPr>
            <p:spPr bwMode="auto">
              <a:xfrm>
                <a:off x="909861" y="347014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3,1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6" name="직사각형 358"/>
              <p:cNvSpPr>
                <a:spLocks noChangeArrowheads="1"/>
              </p:cNvSpPr>
              <p:nvPr/>
            </p:nvSpPr>
            <p:spPr bwMode="auto">
              <a:xfrm>
                <a:off x="2195736" y="347014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3,4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7" name="직사각형 359"/>
              <p:cNvSpPr>
                <a:spLocks noChangeArrowheads="1"/>
              </p:cNvSpPr>
              <p:nvPr/>
            </p:nvSpPr>
            <p:spPr bwMode="auto">
              <a:xfrm>
                <a:off x="1767111" y="347014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3,3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8" name="직사각형 361"/>
              <p:cNvSpPr>
                <a:spLocks noChangeArrowheads="1"/>
              </p:cNvSpPr>
              <p:nvPr/>
            </p:nvSpPr>
            <p:spPr bwMode="auto">
              <a:xfrm>
                <a:off x="1338486" y="389876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4,2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9" name="직사각형 362"/>
              <p:cNvSpPr>
                <a:spLocks noChangeArrowheads="1"/>
              </p:cNvSpPr>
              <p:nvPr/>
            </p:nvSpPr>
            <p:spPr bwMode="auto">
              <a:xfrm>
                <a:off x="909861" y="389876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4,1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0" name="직사각형 363"/>
              <p:cNvSpPr>
                <a:spLocks noChangeArrowheads="1"/>
              </p:cNvSpPr>
              <p:nvPr/>
            </p:nvSpPr>
            <p:spPr bwMode="auto">
              <a:xfrm>
                <a:off x="2195736" y="389876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4,4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1" name="직사각형 364"/>
              <p:cNvSpPr>
                <a:spLocks noChangeArrowheads="1"/>
              </p:cNvSpPr>
              <p:nvPr/>
            </p:nvSpPr>
            <p:spPr bwMode="auto">
              <a:xfrm>
                <a:off x="1767111" y="3898767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4,3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2" name="직사각형 348"/>
              <p:cNvSpPr>
                <a:spLocks noChangeArrowheads="1"/>
              </p:cNvSpPr>
              <p:nvPr/>
            </p:nvSpPr>
            <p:spPr bwMode="auto">
              <a:xfrm>
                <a:off x="2195736" y="2612892"/>
                <a:ext cx="428625" cy="428625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1400" baseline="-25000" dirty="0">
                    <a:latin typeface="맑은 고딕" pitchFamily="50" charset="-127"/>
                    <a:ea typeface="맑은 고딕" pitchFamily="50" charset="-127"/>
                  </a:rPr>
                  <a:t>1,4</a:t>
                </a:r>
                <a:endParaRPr lang="ko-KR" altLang="en-US" sz="1400" baseline="-25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5550" name="그룹 1"/>
            <p:cNvGrpSpPr>
              <a:grpSpLocks/>
            </p:cNvGrpSpPr>
            <p:nvPr/>
          </p:nvGrpSpPr>
          <p:grpSpPr bwMode="auto">
            <a:xfrm>
              <a:off x="1123545" y="5877291"/>
              <a:ext cx="6858000" cy="430212"/>
              <a:chOff x="1406525" y="5662613"/>
              <a:chExt cx="6858063" cy="430212"/>
            </a:xfrm>
          </p:grpSpPr>
          <p:grpSp>
            <p:nvGrpSpPr>
              <p:cNvPr id="65551" name="그룹 45"/>
              <p:cNvGrpSpPr>
                <a:grpSpLocks/>
              </p:cNvGrpSpPr>
              <p:nvPr/>
            </p:nvGrpSpPr>
            <p:grpSpPr bwMode="auto">
              <a:xfrm>
                <a:off x="1406525" y="5662613"/>
                <a:ext cx="6429375" cy="430212"/>
                <a:chOff x="913035" y="5374217"/>
                <a:chExt cx="6428434" cy="430799"/>
              </a:xfrm>
            </p:grpSpPr>
            <p:sp>
              <p:nvSpPr>
                <p:cNvPr id="65553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913035" y="5376391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54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1341165" y="5376391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55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1770286" y="5375390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56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2199654" y="5374217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57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2628527" y="5374217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58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3056905" y="5376391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59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3485530" y="5374217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60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3913660" y="5374217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61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4342781" y="5376391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62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4768974" y="5375218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63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5200279" y="5375218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64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5626225" y="5374217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65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6055593" y="5374217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66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6483723" y="5374217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5567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6912844" y="5376391"/>
                  <a:ext cx="428625" cy="428625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sp>
            <p:nvSpPr>
              <p:cNvPr id="65552" name="직사각형 364"/>
              <p:cNvSpPr>
                <a:spLocks noChangeArrowheads="1"/>
              </p:cNvSpPr>
              <p:nvPr/>
            </p:nvSpPr>
            <p:spPr bwMode="auto">
              <a:xfrm>
                <a:off x="7835900" y="5664784"/>
                <a:ext cx="428688" cy="42804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27" name="바닥글 개체 틀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25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1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Matrix Multiplication: Example</a:t>
            </a:r>
            <a:endParaRPr lang="ko-KR" altLang="en-US" sz="3200" dirty="0" smtClean="0"/>
          </a:p>
        </p:txBody>
      </p:sp>
      <p:grpSp>
        <p:nvGrpSpPr>
          <p:cNvPr id="2" name="그룹 26"/>
          <p:cNvGrpSpPr/>
          <p:nvPr/>
        </p:nvGrpSpPr>
        <p:grpSpPr>
          <a:xfrm>
            <a:off x="1403649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곱셈 기호 84"/>
          <p:cNvSpPr/>
          <p:nvPr/>
        </p:nvSpPr>
        <p:spPr bwMode="auto">
          <a:xfrm>
            <a:off x="3170238" y="3344863"/>
            <a:ext cx="573087" cy="576262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6" name="등호 85"/>
          <p:cNvSpPr/>
          <p:nvPr/>
        </p:nvSpPr>
        <p:spPr bwMode="auto">
          <a:xfrm>
            <a:off x="5610225" y="3433763"/>
            <a:ext cx="428625" cy="400050"/>
          </a:xfrm>
          <a:prstGeom prst="mathEqua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66568" name="TextBox 423"/>
          <p:cNvSpPr txBox="1">
            <a:spLocks noChangeArrowheads="1"/>
          </p:cNvSpPr>
          <p:nvPr/>
        </p:nvSpPr>
        <p:spPr bwMode="auto">
          <a:xfrm>
            <a:off x="2028825" y="235108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9" name="TextBox 423"/>
          <p:cNvSpPr txBox="1">
            <a:spLocks noChangeArrowheads="1"/>
          </p:cNvSpPr>
          <p:nvPr/>
        </p:nvSpPr>
        <p:spPr bwMode="auto">
          <a:xfrm>
            <a:off x="4375150" y="235108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70" name="TextBox 423"/>
          <p:cNvSpPr txBox="1">
            <a:spLocks noChangeArrowheads="1"/>
          </p:cNvSpPr>
          <p:nvPr/>
        </p:nvSpPr>
        <p:spPr bwMode="auto">
          <a:xfrm>
            <a:off x="6773863" y="2351088"/>
            <a:ext cx="500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94"/>
          <p:cNvGrpSpPr/>
          <p:nvPr/>
        </p:nvGrpSpPr>
        <p:grpSpPr>
          <a:xfrm>
            <a:off x="3767685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96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" name="그룹 113"/>
          <p:cNvGrpSpPr/>
          <p:nvPr/>
        </p:nvGrpSpPr>
        <p:grpSpPr>
          <a:xfrm>
            <a:off x="6165999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11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1" name="모서리가 둥근 직사각형 90"/>
          <p:cNvSpPr/>
          <p:nvPr/>
        </p:nvSpPr>
        <p:spPr bwMode="auto">
          <a:xfrm>
            <a:off x="1323975" y="2711450"/>
            <a:ext cx="1846263" cy="57308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3692525" y="2711450"/>
            <a:ext cx="582613" cy="18700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6080125" y="2711450"/>
            <a:ext cx="582613" cy="57308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576" name="직사각형 364"/>
          <p:cNvSpPr>
            <a:spLocks noChangeArrowheads="1"/>
          </p:cNvSpPr>
          <p:nvPr/>
        </p:nvSpPr>
        <p:spPr bwMode="auto">
          <a:xfrm>
            <a:off x="4552950" y="5664200"/>
            <a:ext cx="428625" cy="4286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1,1</a:t>
            </a:r>
            <a:endParaRPr lang="ko-KR" altLang="en-US" sz="1400" baseline="-25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577" name="그룹 1"/>
          <p:cNvGrpSpPr>
            <a:grpSpLocks/>
          </p:cNvGrpSpPr>
          <p:nvPr/>
        </p:nvGrpSpPr>
        <p:grpSpPr bwMode="auto">
          <a:xfrm>
            <a:off x="1154113" y="5664200"/>
            <a:ext cx="1684337" cy="430213"/>
            <a:chOff x="2998079" y="5661885"/>
            <a:chExt cx="1685323" cy="430347"/>
          </a:xfrm>
        </p:grpSpPr>
        <p:sp>
          <p:nvSpPr>
            <p:cNvPr id="66591" name="직사각형 364"/>
            <p:cNvSpPr>
              <a:spLocks noChangeArrowheads="1"/>
            </p:cNvSpPr>
            <p:nvPr/>
          </p:nvSpPr>
          <p:spPr bwMode="auto">
            <a:xfrm>
              <a:off x="2998079" y="566360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92" name="직사각형 364"/>
            <p:cNvSpPr>
              <a:spLocks noChangeArrowheads="1"/>
            </p:cNvSpPr>
            <p:nvPr/>
          </p:nvSpPr>
          <p:spPr bwMode="auto">
            <a:xfrm>
              <a:off x="3426704" y="5662496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93" name="직사각형 364"/>
            <p:cNvSpPr>
              <a:spLocks noChangeArrowheads="1"/>
            </p:cNvSpPr>
            <p:nvPr/>
          </p:nvSpPr>
          <p:spPr bwMode="auto">
            <a:xfrm>
              <a:off x="3832211" y="5661886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1,3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94" name="직사각형 364"/>
            <p:cNvSpPr>
              <a:spLocks noChangeArrowheads="1"/>
            </p:cNvSpPr>
            <p:nvPr/>
          </p:nvSpPr>
          <p:spPr bwMode="auto">
            <a:xfrm>
              <a:off x="4254777" y="5661885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578" name="그룹 21"/>
          <p:cNvGrpSpPr>
            <a:grpSpLocks/>
          </p:cNvGrpSpPr>
          <p:nvPr/>
        </p:nvGrpSpPr>
        <p:grpSpPr bwMode="auto">
          <a:xfrm>
            <a:off x="2836863" y="5664200"/>
            <a:ext cx="1716087" cy="428625"/>
            <a:chOff x="5345489" y="5021260"/>
            <a:chExt cx="1715381" cy="428627"/>
          </a:xfrm>
        </p:grpSpPr>
        <p:sp>
          <p:nvSpPr>
            <p:cNvPr id="66587" name="직사각형 364"/>
            <p:cNvSpPr>
              <a:spLocks noChangeArrowheads="1"/>
            </p:cNvSpPr>
            <p:nvPr/>
          </p:nvSpPr>
          <p:spPr bwMode="auto">
            <a:xfrm>
              <a:off x="5345489" y="502126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88" name="직사각형 364"/>
            <p:cNvSpPr>
              <a:spLocks noChangeArrowheads="1"/>
            </p:cNvSpPr>
            <p:nvPr/>
          </p:nvSpPr>
          <p:spPr bwMode="auto">
            <a:xfrm>
              <a:off x="5774114" y="5021261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89" name="직사각형 364"/>
            <p:cNvSpPr>
              <a:spLocks noChangeArrowheads="1"/>
            </p:cNvSpPr>
            <p:nvPr/>
          </p:nvSpPr>
          <p:spPr bwMode="auto">
            <a:xfrm>
              <a:off x="6203620" y="502126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90" name="직사각형 364"/>
            <p:cNvSpPr>
              <a:spLocks noChangeArrowheads="1"/>
            </p:cNvSpPr>
            <p:nvPr/>
          </p:nvSpPr>
          <p:spPr bwMode="auto">
            <a:xfrm>
              <a:off x="6632245" y="5021260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6579" name="직사각형 364"/>
          <p:cNvSpPr>
            <a:spLocks noChangeArrowheads="1"/>
          </p:cNvSpPr>
          <p:nvPr/>
        </p:nvSpPr>
        <p:spPr bwMode="auto">
          <a:xfrm>
            <a:off x="4981575" y="56642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80" name="직사각형 364"/>
          <p:cNvSpPr>
            <a:spLocks noChangeArrowheads="1"/>
          </p:cNvSpPr>
          <p:nvPr/>
        </p:nvSpPr>
        <p:spPr bwMode="auto">
          <a:xfrm>
            <a:off x="5413375" y="56642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81" name="직사각형 364"/>
          <p:cNvSpPr>
            <a:spLocks noChangeArrowheads="1"/>
          </p:cNvSpPr>
          <p:nvPr/>
        </p:nvSpPr>
        <p:spPr bwMode="auto">
          <a:xfrm>
            <a:off x="5838825" y="566261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82" name="직사각형 364"/>
          <p:cNvSpPr>
            <a:spLocks noChangeArrowheads="1"/>
          </p:cNvSpPr>
          <p:nvPr/>
        </p:nvSpPr>
        <p:spPr bwMode="auto">
          <a:xfrm>
            <a:off x="6269038" y="566261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83" name="직사각형 364"/>
          <p:cNvSpPr>
            <a:spLocks noChangeArrowheads="1"/>
          </p:cNvSpPr>
          <p:nvPr/>
        </p:nvSpPr>
        <p:spPr bwMode="auto">
          <a:xfrm>
            <a:off x="6696075" y="566261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84" name="직사각형 364"/>
          <p:cNvSpPr>
            <a:spLocks noChangeArrowheads="1"/>
          </p:cNvSpPr>
          <p:nvPr/>
        </p:nvSpPr>
        <p:spPr bwMode="auto">
          <a:xfrm>
            <a:off x="7126288" y="56642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85" name="직사각형 364"/>
          <p:cNvSpPr>
            <a:spLocks noChangeArrowheads="1"/>
          </p:cNvSpPr>
          <p:nvPr/>
        </p:nvSpPr>
        <p:spPr bwMode="auto">
          <a:xfrm>
            <a:off x="7561263" y="566261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86" name="TextBox 423"/>
          <p:cNvSpPr txBox="1">
            <a:spLocks noChangeArrowheads="1"/>
          </p:cNvSpPr>
          <p:nvPr/>
        </p:nvSpPr>
        <p:spPr bwMode="auto">
          <a:xfrm>
            <a:off x="2597150" y="6165850"/>
            <a:ext cx="394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Cache (16 entries/LRU ordered)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내용 개체 틀 2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Step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 smtClean="0"/>
              </a:p>
            </p:txBody>
          </p:sp>
        </mc:Choice>
        <mc:Fallback xmlns="">
          <p:sp>
            <p:nvSpPr>
              <p:cNvPr id="26" name="내용 개체 틀 2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바닥글 개체 틀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26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0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Matrix Multiplication: Example</a:t>
            </a:r>
            <a:endParaRPr lang="ko-KR" altLang="en-US" sz="3200" dirty="0" smtClean="0"/>
          </a:p>
        </p:txBody>
      </p:sp>
      <p:grpSp>
        <p:nvGrpSpPr>
          <p:cNvPr id="2" name="그룹 26"/>
          <p:cNvGrpSpPr/>
          <p:nvPr/>
        </p:nvGrpSpPr>
        <p:grpSpPr>
          <a:xfrm>
            <a:off x="1403649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곱셈 기호 84"/>
          <p:cNvSpPr/>
          <p:nvPr/>
        </p:nvSpPr>
        <p:spPr bwMode="auto">
          <a:xfrm>
            <a:off x="3170238" y="3344863"/>
            <a:ext cx="573087" cy="576262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6" name="등호 85"/>
          <p:cNvSpPr/>
          <p:nvPr/>
        </p:nvSpPr>
        <p:spPr bwMode="auto">
          <a:xfrm>
            <a:off x="5610225" y="3433763"/>
            <a:ext cx="428625" cy="400050"/>
          </a:xfrm>
          <a:prstGeom prst="mathEqua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67592" name="TextBox 423"/>
          <p:cNvSpPr txBox="1">
            <a:spLocks noChangeArrowheads="1"/>
          </p:cNvSpPr>
          <p:nvPr/>
        </p:nvSpPr>
        <p:spPr bwMode="auto">
          <a:xfrm>
            <a:off x="2028825" y="235108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593" name="TextBox 423"/>
          <p:cNvSpPr txBox="1">
            <a:spLocks noChangeArrowheads="1"/>
          </p:cNvSpPr>
          <p:nvPr/>
        </p:nvSpPr>
        <p:spPr bwMode="auto">
          <a:xfrm>
            <a:off x="4375150" y="235108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594" name="TextBox 423"/>
          <p:cNvSpPr txBox="1">
            <a:spLocks noChangeArrowheads="1"/>
          </p:cNvSpPr>
          <p:nvPr/>
        </p:nvSpPr>
        <p:spPr bwMode="auto">
          <a:xfrm>
            <a:off x="6773863" y="2351088"/>
            <a:ext cx="500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94"/>
          <p:cNvGrpSpPr/>
          <p:nvPr/>
        </p:nvGrpSpPr>
        <p:grpSpPr>
          <a:xfrm>
            <a:off x="3767685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96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" name="그룹 113"/>
          <p:cNvGrpSpPr/>
          <p:nvPr/>
        </p:nvGrpSpPr>
        <p:grpSpPr>
          <a:xfrm>
            <a:off x="6165999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11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5" name="모서리가 둥근 직사각형 144"/>
          <p:cNvSpPr/>
          <p:nvPr/>
        </p:nvSpPr>
        <p:spPr bwMode="auto">
          <a:xfrm>
            <a:off x="1323975" y="2711450"/>
            <a:ext cx="1846263" cy="57308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 bwMode="auto">
          <a:xfrm>
            <a:off x="4124325" y="2711450"/>
            <a:ext cx="582613" cy="18700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 bwMode="auto">
          <a:xfrm>
            <a:off x="6516688" y="2711450"/>
            <a:ext cx="582612" cy="57308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7600" name="그룹 1"/>
          <p:cNvGrpSpPr>
            <a:grpSpLocks/>
          </p:cNvGrpSpPr>
          <p:nvPr/>
        </p:nvGrpSpPr>
        <p:grpSpPr bwMode="auto">
          <a:xfrm>
            <a:off x="4973638" y="5665788"/>
            <a:ext cx="1725612" cy="428625"/>
            <a:chOff x="3705470" y="908720"/>
            <a:chExt cx="1724708" cy="428625"/>
          </a:xfrm>
        </p:grpSpPr>
        <p:sp>
          <p:nvSpPr>
            <p:cNvPr id="67616" name="직사각형 364"/>
            <p:cNvSpPr>
              <a:spLocks noChangeArrowheads="1"/>
            </p:cNvSpPr>
            <p:nvPr/>
          </p:nvSpPr>
          <p:spPr bwMode="auto">
            <a:xfrm>
              <a:off x="3705470" y="908720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17" name="직사각형 364"/>
            <p:cNvSpPr>
              <a:spLocks noChangeArrowheads="1"/>
            </p:cNvSpPr>
            <p:nvPr/>
          </p:nvSpPr>
          <p:spPr bwMode="auto">
            <a:xfrm>
              <a:off x="4134095" y="908720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18" name="직사각형 364"/>
            <p:cNvSpPr>
              <a:spLocks noChangeArrowheads="1"/>
            </p:cNvSpPr>
            <p:nvPr/>
          </p:nvSpPr>
          <p:spPr bwMode="auto">
            <a:xfrm>
              <a:off x="4564764" y="908720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19" name="직사각형 364"/>
            <p:cNvSpPr>
              <a:spLocks noChangeArrowheads="1"/>
            </p:cNvSpPr>
            <p:nvPr/>
          </p:nvSpPr>
          <p:spPr bwMode="auto">
            <a:xfrm>
              <a:off x="5001553" y="908720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601" name="직사각형 364"/>
          <p:cNvSpPr>
            <a:spLocks noChangeArrowheads="1"/>
          </p:cNvSpPr>
          <p:nvPr/>
        </p:nvSpPr>
        <p:spPr bwMode="auto">
          <a:xfrm>
            <a:off x="6699250" y="5662613"/>
            <a:ext cx="428625" cy="4286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1400" baseline="-25000">
                <a:latin typeface="맑은 고딕" panose="020B0503020000020004" pitchFamily="50" charset="-127"/>
                <a:ea typeface="맑은 고딕" panose="020B0503020000020004" pitchFamily="50" charset="-127"/>
              </a:rPr>
              <a:t>1,2</a:t>
            </a:r>
            <a:endParaRPr lang="ko-KR" altLang="en-US" sz="1400" baseline="-25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602" name="직사각형 364"/>
          <p:cNvSpPr>
            <a:spLocks noChangeArrowheads="1"/>
          </p:cNvSpPr>
          <p:nvPr/>
        </p:nvSpPr>
        <p:spPr bwMode="auto">
          <a:xfrm>
            <a:off x="7127875" y="566578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603" name="직사각형 364"/>
          <p:cNvSpPr>
            <a:spLocks noChangeArrowheads="1"/>
          </p:cNvSpPr>
          <p:nvPr/>
        </p:nvSpPr>
        <p:spPr bwMode="auto">
          <a:xfrm>
            <a:off x="2876550" y="5664200"/>
            <a:ext cx="428625" cy="4286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1,1</a:t>
            </a:r>
            <a:endParaRPr lang="ko-KR" altLang="en-US" sz="1400" baseline="-25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604" name="그룹 86"/>
          <p:cNvGrpSpPr>
            <a:grpSpLocks/>
          </p:cNvGrpSpPr>
          <p:nvPr/>
        </p:nvGrpSpPr>
        <p:grpSpPr bwMode="auto">
          <a:xfrm>
            <a:off x="3305175" y="5664200"/>
            <a:ext cx="1685925" cy="430213"/>
            <a:chOff x="2998079" y="5661885"/>
            <a:chExt cx="1685323" cy="430347"/>
          </a:xfrm>
        </p:grpSpPr>
        <p:sp>
          <p:nvSpPr>
            <p:cNvPr id="67612" name="직사각형 364"/>
            <p:cNvSpPr>
              <a:spLocks noChangeArrowheads="1"/>
            </p:cNvSpPr>
            <p:nvPr/>
          </p:nvSpPr>
          <p:spPr bwMode="auto">
            <a:xfrm>
              <a:off x="2998079" y="566360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13" name="직사각형 364"/>
            <p:cNvSpPr>
              <a:spLocks noChangeArrowheads="1"/>
            </p:cNvSpPr>
            <p:nvPr/>
          </p:nvSpPr>
          <p:spPr bwMode="auto">
            <a:xfrm>
              <a:off x="3426704" y="5662496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14" name="직사각형 364"/>
            <p:cNvSpPr>
              <a:spLocks noChangeArrowheads="1"/>
            </p:cNvSpPr>
            <p:nvPr/>
          </p:nvSpPr>
          <p:spPr bwMode="auto">
            <a:xfrm>
              <a:off x="3832211" y="5661886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1,3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15" name="직사각형 364"/>
            <p:cNvSpPr>
              <a:spLocks noChangeArrowheads="1"/>
            </p:cNvSpPr>
            <p:nvPr/>
          </p:nvSpPr>
          <p:spPr bwMode="auto">
            <a:xfrm>
              <a:off x="4254777" y="5661885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605" name="그룹 91"/>
          <p:cNvGrpSpPr>
            <a:grpSpLocks/>
          </p:cNvGrpSpPr>
          <p:nvPr/>
        </p:nvGrpSpPr>
        <p:grpSpPr bwMode="auto">
          <a:xfrm>
            <a:off x="1158875" y="5664200"/>
            <a:ext cx="1716088" cy="428625"/>
            <a:chOff x="5345489" y="5021260"/>
            <a:chExt cx="1715381" cy="428627"/>
          </a:xfrm>
        </p:grpSpPr>
        <p:sp>
          <p:nvSpPr>
            <p:cNvPr id="67608" name="직사각형 364"/>
            <p:cNvSpPr>
              <a:spLocks noChangeArrowheads="1"/>
            </p:cNvSpPr>
            <p:nvPr/>
          </p:nvSpPr>
          <p:spPr bwMode="auto">
            <a:xfrm>
              <a:off x="5345489" y="502126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09" name="직사각형 364"/>
            <p:cNvSpPr>
              <a:spLocks noChangeArrowheads="1"/>
            </p:cNvSpPr>
            <p:nvPr/>
          </p:nvSpPr>
          <p:spPr bwMode="auto">
            <a:xfrm>
              <a:off x="5774114" y="5021261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10" name="직사각형 364"/>
            <p:cNvSpPr>
              <a:spLocks noChangeArrowheads="1"/>
            </p:cNvSpPr>
            <p:nvPr/>
          </p:nvSpPr>
          <p:spPr bwMode="auto">
            <a:xfrm>
              <a:off x="6203620" y="502126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11" name="직사각형 364"/>
            <p:cNvSpPr>
              <a:spLocks noChangeArrowheads="1"/>
            </p:cNvSpPr>
            <p:nvPr/>
          </p:nvSpPr>
          <p:spPr bwMode="auto">
            <a:xfrm>
              <a:off x="6632245" y="5021260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606" name="직사각형 364"/>
          <p:cNvSpPr>
            <a:spLocks noChangeArrowheads="1"/>
          </p:cNvSpPr>
          <p:nvPr/>
        </p:nvSpPr>
        <p:spPr bwMode="auto">
          <a:xfrm>
            <a:off x="7556500" y="5665788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607" name="TextBox 423"/>
          <p:cNvSpPr txBox="1">
            <a:spLocks noChangeArrowheads="1"/>
          </p:cNvSpPr>
          <p:nvPr/>
        </p:nvSpPr>
        <p:spPr bwMode="auto">
          <a:xfrm>
            <a:off x="2597150" y="6165850"/>
            <a:ext cx="394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Cache (16 entries/LRU ordered)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Step 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5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en-US" altLang="ko-KR" sz="18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/>
              </a:p>
              <a:p>
                <a:pPr lvl="1"/>
                <a:endParaRPr lang="ko-KR" altLang="en-US" sz="1850" dirty="0"/>
              </a:p>
            </p:txBody>
          </p:sp>
        </mc:Choice>
        <mc:Fallback xmlns="">
          <p:sp>
            <p:nvSpPr>
              <p:cNvPr id="24" name="내용 개체 틀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바닥글 개체 틀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27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3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Matrix Multiplication: Example</a:t>
            </a:r>
            <a:endParaRPr lang="ko-KR" altLang="en-US" sz="3200" dirty="0" smtClean="0"/>
          </a:p>
        </p:txBody>
      </p:sp>
      <p:grpSp>
        <p:nvGrpSpPr>
          <p:cNvPr id="2" name="그룹 26"/>
          <p:cNvGrpSpPr/>
          <p:nvPr/>
        </p:nvGrpSpPr>
        <p:grpSpPr>
          <a:xfrm>
            <a:off x="1403649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곱셈 기호 84"/>
          <p:cNvSpPr/>
          <p:nvPr/>
        </p:nvSpPr>
        <p:spPr bwMode="auto">
          <a:xfrm>
            <a:off x="3170238" y="3344863"/>
            <a:ext cx="573087" cy="576262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6" name="등호 85"/>
          <p:cNvSpPr/>
          <p:nvPr/>
        </p:nvSpPr>
        <p:spPr bwMode="auto">
          <a:xfrm>
            <a:off x="5610225" y="3433763"/>
            <a:ext cx="428625" cy="400050"/>
          </a:xfrm>
          <a:prstGeom prst="mathEqua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68615" name="TextBox 423"/>
          <p:cNvSpPr txBox="1">
            <a:spLocks noChangeArrowheads="1"/>
          </p:cNvSpPr>
          <p:nvPr/>
        </p:nvSpPr>
        <p:spPr bwMode="auto">
          <a:xfrm>
            <a:off x="2028825" y="235108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616" name="TextBox 423"/>
          <p:cNvSpPr txBox="1">
            <a:spLocks noChangeArrowheads="1"/>
          </p:cNvSpPr>
          <p:nvPr/>
        </p:nvSpPr>
        <p:spPr bwMode="auto">
          <a:xfrm>
            <a:off x="4375150" y="235108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617" name="TextBox 423"/>
          <p:cNvSpPr txBox="1">
            <a:spLocks noChangeArrowheads="1"/>
          </p:cNvSpPr>
          <p:nvPr/>
        </p:nvSpPr>
        <p:spPr bwMode="auto">
          <a:xfrm>
            <a:off x="6773863" y="2351088"/>
            <a:ext cx="500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94"/>
          <p:cNvGrpSpPr/>
          <p:nvPr/>
        </p:nvGrpSpPr>
        <p:grpSpPr>
          <a:xfrm>
            <a:off x="3767685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96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113"/>
          <p:cNvGrpSpPr/>
          <p:nvPr/>
        </p:nvGrpSpPr>
        <p:grpSpPr>
          <a:xfrm>
            <a:off x="6165999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11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620" name="왼쪽 중괄호 21"/>
          <p:cNvSpPr>
            <a:spLocks/>
          </p:cNvSpPr>
          <p:nvPr/>
        </p:nvSpPr>
        <p:spPr bwMode="auto">
          <a:xfrm rot="5400000">
            <a:off x="1716881" y="4452144"/>
            <a:ext cx="187325" cy="1284288"/>
          </a:xfrm>
          <a:prstGeom prst="leftBrace">
            <a:avLst>
              <a:gd name="adj1" fmla="val 831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21" name="TextBox 22"/>
          <p:cNvSpPr txBox="1">
            <a:spLocks noChangeArrowheads="1"/>
          </p:cNvSpPr>
          <p:nvPr/>
        </p:nvSpPr>
        <p:spPr bwMode="auto">
          <a:xfrm>
            <a:off x="1158875" y="4652963"/>
            <a:ext cx="2662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Evicted, Replaced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모서리가 둥근 직사각형 158"/>
          <p:cNvSpPr/>
          <p:nvPr/>
        </p:nvSpPr>
        <p:spPr bwMode="auto">
          <a:xfrm>
            <a:off x="1323975" y="2711450"/>
            <a:ext cx="1846263" cy="57308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0" name="모서리가 둥근 직사각형 159"/>
          <p:cNvSpPr/>
          <p:nvPr/>
        </p:nvSpPr>
        <p:spPr bwMode="auto">
          <a:xfrm>
            <a:off x="4557713" y="2711450"/>
            <a:ext cx="581025" cy="18700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 bwMode="auto">
          <a:xfrm>
            <a:off x="6942138" y="2711450"/>
            <a:ext cx="582612" cy="57308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1" name="직사각형 364"/>
          <p:cNvSpPr>
            <a:spLocks noChangeArrowheads="1"/>
          </p:cNvSpPr>
          <p:nvPr/>
        </p:nvSpPr>
        <p:spPr bwMode="auto">
          <a:xfrm>
            <a:off x="1150938" y="5183188"/>
            <a:ext cx="428625" cy="4286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en-US" altLang="ko-KR" sz="1400" baseline="-25000" dirty="0">
                <a:latin typeface="맑은 고딕" pitchFamily="50" charset="-127"/>
                <a:ea typeface="맑은 고딕" pitchFamily="50" charset="-127"/>
              </a:rPr>
              <a:t>1,1</a:t>
            </a:r>
            <a:endParaRPr lang="ko-KR" altLang="en-US" sz="140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364"/>
          <p:cNvSpPr>
            <a:spLocks noChangeArrowheads="1"/>
          </p:cNvSpPr>
          <p:nvPr/>
        </p:nvSpPr>
        <p:spPr bwMode="auto">
          <a:xfrm>
            <a:off x="1587500" y="5187950"/>
            <a:ext cx="428625" cy="4286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en-US" altLang="ko-KR" sz="1400" baseline="-25000" dirty="0">
                <a:latin typeface="맑은 고딕" pitchFamily="50" charset="-127"/>
                <a:ea typeface="맑은 고딕" pitchFamily="50" charset="-127"/>
              </a:rPr>
              <a:t>2,1</a:t>
            </a:r>
            <a:endParaRPr lang="ko-KR" altLang="en-US" sz="140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364"/>
          <p:cNvSpPr>
            <a:spLocks noChangeArrowheads="1"/>
          </p:cNvSpPr>
          <p:nvPr/>
        </p:nvSpPr>
        <p:spPr bwMode="auto">
          <a:xfrm>
            <a:off x="2024063" y="5187950"/>
            <a:ext cx="428625" cy="4286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en-US" altLang="ko-KR" sz="1400" baseline="-25000" dirty="0">
                <a:latin typeface="맑은 고딕" pitchFamily="50" charset="-127"/>
                <a:ea typeface="맑은 고딕" pitchFamily="50" charset="-127"/>
              </a:rPr>
              <a:t>3,1</a:t>
            </a:r>
            <a:endParaRPr lang="ko-KR" altLang="en-US" sz="140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628" name="그룹 21"/>
          <p:cNvGrpSpPr>
            <a:grpSpLocks/>
          </p:cNvGrpSpPr>
          <p:nvPr/>
        </p:nvGrpSpPr>
        <p:grpSpPr bwMode="auto">
          <a:xfrm>
            <a:off x="1158875" y="5707063"/>
            <a:ext cx="6819900" cy="431800"/>
            <a:chOff x="1587825" y="5706837"/>
            <a:chExt cx="6819661" cy="431799"/>
          </a:xfrm>
        </p:grpSpPr>
        <p:sp>
          <p:nvSpPr>
            <p:cNvPr id="68634" name="직사각형 364"/>
            <p:cNvSpPr>
              <a:spLocks noChangeArrowheads="1"/>
            </p:cNvSpPr>
            <p:nvPr/>
          </p:nvSpPr>
          <p:spPr bwMode="auto">
            <a:xfrm>
              <a:off x="2016451" y="5710011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8635" name="그룹 1"/>
            <p:cNvGrpSpPr>
              <a:grpSpLocks/>
            </p:cNvGrpSpPr>
            <p:nvPr/>
          </p:nvGrpSpPr>
          <p:grpSpPr bwMode="auto">
            <a:xfrm>
              <a:off x="4585481" y="5706837"/>
              <a:ext cx="3393380" cy="430347"/>
              <a:chOff x="3291449" y="5660891"/>
              <a:chExt cx="3393380" cy="430347"/>
            </a:xfrm>
          </p:grpSpPr>
          <p:grpSp>
            <p:nvGrpSpPr>
              <p:cNvPr id="68644" name="그룹 132"/>
              <p:cNvGrpSpPr>
                <a:grpSpLocks/>
              </p:cNvGrpSpPr>
              <p:nvPr/>
            </p:nvGrpSpPr>
            <p:grpSpPr bwMode="auto">
              <a:xfrm>
                <a:off x="4960121" y="5662613"/>
                <a:ext cx="1724708" cy="428625"/>
                <a:chOff x="3705470" y="908720"/>
                <a:chExt cx="1724708" cy="428625"/>
              </a:xfrm>
            </p:grpSpPr>
            <p:sp>
              <p:nvSpPr>
                <p:cNvPr id="68650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3705470" y="908720"/>
                  <a:ext cx="428625" cy="428625"/>
                </a:xfrm>
                <a:prstGeom prst="rect">
                  <a:avLst/>
                </a:prstGeom>
                <a:solidFill>
                  <a:srgbClr val="00B05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Z</a:t>
                  </a:r>
                  <a:r>
                    <a:rPr lang="en-US" altLang="ko-KR" sz="1400" baseline="-250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1,3</a:t>
                  </a:r>
                  <a:endParaRPr lang="ko-KR" altLang="en-US" sz="1400" baseline="-250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8651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4134095" y="908720"/>
                  <a:ext cx="428625" cy="428625"/>
                </a:xfrm>
                <a:prstGeom prst="rect">
                  <a:avLst/>
                </a:prstGeom>
                <a:solidFill>
                  <a:srgbClr val="00B05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Z</a:t>
                  </a:r>
                  <a:r>
                    <a:rPr lang="en-US" altLang="ko-KR" sz="1400" baseline="-25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2,3</a:t>
                  </a:r>
                  <a:endParaRPr lang="ko-KR" altLang="en-US" sz="1400" baseline="-25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8652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4564764" y="908720"/>
                  <a:ext cx="428625" cy="428625"/>
                </a:xfrm>
                <a:prstGeom prst="rect">
                  <a:avLst/>
                </a:prstGeom>
                <a:solidFill>
                  <a:srgbClr val="00B05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Z</a:t>
                  </a:r>
                  <a:r>
                    <a:rPr lang="en-US" altLang="ko-KR" sz="1400" baseline="-250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3,3</a:t>
                  </a:r>
                  <a:endParaRPr lang="ko-KR" altLang="en-US" sz="1400" baseline="-250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8653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5001553" y="908720"/>
                  <a:ext cx="428625" cy="428625"/>
                </a:xfrm>
                <a:prstGeom prst="rect">
                  <a:avLst/>
                </a:prstGeom>
                <a:solidFill>
                  <a:srgbClr val="00B05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Z</a:t>
                  </a:r>
                  <a:r>
                    <a:rPr lang="en-US" altLang="ko-KR" sz="1400" baseline="-250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4,3</a:t>
                  </a:r>
                  <a:endParaRPr lang="ko-KR" altLang="en-US" sz="1400" baseline="-250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8645" name="그룹 137"/>
              <p:cNvGrpSpPr>
                <a:grpSpLocks/>
              </p:cNvGrpSpPr>
              <p:nvPr/>
            </p:nvGrpSpPr>
            <p:grpSpPr bwMode="auto">
              <a:xfrm>
                <a:off x="3291449" y="5660891"/>
                <a:ext cx="1685323" cy="430347"/>
                <a:chOff x="2998079" y="5661885"/>
                <a:chExt cx="1685323" cy="430347"/>
              </a:xfrm>
            </p:grpSpPr>
            <p:sp>
              <p:nvSpPr>
                <p:cNvPr id="68646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2998079" y="5663607"/>
                  <a:ext cx="428625" cy="428625"/>
                </a:xfrm>
                <a:prstGeom prst="rect">
                  <a:avLst/>
                </a:prstGeom>
                <a:solidFill>
                  <a:srgbClr val="00B0F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Y</a:t>
                  </a:r>
                  <a:r>
                    <a:rPr lang="en-US" altLang="ko-KR" sz="1400" baseline="-2500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1,1</a:t>
                  </a:r>
                  <a:endParaRPr lang="ko-KR" altLang="en-US" sz="1400" baseline="-25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8647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3426704" y="5662496"/>
                  <a:ext cx="428625" cy="428625"/>
                </a:xfrm>
                <a:prstGeom prst="rect">
                  <a:avLst/>
                </a:prstGeom>
                <a:solidFill>
                  <a:srgbClr val="00B0F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Y</a:t>
                  </a:r>
                  <a:r>
                    <a:rPr lang="en-US" altLang="ko-KR" sz="1400" baseline="-2500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1,2</a:t>
                  </a:r>
                  <a:endParaRPr lang="ko-KR" altLang="en-US" sz="1400" baseline="-25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8648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3832211" y="5661886"/>
                  <a:ext cx="428625" cy="428625"/>
                </a:xfrm>
                <a:prstGeom prst="rect">
                  <a:avLst/>
                </a:prstGeom>
                <a:solidFill>
                  <a:srgbClr val="00B0F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Y</a:t>
                  </a:r>
                  <a:r>
                    <a:rPr lang="en-US" altLang="ko-KR" sz="1400" baseline="-2500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1,3</a:t>
                  </a:r>
                  <a:endParaRPr lang="ko-KR" altLang="en-US" sz="1400" baseline="-25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8649" name="직사각형 364"/>
                <p:cNvSpPr>
                  <a:spLocks noChangeArrowheads="1"/>
                </p:cNvSpPr>
                <p:nvPr/>
              </p:nvSpPr>
              <p:spPr bwMode="auto">
                <a:xfrm>
                  <a:off x="4254777" y="5661885"/>
                  <a:ext cx="428625" cy="428625"/>
                </a:xfrm>
                <a:prstGeom prst="rect">
                  <a:avLst/>
                </a:prstGeom>
                <a:solidFill>
                  <a:srgbClr val="00B0F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40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Y</a:t>
                  </a:r>
                  <a:r>
                    <a:rPr lang="en-US" altLang="ko-KR" sz="1400" baseline="-2500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1,4</a:t>
                  </a:r>
                  <a:endParaRPr lang="ko-KR" altLang="en-US" sz="1400" baseline="-25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68636" name="직사각형 364"/>
            <p:cNvSpPr>
              <a:spLocks noChangeArrowheads="1"/>
            </p:cNvSpPr>
            <p:nvPr/>
          </p:nvSpPr>
          <p:spPr bwMode="auto">
            <a:xfrm>
              <a:off x="1587825" y="5710011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8637" name="그룹 157"/>
            <p:cNvGrpSpPr>
              <a:grpSpLocks/>
            </p:cNvGrpSpPr>
            <p:nvPr/>
          </p:nvGrpSpPr>
          <p:grpSpPr bwMode="auto">
            <a:xfrm>
              <a:off x="2436156" y="5708559"/>
              <a:ext cx="1724708" cy="428625"/>
              <a:chOff x="3705470" y="908720"/>
              <a:chExt cx="1724708" cy="428625"/>
            </a:xfrm>
          </p:grpSpPr>
          <p:sp>
            <p:nvSpPr>
              <p:cNvPr id="68640" name="직사각형 364"/>
              <p:cNvSpPr>
                <a:spLocks noChangeArrowheads="1"/>
              </p:cNvSpPr>
              <p:nvPr/>
            </p:nvSpPr>
            <p:spPr bwMode="auto">
              <a:xfrm>
                <a:off x="3705470" y="908720"/>
                <a:ext cx="428625" cy="428625"/>
              </a:xfrm>
              <a:prstGeom prst="rect">
                <a:avLst/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Z</a:t>
                </a:r>
                <a:r>
                  <a:rPr lang="en-US" altLang="ko-KR" sz="1400" baseline="-25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1,2</a:t>
                </a:r>
                <a:endParaRPr lang="ko-KR" altLang="en-US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641" name="직사각형 364"/>
              <p:cNvSpPr>
                <a:spLocks noChangeArrowheads="1"/>
              </p:cNvSpPr>
              <p:nvPr/>
            </p:nvSpPr>
            <p:spPr bwMode="auto">
              <a:xfrm>
                <a:off x="4134095" y="908720"/>
                <a:ext cx="428625" cy="428625"/>
              </a:xfrm>
              <a:prstGeom prst="rect">
                <a:avLst/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Z</a:t>
                </a:r>
                <a:r>
                  <a:rPr lang="en-US" altLang="ko-KR" sz="1400" baseline="-25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2,2</a:t>
                </a:r>
                <a:endParaRPr lang="ko-KR" altLang="en-US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642" name="직사각형 364"/>
              <p:cNvSpPr>
                <a:spLocks noChangeArrowheads="1"/>
              </p:cNvSpPr>
              <p:nvPr/>
            </p:nvSpPr>
            <p:spPr bwMode="auto">
              <a:xfrm>
                <a:off x="4564764" y="908720"/>
                <a:ext cx="428625" cy="428625"/>
              </a:xfrm>
              <a:prstGeom prst="rect">
                <a:avLst/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Z</a:t>
                </a:r>
                <a:r>
                  <a:rPr lang="en-US" altLang="ko-KR" sz="1400" baseline="-25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3,2</a:t>
                </a:r>
                <a:endParaRPr lang="ko-KR" altLang="en-US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643" name="직사각형 364"/>
              <p:cNvSpPr>
                <a:spLocks noChangeArrowheads="1"/>
              </p:cNvSpPr>
              <p:nvPr/>
            </p:nvSpPr>
            <p:spPr bwMode="auto">
              <a:xfrm>
                <a:off x="5001553" y="908720"/>
                <a:ext cx="428625" cy="428625"/>
              </a:xfrm>
              <a:prstGeom prst="rect">
                <a:avLst/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Z</a:t>
                </a:r>
                <a:r>
                  <a:rPr lang="en-US" altLang="ko-KR" sz="1400" baseline="-25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4,2</a:t>
                </a:r>
                <a:endParaRPr lang="ko-KR" altLang="en-US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8638" name="직사각형 364"/>
            <p:cNvSpPr>
              <a:spLocks noChangeArrowheads="1"/>
            </p:cNvSpPr>
            <p:nvPr/>
          </p:nvSpPr>
          <p:spPr bwMode="auto">
            <a:xfrm>
              <a:off x="4160864" y="5710011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39" name="직사각형 344"/>
            <p:cNvSpPr>
              <a:spLocks noChangeArrowheads="1"/>
            </p:cNvSpPr>
            <p:nvPr/>
          </p:nvSpPr>
          <p:spPr bwMode="auto">
            <a:xfrm>
              <a:off x="7978861" y="5710011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1,3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8629" name="꺾인 연결선 25"/>
          <p:cNvCxnSpPr>
            <a:cxnSpLocks noChangeShapeType="1"/>
            <a:stCxn id="160" idx="2"/>
            <a:endCxn id="68630" idx="1"/>
          </p:cNvCxnSpPr>
          <p:nvPr/>
        </p:nvCxnSpPr>
        <p:spPr bwMode="auto">
          <a:xfrm rot="16200000" flipH="1">
            <a:off x="5303044" y="4126706"/>
            <a:ext cx="936625" cy="18462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0" name="왼쪽 중괄호 21"/>
          <p:cNvSpPr>
            <a:spLocks/>
          </p:cNvSpPr>
          <p:nvPr/>
        </p:nvSpPr>
        <p:spPr bwMode="auto">
          <a:xfrm rot="5400000">
            <a:off x="6637337" y="4718051"/>
            <a:ext cx="112713" cy="1712912"/>
          </a:xfrm>
          <a:prstGeom prst="leftBrace">
            <a:avLst>
              <a:gd name="adj1" fmla="val 837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31" name="왼쪽 중괄호 21"/>
          <p:cNvSpPr>
            <a:spLocks/>
          </p:cNvSpPr>
          <p:nvPr/>
        </p:nvSpPr>
        <p:spPr bwMode="auto">
          <a:xfrm rot="5400000">
            <a:off x="7670006" y="5360194"/>
            <a:ext cx="188913" cy="428625"/>
          </a:xfrm>
          <a:prstGeom prst="leftBrace">
            <a:avLst>
              <a:gd name="adj1" fmla="val 82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68632" name="꺾인 연결선 25"/>
          <p:cNvCxnSpPr>
            <a:cxnSpLocks noChangeShapeType="1"/>
            <a:stCxn id="161" idx="2"/>
          </p:cNvCxnSpPr>
          <p:nvPr/>
        </p:nvCxnSpPr>
        <p:spPr bwMode="auto">
          <a:xfrm rot="16200000" flipH="1">
            <a:off x="6353970" y="4164806"/>
            <a:ext cx="2290762" cy="53022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3" name="TextBox 423"/>
          <p:cNvSpPr txBox="1">
            <a:spLocks noChangeArrowheads="1"/>
          </p:cNvSpPr>
          <p:nvPr/>
        </p:nvSpPr>
        <p:spPr bwMode="auto">
          <a:xfrm>
            <a:off x="2597150" y="6165850"/>
            <a:ext cx="394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Cache (16 entries/LRU ordered)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/>
                  <a:t>Step 3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5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sz="18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8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8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8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en-US" altLang="ko-KR" sz="18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/>
              </a:p>
            </p:txBody>
          </p:sp>
        </mc:Choice>
        <mc:Fallback xmlns="">
          <p:sp>
            <p:nvSpPr>
              <p:cNvPr id="22" name="내용 개체 틀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바닥글 개체 틀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28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3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Matrix Multiplication: Example</a:t>
            </a:r>
            <a:endParaRPr lang="ko-KR" altLang="en-US" sz="3200" dirty="0" smtClean="0"/>
          </a:p>
        </p:txBody>
      </p:sp>
      <p:cxnSp>
        <p:nvCxnSpPr>
          <p:cNvPr id="69635" name="꺾인 연결선 25"/>
          <p:cNvCxnSpPr>
            <a:cxnSpLocks noChangeShapeType="1"/>
            <a:stCxn id="161" idx="3"/>
            <a:endCxn id="69646" idx="1"/>
          </p:cNvCxnSpPr>
          <p:nvPr/>
        </p:nvCxnSpPr>
        <p:spPr bwMode="auto">
          <a:xfrm flipH="1">
            <a:off x="7504172" y="3242654"/>
            <a:ext cx="185275" cy="2296840"/>
          </a:xfrm>
          <a:prstGeom prst="bentConnector4">
            <a:avLst>
              <a:gd name="adj1" fmla="val -118870"/>
              <a:gd name="adj2" fmla="val 82227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그룹 26"/>
          <p:cNvGrpSpPr/>
          <p:nvPr/>
        </p:nvGrpSpPr>
        <p:grpSpPr>
          <a:xfrm>
            <a:off x="1378134" y="3042060"/>
            <a:ext cx="1653695" cy="1597288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곱셈 기호 84"/>
          <p:cNvSpPr/>
          <p:nvPr/>
        </p:nvSpPr>
        <p:spPr bwMode="auto">
          <a:xfrm>
            <a:off x="3082070" y="3565069"/>
            <a:ext cx="552762" cy="536866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6" name="등호 85"/>
          <p:cNvSpPr/>
          <p:nvPr/>
        </p:nvSpPr>
        <p:spPr bwMode="auto">
          <a:xfrm>
            <a:off x="5435522" y="3647892"/>
            <a:ext cx="413424" cy="372700"/>
          </a:xfrm>
          <a:prstGeom prst="mathEqua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69641" name="TextBox 423"/>
          <p:cNvSpPr txBox="1">
            <a:spLocks noChangeArrowheads="1"/>
          </p:cNvSpPr>
          <p:nvPr/>
        </p:nvSpPr>
        <p:spPr bwMode="auto">
          <a:xfrm>
            <a:off x="1981138" y="2639234"/>
            <a:ext cx="482328" cy="3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42" name="TextBox 423"/>
          <p:cNvSpPr txBox="1">
            <a:spLocks noChangeArrowheads="1"/>
          </p:cNvSpPr>
          <p:nvPr/>
        </p:nvSpPr>
        <p:spPr bwMode="auto">
          <a:xfrm>
            <a:off x="4244250" y="2639234"/>
            <a:ext cx="482328" cy="3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43" name="TextBox 423"/>
          <p:cNvSpPr txBox="1">
            <a:spLocks noChangeArrowheads="1"/>
          </p:cNvSpPr>
          <p:nvPr/>
        </p:nvSpPr>
        <p:spPr bwMode="auto">
          <a:xfrm>
            <a:off x="6557891" y="2639234"/>
            <a:ext cx="482327" cy="3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94"/>
          <p:cNvGrpSpPr/>
          <p:nvPr/>
        </p:nvGrpSpPr>
        <p:grpSpPr>
          <a:xfrm>
            <a:off x="3658329" y="3042060"/>
            <a:ext cx="1653695" cy="1597288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96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" name="그룹 113"/>
          <p:cNvGrpSpPr/>
          <p:nvPr/>
        </p:nvGrpSpPr>
        <p:grpSpPr>
          <a:xfrm>
            <a:off x="5971585" y="3042060"/>
            <a:ext cx="1653695" cy="1597288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11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9646" name="왼쪽 중괄호 21"/>
          <p:cNvSpPr>
            <a:spLocks/>
          </p:cNvSpPr>
          <p:nvPr/>
        </p:nvSpPr>
        <p:spPr bwMode="auto">
          <a:xfrm rot="5400000">
            <a:off x="7412476" y="5422947"/>
            <a:ext cx="183392" cy="416486"/>
          </a:xfrm>
          <a:prstGeom prst="leftBrace">
            <a:avLst>
              <a:gd name="adj1" fmla="val 836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9" name="모서리가 둥근 직사각형 158"/>
          <p:cNvSpPr/>
          <p:nvPr/>
        </p:nvSpPr>
        <p:spPr bwMode="auto">
          <a:xfrm>
            <a:off x="1301286" y="2974960"/>
            <a:ext cx="1780785" cy="53390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0" name="모서리가 둥근 직사각형 159"/>
          <p:cNvSpPr/>
          <p:nvPr/>
        </p:nvSpPr>
        <p:spPr bwMode="auto">
          <a:xfrm>
            <a:off x="4827637" y="2974960"/>
            <a:ext cx="560419" cy="1742227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 bwMode="auto">
          <a:xfrm>
            <a:off x="7127497" y="2974960"/>
            <a:ext cx="561949" cy="53390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650" name="꺾인 연결선 25"/>
          <p:cNvCxnSpPr>
            <a:cxnSpLocks noChangeShapeType="1"/>
            <a:stCxn id="160" idx="2"/>
            <a:endCxn id="69651" idx="1"/>
          </p:cNvCxnSpPr>
          <p:nvPr/>
        </p:nvCxnSpPr>
        <p:spPr bwMode="auto">
          <a:xfrm rot="16200000" flipH="1">
            <a:off x="5366008" y="4459024"/>
            <a:ext cx="832661" cy="134898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1" name="왼쪽 중괄호 21"/>
          <p:cNvSpPr>
            <a:spLocks/>
          </p:cNvSpPr>
          <p:nvPr/>
        </p:nvSpPr>
        <p:spPr bwMode="auto">
          <a:xfrm rot="5400000">
            <a:off x="6365902" y="4813930"/>
            <a:ext cx="183392" cy="1655225"/>
          </a:xfrm>
          <a:prstGeom prst="lef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69652" name="그룹 1"/>
          <p:cNvGrpSpPr>
            <a:grpSpLocks/>
          </p:cNvGrpSpPr>
          <p:nvPr/>
        </p:nvGrpSpPr>
        <p:grpSpPr bwMode="auto">
          <a:xfrm>
            <a:off x="1142041" y="5764297"/>
            <a:ext cx="6567312" cy="403759"/>
            <a:chOff x="-588476" y="1410915"/>
            <a:chExt cx="6808240" cy="433389"/>
          </a:xfrm>
        </p:grpSpPr>
        <p:sp>
          <p:nvSpPr>
            <p:cNvPr id="69661" name="직사각형 364"/>
            <p:cNvSpPr>
              <a:spLocks noChangeArrowheads="1"/>
            </p:cNvSpPr>
            <p:nvPr/>
          </p:nvSpPr>
          <p:spPr bwMode="auto">
            <a:xfrm>
              <a:off x="4066431" y="1412776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62" name="직사각형 364"/>
            <p:cNvSpPr>
              <a:spLocks noChangeArrowheads="1"/>
            </p:cNvSpPr>
            <p:nvPr/>
          </p:nvSpPr>
          <p:spPr bwMode="auto">
            <a:xfrm>
              <a:off x="4495056" y="1412776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63" name="직사각형 364"/>
            <p:cNvSpPr>
              <a:spLocks noChangeArrowheads="1"/>
            </p:cNvSpPr>
            <p:nvPr/>
          </p:nvSpPr>
          <p:spPr bwMode="auto">
            <a:xfrm>
              <a:off x="4925725" y="1412776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3,4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64" name="직사각형 364"/>
            <p:cNvSpPr>
              <a:spLocks noChangeArrowheads="1"/>
            </p:cNvSpPr>
            <p:nvPr/>
          </p:nvSpPr>
          <p:spPr bwMode="auto">
            <a:xfrm>
              <a:off x="5362514" y="1412776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65" name="직사각형 364"/>
            <p:cNvSpPr>
              <a:spLocks noChangeArrowheads="1"/>
            </p:cNvSpPr>
            <p:nvPr/>
          </p:nvSpPr>
          <p:spPr bwMode="auto">
            <a:xfrm>
              <a:off x="2397759" y="1412776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66" name="직사각형 364"/>
            <p:cNvSpPr>
              <a:spLocks noChangeArrowheads="1"/>
            </p:cNvSpPr>
            <p:nvPr/>
          </p:nvSpPr>
          <p:spPr bwMode="auto">
            <a:xfrm>
              <a:off x="2826384" y="1411665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67" name="직사각형 364"/>
            <p:cNvSpPr>
              <a:spLocks noChangeArrowheads="1"/>
            </p:cNvSpPr>
            <p:nvPr/>
          </p:nvSpPr>
          <p:spPr bwMode="auto">
            <a:xfrm>
              <a:off x="3231891" y="1411055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1,3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68" name="직사각형 364"/>
            <p:cNvSpPr>
              <a:spLocks noChangeArrowheads="1"/>
            </p:cNvSpPr>
            <p:nvPr/>
          </p:nvSpPr>
          <p:spPr bwMode="auto">
            <a:xfrm>
              <a:off x="3654457" y="1411054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69" name="직사각형 344"/>
            <p:cNvSpPr>
              <a:spLocks noChangeArrowheads="1"/>
            </p:cNvSpPr>
            <p:nvPr/>
          </p:nvSpPr>
          <p:spPr bwMode="auto">
            <a:xfrm>
              <a:off x="5791139" y="1414228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70" name="직사각형 364"/>
            <p:cNvSpPr>
              <a:spLocks noChangeArrowheads="1"/>
            </p:cNvSpPr>
            <p:nvPr/>
          </p:nvSpPr>
          <p:spPr bwMode="auto">
            <a:xfrm>
              <a:off x="255588" y="141422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1,3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71" name="직사각형 364"/>
            <p:cNvSpPr>
              <a:spLocks noChangeArrowheads="1"/>
            </p:cNvSpPr>
            <p:nvPr/>
          </p:nvSpPr>
          <p:spPr bwMode="auto">
            <a:xfrm>
              <a:off x="684213" y="141422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72" name="직사각형 364"/>
            <p:cNvSpPr>
              <a:spLocks noChangeArrowheads="1"/>
            </p:cNvSpPr>
            <p:nvPr/>
          </p:nvSpPr>
          <p:spPr bwMode="auto">
            <a:xfrm>
              <a:off x="1114882" y="141422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3,3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73" name="직사각형 364"/>
            <p:cNvSpPr>
              <a:spLocks noChangeArrowheads="1"/>
            </p:cNvSpPr>
            <p:nvPr/>
          </p:nvSpPr>
          <p:spPr bwMode="auto">
            <a:xfrm>
              <a:off x="1551671" y="141422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74" name="직사각형 344"/>
            <p:cNvSpPr>
              <a:spLocks noChangeArrowheads="1"/>
            </p:cNvSpPr>
            <p:nvPr/>
          </p:nvSpPr>
          <p:spPr bwMode="auto">
            <a:xfrm>
              <a:off x="1980296" y="1415679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1,3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75" name="직사각형 364"/>
            <p:cNvSpPr>
              <a:spLocks noChangeArrowheads="1"/>
            </p:cNvSpPr>
            <p:nvPr/>
          </p:nvSpPr>
          <p:spPr bwMode="auto">
            <a:xfrm>
              <a:off x="-588476" y="1414226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76" name="직사각형 364"/>
            <p:cNvSpPr>
              <a:spLocks noChangeArrowheads="1"/>
            </p:cNvSpPr>
            <p:nvPr/>
          </p:nvSpPr>
          <p:spPr bwMode="auto">
            <a:xfrm>
              <a:off x="-159851" y="1410915"/>
              <a:ext cx="428625" cy="433389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653" name="왼쪽 중괄호 21"/>
          <p:cNvSpPr>
            <a:spLocks/>
          </p:cNvSpPr>
          <p:nvPr/>
        </p:nvSpPr>
        <p:spPr bwMode="auto">
          <a:xfrm rot="5400000">
            <a:off x="6339636" y="1053489"/>
            <a:ext cx="170082" cy="2054869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9654" name="TextBox 22"/>
          <p:cNvSpPr txBox="1">
            <a:spLocks noChangeArrowheads="1"/>
          </p:cNvSpPr>
          <p:nvPr/>
        </p:nvSpPr>
        <p:spPr bwMode="auto">
          <a:xfrm>
            <a:off x="5388056" y="1673466"/>
            <a:ext cx="2567820" cy="3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Evicted, Replaced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364"/>
          <p:cNvSpPr>
            <a:spLocks noChangeArrowheads="1"/>
          </p:cNvSpPr>
          <p:nvPr/>
        </p:nvSpPr>
        <p:spPr bwMode="auto">
          <a:xfrm>
            <a:off x="5380399" y="2170400"/>
            <a:ext cx="413424" cy="39932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en-US" altLang="ko-KR" sz="1400" baseline="-25000" dirty="0">
                <a:latin typeface="맑은 고딕" pitchFamily="50" charset="-127"/>
                <a:ea typeface="맑은 고딕" pitchFamily="50" charset="-127"/>
              </a:rPr>
              <a:t>4,1</a:t>
            </a:r>
            <a:endParaRPr lang="ko-KR" altLang="en-US" sz="140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364"/>
          <p:cNvSpPr>
            <a:spLocks noChangeArrowheads="1"/>
          </p:cNvSpPr>
          <p:nvPr/>
        </p:nvSpPr>
        <p:spPr bwMode="auto">
          <a:xfrm>
            <a:off x="5801479" y="2170400"/>
            <a:ext cx="413424" cy="39932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en-US" altLang="ko-KR" sz="1400" baseline="-25000" dirty="0">
                <a:latin typeface="맑은 고딕" pitchFamily="50" charset="-127"/>
                <a:ea typeface="맑은 고딕" pitchFamily="50" charset="-127"/>
              </a:rPr>
              <a:t>1,2</a:t>
            </a:r>
            <a:endParaRPr lang="ko-KR" altLang="en-US" sz="140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364"/>
          <p:cNvSpPr>
            <a:spLocks noChangeArrowheads="1"/>
          </p:cNvSpPr>
          <p:nvPr/>
        </p:nvSpPr>
        <p:spPr bwMode="auto">
          <a:xfrm>
            <a:off x="6222558" y="2170400"/>
            <a:ext cx="413424" cy="39932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en-US" altLang="ko-KR" sz="1400" baseline="-25000" dirty="0">
                <a:latin typeface="맑은 고딕" pitchFamily="50" charset="-127"/>
                <a:ea typeface="맑은 고딕" pitchFamily="50" charset="-127"/>
              </a:rPr>
              <a:t>2,2</a:t>
            </a:r>
            <a:endParaRPr lang="ko-KR" altLang="en-US" sz="140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364"/>
          <p:cNvSpPr>
            <a:spLocks noChangeArrowheads="1"/>
          </p:cNvSpPr>
          <p:nvPr/>
        </p:nvSpPr>
        <p:spPr bwMode="auto">
          <a:xfrm>
            <a:off x="6635982" y="2170400"/>
            <a:ext cx="413424" cy="39932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en-US" altLang="ko-KR" sz="1400" baseline="-25000" dirty="0">
                <a:latin typeface="맑은 고딕" pitchFamily="50" charset="-127"/>
                <a:ea typeface="맑은 고딕" pitchFamily="50" charset="-127"/>
              </a:rPr>
              <a:t>3,2</a:t>
            </a:r>
            <a:endParaRPr lang="ko-KR" altLang="en-US" sz="140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347"/>
          <p:cNvSpPr>
            <a:spLocks noChangeArrowheads="1"/>
          </p:cNvSpPr>
          <p:nvPr/>
        </p:nvSpPr>
        <p:spPr bwMode="auto">
          <a:xfrm>
            <a:off x="7049406" y="2170400"/>
            <a:ext cx="413424" cy="39932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1400" baseline="-25000" dirty="0">
                <a:latin typeface="맑은 고딕" pitchFamily="50" charset="-127"/>
                <a:ea typeface="맑은 고딕" pitchFamily="50" charset="-127"/>
              </a:rPr>
              <a:t>1,1</a:t>
            </a:r>
            <a:endParaRPr lang="ko-KR" altLang="en-US" sz="1400" baseline="-25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60" name="TextBox 423"/>
          <p:cNvSpPr txBox="1">
            <a:spLocks noChangeArrowheads="1"/>
          </p:cNvSpPr>
          <p:nvPr/>
        </p:nvSpPr>
        <p:spPr bwMode="auto">
          <a:xfrm>
            <a:off x="1998270" y="6208837"/>
            <a:ext cx="5243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Cache (16 entries/LRU ordered)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내용 개체 틀 21"/>
          <p:cNvSpPr>
            <a:spLocks noGrp="1"/>
          </p:cNvSpPr>
          <p:nvPr>
            <p:ph idx="1"/>
          </p:nvPr>
        </p:nvSpPr>
        <p:spPr>
          <a:xfrm>
            <a:off x="466165" y="1410959"/>
            <a:ext cx="8229600" cy="4896544"/>
          </a:xfrm>
        </p:spPr>
        <p:txBody>
          <a:bodyPr/>
          <a:lstStyle/>
          <a:p>
            <a:r>
              <a:rPr lang="en-US" altLang="ko-KR" sz="2000" dirty="0" smtClean="0"/>
              <a:t>Step 4</a:t>
            </a:r>
            <a:endParaRPr lang="en-US" altLang="ko-KR" sz="1850" dirty="0"/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29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57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>
                <a:latin typeface="+mj-ea"/>
                <a:ea typeface="+mj-ea"/>
              </a:rPr>
              <a:t>Perf Tool</a:t>
            </a:r>
          </a:p>
          <a:p>
            <a:pPr lvl="1"/>
            <a:r>
              <a:rPr lang="en-US" altLang="ko-KR" sz="1850" smtClean="0">
                <a:latin typeface="+mj-ea"/>
                <a:ea typeface="+mj-ea"/>
              </a:rPr>
              <a:t>Perf </a:t>
            </a:r>
            <a:r>
              <a:rPr lang="ko-KR" altLang="en-US" sz="1850" smtClean="0">
                <a:latin typeface="+mj-ea"/>
                <a:ea typeface="+mj-ea"/>
              </a:rPr>
              <a:t>소개</a:t>
            </a:r>
            <a:endParaRPr lang="en-US" altLang="ko-KR" sz="1850" smtClean="0">
              <a:latin typeface="+mj-ea"/>
              <a:ea typeface="+mj-ea"/>
            </a:endParaRPr>
          </a:p>
          <a:p>
            <a:pPr lvl="1"/>
            <a:r>
              <a:rPr lang="en-US" altLang="ko-KR" sz="1850" smtClean="0">
                <a:latin typeface="+mj-ea"/>
                <a:ea typeface="+mj-ea"/>
              </a:rPr>
              <a:t>Perf Tool </a:t>
            </a:r>
            <a:r>
              <a:rPr lang="ko-KR" altLang="en-US" sz="1850" smtClean="0">
                <a:latin typeface="+mj-ea"/>
                <a:ea typeface="+mj-ea"/>
              </a:rPr>
              <a:t>주요 명령어 설명</a:t>
            </a:r>
            <a:endParaRPr lang="en-US" altLang="ko-KR" sz="1850" smtClean="0">
              <a:latin typeface="+mj-ea"/>
              <a:ea typeface="+mj-ea"/>
            </a:endParaRPr>
          </a:p>
          <a:p>
            <a:pPr lvl="1"/>
            <a:r>
              <a:rPr lang="en-US" altLang="ko-KR" sz="1850" smtClean="0">
                <a:latin typeface="+mj-ea"/>
                <a:ea typeface="+mj-ea"/>
              </a:rPr>
              <a:t>Perf Tool </a:t>
            </a:r>
            <a:r>
              <a:rPr lang="ko-KR" altLang="en-US" sz="1850" smtClean="0">
                <a:latin typeface="+mj-ea"/>
                <a:ea typeface="+mj-ea"/>
              </a:rPr>
              <a:t>명령어 실습 과제</a:t>
            </a:r>
            <a:endParaRPr lang="en-US" altLang="ko-KR" sz="1850" dirty="0" smtClean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Lab 3-1 </a:t>
            </a:r>
            <a:r>
              <a:rPr lang="en-US" altLang="ko-KR" sz="3200" dirty="0" smtClean="0"/>
              <a:t>Overview</a:t>
            </a:r>
            <a:endParaRPr lang="ko-KR" altLang="en-US" sz="32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3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9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Matrix Multiplication: Example</a:t>
            </a:r>
            <a:endParaRPr lang="ko-KR" altLang="en-US" sz="3200" dirty="0" smtClean="0"/>
          </a:p>
        </p:txBody>
      </p:sp>
      <p:grpSp>
        <p:nvGrpSpPr>
          <p:cNvPr id="2" name="그룹 26"/>
          <p:cNvGrpSpPr/>
          <p:nvPr/>
        </p:nvGrpSpPr>
        <p:grpSpPr>
          <a:xfrm>
            <a:off x="1401637" y="3036029"/>
            <a:ext cx="1709575" cy="1600022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곱셈 기호 84"/>
          <p:cNvSpPr/>
          <p:nvPr/>
        </p:nvSpPr>
        <p:spPr bwMode="auto">
          <a:xfrm>
            <a:off x="3163151" y="3559934"/>
            <a:ext cx="571441" cy="537785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6" name="등호 85"/>
          <p:cNvSpPr/>
          <p:nvPr/>
        </p:nvSpPr>
        <p:spPr bwMode="auto">
          <a:xfrm>
            <a:off x="5596129" y="3642898"/>
            <a:ext cx="427394" cy="373338"/>
          </a:xfrm>
          <a:prstGeom prst="mathEqua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70663" name="TextBox 423"/>
          <p:cNvSpPr txBox="1">
            <a:spLocks noChangeArrowheads="1"/>
          </p:cNvSpPr>
          <p:nvPr/>
        </p:nvSpPr>
        <p:spPr bwMode="auto">
          <a:xfrm>
            <a:off x="2025017" y="2632513"/>
            <a:ext cx="498627" cy="3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664" name="TextBox 423"/>
          <p:cNvSpPr txBox="1">
            <a:spLocks noChangeArrowheads="1"/>
          </p:cNvSpPr>
          <p:nvPr/>
        </p:nvSpPr>
        <p:spPr bwMode="auto">
          <a:xfrm>
            <a:off x="4364602" y="2632513"/>
            <a:ext cx="498627" cy="3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665" name="TextBox 423"/>
          <p:cNvSpPr txBox="1">
            <a:spLocks noChangeArrowheads="1"/>
          </p:cNvSpPr>
          <p:nvPr/>
        </p:nvSpPr>
        <p:spPr bwMode="auto">
          <a:xfrm>
            <a:off x="6756425" y="2632513"/>
            <a:ext cx="498626" cy="3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94"/>
          <p:cNvGrpSpPr/>
          <p:nvPr/>
        </p:nvGrpSpPr>
        <p:grpSpPr>
          <a:xfrm>
            <a:off x="3758882" y="3036029"/>
            <a:ext cx="1709575" cy="1600022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96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113"/>
          <p:cNvGrpSpPr/>
          <p:nvPr/>
        </p:nvGrpSpPr>
        <p:grpSpPr>
          <a:xfrm>
            <a:off x="6150307" y="3036029"/>
            <a:ext cx="1709575" cy="1600022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11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668" name="왼쪽 중괄호 21"/>
          <p:cNvSpPr>
            <a:spLocks/>
          </p:cNvSpPr>
          <p:nvPr/>
        </p:nvSpPr>
        <p:spPr bwMode="auto">
          <a:xfrm rot="5400000">
            <a:off x="7687131" y="5406416"/>
            <a:ext cx="160002" cy="422645"/>
          </a:xfrm>
          <a:prstGeom prst="leftBrace">
            <a:avLst>
              <a:gd name="adj1" fmla="val 830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9" name="모서리가 둥근 직사각형 158"/>
          <p:cNvSpPr/>
          <p:nvPr/>
        </p:nvSpPr>
        <p:spPr bwMode="auto">
          <a:xfrm>
            <a:off x="1322192" y="3362893"/>
            <a:ext cx="1840959" cy="53482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0" name="모서리가 둥근 직사각형 159"/>
          <p:cNvSpPr/>
          <p:nvPr/>
        </p:nvSpPr>
        <p:spPr bwMode="auto">
          <a:xfrm>
            <a:off x="3690270" y="2968814"/>
            <a:ext cx="579356" cy="174520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 bwMode="auto">
          <a:xfrm>
            <a:off x="6074177" y="3376227"/>
            <a:ext cx="580939" cy="53482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672" name="왼쪽 중괄호 21"/>
          <p:cNvSpPr>
            <a:spLocks/>
          </p:cNvSpPr>
          <p:nvPr/>
        </p:nvSpPr>
        <p:spPr bwMode="auto">
          <a:xfrm rot="5400000">
            <a:off x="4898782" y="4764433"/>
            <a:ext cx="160002" cy="170957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70673" name="꺾인 연결선 25"/>
          <p:cNvCxnSpPr>
            <a:cxnSpLocks noChangeShapeType="1"/>
            <a:stCxn id="160" idx="2"/>
            <a:endCxn id="70676" idx="1"/>
          </p:cNvCxnSpPr>
          <p:nvPr/>
        </p:nvCxnSpPr>
        <p:spPr bwMode="auto">
          <a:xfrm rot="16200000" flipH="1">
            <a:off x="4921505" y="3772466"/>
            <a:ext cx="823715" cy="2706827"/>
          </a:xfrm>
          <a:prstGeom prst="bentConnector3">
            <a:avLst>
              <a:gd name="adj1" fmla="val 67574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0674" name="그룹 161"/>
          <p:cNvGrpSpPr>
            <a:grpSpLocks/>
          </p:cNvGrpSpPr>
          <p:nvPr/>
        </p:nvGrpSpPr>
        <p:grpSpPr bwMode="auto">
          <a:xfrm>
            <a:off x="1157566" y="5762926"/>
            <a:ext cx="6820888" cy="407413"/>
            <a:chOff x="361767" y="1336149"/>
            <a:chExt cx="6840721" cy="436418"/>
          </a:xfrm>
        </p:grpSpPr>
        <p:sp>
          <p:nvSpPr>
            <p:cNvPr id="70682" name="직사각형 364"/>
            <p:cNvSpPr>
              <a:spLocks noChangeArrowheads="1"/>
            </p:cNvSpPr>
            <p:nvPr/>
          </p:nvSpPr>
          <p:spPr bwMode="auto">
            <a:xfrm>
              <a:off x="1205249" y="1336151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83" name="직사각형 364"/>
            <p:cNvSpPr>
              <a:spLocks noChangeArrowheads="1"/>
            </p:cNvSpPr>
            <p:nvPr/>
          </p:nvSpPr>
          <p:spPr bwMode="auto">
            <a:xfrm>
              <a:off x="1633874" y="1336151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84" name="직사각형 364"/>
            <p:cNvSpPr>
              <a:spLocks noChangeArrowheads="1"/>
            </p:cNvSpPr>
            <p:nvPr/>
          </p:nvSpPr>
          <p:spPr bwMode="auto">
            <a:xfrm>
              <a:off x="2064543" y="1336151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3,4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85" name="직사각형 364"/>
            <p:cNvSpPr>
              <a:spLocks noChangeArrowheads="1"/>
            </p:cNvSpPr>
            <p:nvPr/>
          </p:nvSpPr>
          <p:spPr bwMode="auto">
            <a:xfrm>
              <a:off x="2501332" y="1336151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86" name="직사각형 364"/>
            <p:cNvSpPr>
              <a:spLocks noChangeArrowheads="1"/>
            </p:cNvSpPr>
            <p:nvPr/>
          </p:nvSpPr>
          <p:spPr bwMode="auto">
            <a:xfrm>
              <a:off x="3359752" y="1342490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2,1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87" name="직사각형 364"/>
            <p:cNvSpPr>
              <a:spLocks noChangeArrowheads="1"/>
            </p:cNvSpPr>
            <p:nvPr/>
          </p:nvSpPr>
          <p:spPr bwMode="auto">
            <a:xfrm>
              <a:off x="3788377" y="1341379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2,2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88" name="직사각형 364"/>
            <p:cNvSpPr>
              <a:spLocks noChangeArrowheads="1"/>
            </p:cNvSpPr>
            <p:nvPr/>
          </p:nvSpPr>
          <p:spPr bwMode="auto">
            <a:xfrm>
              <a:off x="4193884" y="1340769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89" name="직사각형 364"/>
            <p:cNvSpPr>
              <a:spLocks noChangeArrowheads="1"/>
            </p:cNvSpPr>
            <p:nvPr/>
          </p:nvSpPr>
          <p:spPr bwMode="auto">
            <a:xfrm>
              <a:off x="4616450" y="1340768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90" name="직사각형 344"/>
            <p:cNvSpPr>
              <a:spLocks noChangeArrowheads="1"/>
            </p:cNvSpPr>
            <p:nvPr/>
          </p:nvSpPr>
          <p:spPr bwMode="auto">
            <a:xfrm>
              <a:off x="2929957" y="1337603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91" name="직사각형 364"/>
            <p:cNvSpPr>
              <a:spLocks noChangeArrowheads="1"/>
            </p:cNvSpPr>
            <p:nvPr/>
          </p:nvSpPr>
          <p:spPr bwMode="auto">
            <a:xfrm>
              <a:off x="5049155" y="1342490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92" name="직사각형 364"/>
            <p:cNvSpPr>
              <a:spLocks noChangeArrowheads="1"/>
            </p:cNvSpPr>
            <p:nvPr/>
          </p:nvSpPr>
          <p:spPr bwMode="auto">
            <a:xfrm>
              <a:off x="5477780" y="1342490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93" name="직사각형 364"/>
            <p:cNvSpPr>
              <a:spLocks noChangeArrowheads="1"/>
            </p:cNvSpPr>
            <p:nvPr/>
          </p:nvSpPr>
          <p:spPr bwMode="auto">
            <a:xfrm>
              <a:off x="5908449" y="1342490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94" name="직사각형 364"/>
            <p:cNvSpPr>
              <a:spLocks noChangeArrowheads="1"/>
            </p:cNvSpPr>
            <p:nvPr/>
          </p:nvSpPr>
          <p:spPr bwMode="auto">
            <a:xfrm>
              <a:off x="6345238" y="1342490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95" name="직사각형 344"/>
            <p:cNvSpPr>
              <a:spLocks noChangeArrowheads="1"/>
            </p:cNvSpPr>
            <p:nvPr/>
          </p:nvSpPr>
          <p:spPr bwMode="auto">
            <a:xfrm>
              <a:off x="6773863" y="134394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96" name="직사각형 364"/>
            <p:cNvSpPr>
              <a:spLocks noChangeArrowheads="1"/>
            </p:cNvSpPr>
            <p:nvPr/>
          </p:nvSpPr>
          <p:spPr bwMode="auto">
            <a:xfrm>
              <a:off x="361767" y="1336150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1,3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97" name="직사각형 364"/>
            <p:cNvSpPr>
              <a:spLocks noChangeArrowheads="1"/>
            </p:cNvSpPr>
            <p:nvPr/>
          </p:nvSpPr>
          <p:spPr bwMode="auto">
            <a:xfrm>
              <a:off x="784333" y="1336149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0675" name="꺾인 연결선 25"/>
          <p:cNvCxnSpPr>
            <a:cxnSpLocks noChangeShapeType="1"/>
            <a:stCxn id="161" idx="2"/>
            <a:endCxn id="70668" idx="1"/>
          </p:cNvCxnSpPr>
          <p:nvPr/>
        </p:nvCxnSpPr>
        <p:spPr bwMode="auto">
          <a:xfrm rot="16200000" flipH="1">
            <a:off x="6253336" y="4023151"/>
            <a:ext cx="1626689" cy="1402485"/>
          </a:xfrm>
          <a:prstGeom prst="bentConnector3">
            <a:avLst>
              <a:gd name="adj1" fmla="val 60306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6" name="왼쪽 중괄호 21"/>
          <p:cNvSpPr>
            <a:spLocks/>
          </p:cNvSpPr>
          <p:nvPr/>
        </p:nvSpPr>
        <p:spPr bwMode="auto">
          <a:xfrm rot="5400000">
            <a:off x="6606774" y="4762951"/>
            <a:ext cx="160002" cy="170957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70677" name="꺾인 연결선 25"/>
          <p:cNvCxnSpPr>
            <a:cxnSpLocks noChangeShapeType="1"/>
            <a:stCxn id="159" idx="2"/>
            <a:endCxn id="70672" idx="1"/>
          </p:cNvCxnSpPr>
          <p:nvPr/>
        </p:nvCxnSpPr>
        <p:spPr bwMode="auto">
          <a:xfrm rot="16200000" flipH="1">
            <a:off x="2790371" y="3350808"/>
            <a:ext cx="1641504" cy="2735320"/>
          </a:xfrm>
          <a:prstGeom prst="bentConnector3">
            <a:avLst>
              <a:gd name="adj1" fmla="val 90375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8" name="왼쪽 중괄호 21"/>
          <p:cNvSpPr>
            <a:spLocks/>
          </p:cNvSpPr>
          <p:nvPr/>
        </p:nvSpPr>
        <p:spPr bwMode="auto">
          <a:xfrm rot="5400000">
            <a:off x="6444878" y="156306"/>
            <a:ext cx="170373" cy="3833880"/>
          </a:xfrm>
          <a:prstGeom prst="leftBrace">
            <a:avLst>
              <a:gd name="adj1" fmla="val 828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79" name="TextBox 22"/>
          <p:cNvSpPr txBox="1">
            <a:spLocks noChangeArrowheads="1"/>
          </p:cNvSpPr>
          <p:nvPr/>
        </p:nvSpPr>
        <p:spPr bwMode="auto">
          <a:xfrm>
            <a:off x="5547059" y="1665092"/>
            <a:ext cx="2654589" cy="3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Evicted, Replaced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198"/>
          <p:cNvGrpSpPr/>
          <p:nvPr/>
        </p:nvGrpSpPr>
        <p:grpSpPr>
          <a:xfrm>
            <a:off x="4613915" y="2202256"/>
            <a:ext cx="3832444" cy="407936"/>
            <a:chOff x="4462640" y="1915417"/>
            <a:chExt cx="3843485" cy="437123"/>
          </a:xfrm>
          <a:solidFill>
            <a:schemeClr val="bg1">
              <a:lumMod val="65000"/>
            </a:schemeClr>
          </a:solidFill>
        </p:grpSpPr>
        <p:sp>
          <p:nvSpPr>
            <p:cNvPr id="200" name="직사각형 364"/>
            <p:cNvSpPr>
              <a:spLocks noChangeArrowheads="1"/>
            </p:cNvSpPr>
            <p:nvPr/>
          </p:nvSpPr>
          <p:spPr bwMode="auto">
            <a:xfrm>
              <a:off x="7448875" y="192101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직사각형 364"/>
            <p:cNvSpPr>
              <a:spLocks noChangeArrowheads="1"/>
            </p:cNvSpPr>
            <p:nvPr/>
          </p:nvSpPr>
          <p:spPr bwMode="auto">
            <a:xfrm>
              <a:off x="7877500" y="1919901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2" name="직사각형 364"/>
            <p:cNvSpPr>
              <a:spLocks noChangeArrowheads="1"/>
            </p:cNvSpPr>
            <p:nvPr/>
          </p:nvSpPr>
          <p:spPr bwMode="auto">
            <a:xfrm>
              <a:off x="5306704" y="1922463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3" name="직사각형 364"/>
            <p:cNvSpPr>
              <a:spLocks noChangeArrowheads="1"/>
            </p:cNvSpPr>
            <p:nvPr/>
          </p:nvSpPr>
          <p:spPr bwMode="auto">
            <a:xfrm>
              <a:off x="5735329" y="1922463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4" name="직사각형 364"/>
            <p:cNvSpPr>
              <a:spLocks noChangeArrowheads="1"/>
            </p:cNvSpPr>
            <p:nvPr/>
          </p:nvSpPr>
          <p:spPr bwMode="auto">
            <a:xfrm>
              <a:off x="6165998" y="1922463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5" name="직사각형 364"/>
            <p:cNvSpPr>
              <a:spLocks noChangeArrowheads="1"/>
            </p:cNvSpPr>
            <p:nvPr/>
          </p:nvSpPr>
          <p:spPr bwMode="auto">
            <a:xfrm>
              <a:off x="6602787" y="1922463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6" name="직사각형 344"/>
            <p:cNvSpPr>
              <a:spLocks noChangeArrowheads="1"/>
            </p:cNvSpPr>
            <p:nvPr/>
          </p:nvSpPr>
          <p:spPr bwMode="auto">
            <a:xfrm>
              <a:off x="7019867" y="19154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7" name="직사각형 364"/>
            <p:cNvSpPr>
              <a:spLocks noChangeArrowheads="1"/>
            </p:cNvSpPr>
            <p:nvPr/>
          </p:nvSpPr>
          <p:spPr bwMode="auto">
            <a:xfrm>
              <a:off x="4462640" y="192246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" name="직사각형 364"/>
            <p:cNvSpPr>
              <a:spLocks noChangeArrowheads="1"/>
            </p:cNvSpPr>
            <p:nvPr/>
          </p:nvSpPr>
          <p:spPr bwMode="auto">
            <a:xfrm>
              <a:off x="4891265" y="1919151"/>
              <a:ext cx="428625" cy="433389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681" name="TextBox 423"/>
          <p:cNvSpPr txBox="1">
            <a:spLocks noChangeArrowheads="1"/>
          </p:cNvSpPr>
          <p:nvPr/>
        </p:nvSpPr>
        <p:spPr bwMode="auto">
          <a:xfrm>
            <a:off x="2591710" y="6192562"/>
            <a:ext cx="3938354" cy="3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Cache (16 entries/LRU ordered)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내용 개체 틀 21"/>
          <p:cNvSpPr>
            <a:spLocks noGrp="1"/>
          </p:cNvSpPr>
          <p:nvPr>
            <p:ph idx="1"/>
          </p:nvPr>
        </p:nvSpPr>
        <p:spPr>
          <a:xfrm>
            <a:off x="466165" y="1410959"/>
            <a:ext cx="8229600" cy="4896544"/>
          </a:xfrm>
        </p:spPr>
        <p:txBody>
          <a:bodyPr/>
          <a:lstStyle/>
          <a:p>
            <a:r>
              <a:rPr lang="en-US" altLang="ko-KR" sz="2000" dirty="0" smtClean="0"/>
              <a:t>Step 5</a:t>
            </a:r>
          </a:p>
          <a:p>
            <a:pPr lvl="1"/>
            <a:r>
              <a:rPr lang="en-US" altLang="ko-KR" sz="1700" dirty="0" smtClean="0"/>
              <a:t>And so on…</a:t>
            </a:r>
            <a:endParaRPr lang="en-US" altLang="ko-KR" sz="1700" dirty="0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30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Environments</a:t>
            </a:r>
          </a:p>
          <a:p>
            <a:pPr lvl="1"/>
            <a:r>
              <a:rPr lang="en-US" altLang="ko-KR" sz="1800" dirty="0" smtClean="0"/>
              <a:t>4x4 matrix multiplication,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2x2 sub-block</a:t>
            </a:r>
          </a:p>
          <a:p>
            <a:pPr lvl="1"/>
            <a:r>
              <a:rPr lang="en-US" altLang="ko-KR" sz="1800" dirty="0" smtClean="0"/>
              <a:t>16-entry fully-associative cache</a:t>
            </a:r>
            <a:endParaRPr lang="ko-KR" altLang="en-US" sz="1800" dirty="0" smtClean="0"/>
          </a:p>
        </p:txBody>
      </p:sp>
      <p:sp>
        <p:nvSpPr>
          <p:cNvPr id="7987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Blocking </a:t>
            </a:r>
            <a:r>
              <a:rPr lang="ko-KR" altLang="en-US" sz="3200" dirty="0" smtClean="0">
                <a:latin typeface="+mj-ea"/>
              </a:rPr>
              <a:t>을 통한 </a:t>
            </a:r>
            <a:r>
              <a:rPr lang="en-US" altLang="ko-KR" sz="3200" dirty="0" smtClean="0">
                <a:latin typeface="+mj-ea"/>
              </a:rPr>
              <a:t>Cache </a:t>
            </a:r>
            <a:r>
              <a:rPr lang="en-US" altLang="ko-KR" sz="3200" smtClean="0">
                <a:latin typeface="+mj-ea"/>
              </a:rPr>
              <a:t>Miss </a:t>
            </a:r>
            <a:r>
              <a:rPr lang="ko-KR" altLang="en-US" sz="3200" smtClean="0">
                <a:latin typeface="+mj-ea"/>
              </a:rPr>
              <a:t>감소</a:t>
            </a:r>
            <a:endParaRPr lang="ko-KR" altLang="en-US" sz="3200" dirty="0" smtClean="0">
              <a:latin typeface="+mj-ea"/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1432832" y="2998152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곱셈 기호 84"/>
          <p:cNvSpPr/>
          <p:nvPr/>
        </p:nvSpPr>
        <p:spPr bwMode="auto">
          <a:xfrm>
            <a:off x="3199421" y="3559541"/>
            <a:ext cx="573087" cy="576262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6" name="등호 85"/>
          <p:cNvSpPr/>
          <p:nvPr/>
        </p:nvSpPr>
        <p:spPr bwMode="auto">
          <a:xfrm>
            <a:off x="5639408" y="3648441"/>
            <a:ext cx="428625" cy="400050"/>
          </a:xfrm>
          <a:prstGeom prst="mathEqua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79880" name="TextBox 423"/>
          <p:cNvSpPr txBox="1">
            <a:spLocks noChangeArrowheads="1"/>
          </p:cNvSpPr>
          <p:nvPr/>
        </p:nvSpPr>
        <p:spPr bwMode="auto">
          <a:xfrm>
            <a:off x="2058008" y="2565766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881" name="TextBox 423"/>
          <p:cNvSpPr txBox="1">
            <a:spLocks noChangeArrowheads="1"/>
          </p:cNvSpPr>
          <p:nvPr/>
        </p:nvSpPr>
        <p:spPr bwMode="auto">
          <a:xfrm>
            <a:off x="4404333" y="2565766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882" name="TextBox 423"/>
          <p:cNvSpPr txBox="1">
            <a:spLocks noChangeArrowheads="1"/>
          </p:cNvSpPr>
          <p:nvPr/>
        </p:nvSpPr>
        <p:spPr bwMode="auto">
          <a:xfrm>
            <a:off x="6803046" y="2565766"/>
            <a:ext cx="500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94"/>
          <p:cNvGrpSpPr/>
          <p:nvPr/>
        </p:nvGrpSpPr>
        <p:grpSpPr>
          <a:xfrm>
            <a:off x="3796868" y="2998152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96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" name="그룹 113"/>
          <p:cNvGrpSpPr/>
          <p:nvPr/>
        </p:nvGrpSpPr>
        <p:grpSpPr>
          <a:xfrm>
            <a:off x="6195182" y="2998152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11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9885" name="TextBox 423"/>
          <p:cNvSpPr txBox="1">
            <a:spLocks noChangeArrowheads="1"/>
          </p:cNvSpPr>
          <p:nvPr/>
        </p:nvSpPr>
        <p:spPr bwMode="auto">
          <a:xfrm>
            <a:off x="3318483" y="5450253"/>
            <a:ext cx="256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Cache (16 entries)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9886" name="그룹 86"/>
          <p:cNvGrpSpPr>
            <a:grpSpLocks/>
          </p:cNvGrpSpPr>
          <p:nvPr/>
        </p:nvGrpSpPr>
        <p:grpSpPr bwMode="auto">
          <a:xfrm>
            <a:off x="1172183" y="5877291"/>
            <a:ext cx="6858000" cy="430212"/>
            <a:chOff x="1406525" y="5662613"/>
            <a:chExt cx="6858063" cy="430212"/>
          </a:xfrm>
        </p:grpSpPr>
        <p:grpSp>
          <p:nvGrpSpPr>
            <p:cNvPr id="79887" name="그룹 45"/>
            <p:cNvGrpSpPr>
              <a:grpSpLocks/>
            </p:cNvGrpSpPr>
            <p:nvPr/>
          </p:nvGrpSpPr>
          <p:grpSpPr bwMode="auto">
            <a:xfrm>
              <a:off x="1406525" y="5662613"/>
              <a:ext cx="6429375" cy="430212"/>
              <a:chOff x="913035" y="5374217"/>
              <a:chExt cx="6428434" cy="430799"/>
            </a:xfrm>
          </p:grpSpPr>
          <p:sp>
            <p:nvSpPr>
              <p:cNvPr id="79889" name="직사각형 364"/>
              <p:cNvSpPr>
                <a:spLocks noChangeArrowheads="1"/>
              </p:cNvSpPr>
              <p:nvPr/>
            </p:nvSpPr>
            <p:spPr bwMode="auto">
              <a:xfrm>
                <a:off x="913035" y="5376391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890" name="직사각형 364"/>
              <p:cNvSpPr>
                <a:spLocks noChangeArrowheads="1"/>
              </p:cNvSpPr>
              <p:nvPr/>
            </p:nvSpPr>
            <p:spPr bwMode="auto">
              <a:xfrm>
                <a:off x="1341165" y="5376391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891" name="직사각형 364"/>
              <p:cNvSpPr>
                <a:spLocks noChangeArrowheads="1"/>
              </p:cNvSpPr>
              <p:nvPr/>
            </p:nvSpPr>
            <p:spPr bwMode="auto">
              <a:xfrm>
                <a:off x="1770286" y="5375390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892" name="직사각형 364"/>
              <p:cNvSpPr>
                <a:spLocks noChangeArrowheads="1"/>
              </p:cNvSpPr>
              <p:nvPr/>
            </p:nvSpPr>
            <p:spPr bwMode="auto">
              <a:xfrm>
                <a:off x="2199654" y="5374217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893" name="직사각형 364"/>
              <p:cNvSpPr>
                <a:spLocks noChangeArrowheads="1"/>
              </p:cNvSpPr>
              <p:nvPr/>
            </p:nvSpPr>
            <p:spPr bwMode="auto">
              <a:xfrm>
                <a:off x="2628527" y="5374217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894" name="직사각형 364"/>
              <p:cNvSpPr>
                <a:spLocks noChangeArrowheads="1"/>
              </p:cNvSpPr>
              <p:nvPr/>
            </p:nvSpPr>
            <p:spPr bwMode="auto">
              <a:xfrm>
                <a:off x="3056905" y="5376391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895" name="직사각형 364"/>
              <p:cNvSpPr>
                <a:spLocks noChangeArrowheads="1"/>
              </p:cNvSpPr>
              <p:nvPr/>
            </p:nvSpPr>
            <p:spPr bwMode="auto">
              <a:xfrm>
                <a:off x="3485530" y="5374217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896" name="직사각형 364"/>
              <p:cNvSpPr>
                <a:spLocks noChangeArrowheads="1"/>
              </p:cNvSpPr>
              <p:nvPr/>
            </p:nvSpPr>
            <p:spPr bwMode="auto">
              <a:xfrm>
                <a:off x="3913660" y="5374217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897" name="직사각형 364"/>
              <p:cNvSpPr>
                <a:spLocks noChangeArrowheads="1"/>
              </p:cNvSpPr>
              <p:nvPr/>
            </p:nvSpPr>
            <p:spPr bwMode="auto">
              <a:xfrm>
                <a:off x="4342781" y="5376391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898" name="직사각형 364"/>
              <p:cNvSpPr>
                <a:spLocks noChangeArrowheads="1"/>
              </p:cNvSpPr>
              <p:nvPr/>
            </p:nvSpPr>
            <p:spPr bwMode="auto">
              <a:xfrm>
                <a:off x="4768974" y="5375218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899" name="직사각형 364"/>
              <p:cNvSpPr>
                <a:spLocks noChangeArrowheads="1"/>
              </p:cNvSpPr>
              <p:nvPr/>
            </p:nvSpPr>
            <p:spPr bwMode="auto">
              <a:xfrm>
                <a:off x="5200279" y="5375218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900" name="직사각형 364"/>
              <p:cNvSpPr>
                <a:spLocks noChangeArrowheads="1"/>
              </p:cNvSpPr>
              <p:nvPr/>
            </p:nvSpPr>
            <p:spPr bwMode="auto">
              <a:xfrm>
                <a:off x="5626225" y="5374217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901" name="직사각형 364"/>
              <p:cNvSpPr>
                <a:spLocks noChangeArrowheads="1"/>
              </p:cNvSpPr>
              <p:nvPr/>
            </p:nvSpPr>
            <p:spPr bwMode="auto">
              <a:xfrm>
                <a:off x="6055593" y="5374217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902" name="직사각형 364"/>
              <p:cNvSpPr>
                <a:spLocks noChangeArrowheads="1"/>
              </p:cNvSpPr>
              <p:nvPr/>
            </p:nvSpPr>
            <p:spPr bwMode="auto">
              <a:xfrm>
                <a:off x="6483723" y="5374217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9903" name="직사각형 364"/>
              <p:cNvSpPr>
                <a:spLocks noChangeArrowheads="1"/>
              </p:cNvSpPr>
              <p:nvPr/>
            </p:nvSpPr>
            <p:spPr bwMode="auto">
              <a:xfrm>
                <a:off x="6912844" y="5376391"/>
                <a:ext cx="428625" cy="42862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79888" name="직사각형 364"/>
            <p:cNvSpPr>
              <a:spLocks noChangeArrowheads="1"/>
            </p:cNvSpPr>
            <p:nvPr/>
          </p:nvSpPr>
          <p:spPr bwMode="auto">
            <a:xfrm>
              <a:off x="7835900" y="5664784"/>
              <a:ext cx="428688" cy="42804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6" name="바닥글 개체 틀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31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6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Blocking </a:t>
            </a:r>
            <a:r>
              <a:rPr lang="ko-KR" altLang="en-US" sz="3200" dirty="0" smtClean="0"/>
              <a:t>을 통한 </a:t>
            </a:r>
            <a:r>
              <a:rPr lang="en-US" altLang="ko-KR" sz="3200" dirty="0" smtClean="0"/>
              <a:t>Cache Miss </a:t>
            </a:r>
            <a:r>
              <a:rPr lang="ko-KR" altLang="en-US" sz="3200" dirty="0" smtClean="0"/>
              <a:t>감소 </a:t>
            </a:r>
            <a:r>
              <a:rPr lang="en-US" altLang="ko-KR" sz="3200" dirty="0" smtClean="0"/>
              <a:t>(cont.)</a:t>
            </a:r>
            <a:endParaRPr lang="ko-KR" altLang="en-US" sz="3200" dirty="0" smtClean="0"/>
          </a:p>
        </p:txBody>
      </p:sp>
      <p:grpSp>
        <p:nvGrpSpPr>
          <p:cNvPr id="2" name="그룹 26"/>
          <p:cNvGrpSpPr/>
          <p:nvPr/>
        </p:nvGrpSpPr>
        <p:grpSpPr>
          <a:xfrm>
            <a:off x="1504455" y="333901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곱셈 기호 84"/>
          <p:cNvSpPr/>
          <p:nvPr/>
        </p:nvSpPr>
        <p:spPr bwMode="auto">
          <a:xfrm>
            <a:off x="3271044" y="3900403"/>
            <a:ext cx="573087" cy="576262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6" name="등호 85"/>
          <p:cNvSpPr/>
          <p:nvPr/>
        </p:nvSpPr>
        <p:spPr bwMode="auto">
          <a:xfrm>
            <a:off x="5711031" y="3989303"/>
            <a:ext cx="428625" cy="400050"/>
          </a:xfrm>
          <a:prstGeom prst="mathEqua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0904" name="TextBox 423"/>
          <p:cNvSpPr txBox="1">
            <a:spLocks noChangeArrowheads="1"/>
          </p:cNvSpPr>
          <p:nvPr/>
        </p:nvSpPr>
        <p:spPr bwMode="auto">
          <a:xfrm>
            <a:off x="2129631" y="290662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05" name="TextBox 423"/>
          <p:cNvSpPr txBox="1">
            <a:spLocks noChangeArrowheads="1"/>
          </p:cNvSpPr>
          <p:nvPr/>
        </p:nvSpPr>
        <p:spPr bwMode="auto">
          <a:xfrm>
            <a:off x="4475956" y="290662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06" name="TextBox 423"/>
          <p:cNvSpPr txBox="1">
            <a:spLocks noChangeArrowheads="1"/>
          </p:cNvSpPr>
          <p:nvPr/>
        </p:nvSpPr>
        <p:spPr bwMode="auto">
          <a:xfrm>
            <a:off x="6874669" y="2906628"/>
            <a:ext cx="500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94"/>
          <p:cNvGrpSpPr/>
          <p:nvPr/>
        </p:nvGrpSpPr>
        <p:grpSpPr>
          <a:xfrm>
            <a:off x="3868491" y="333901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96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" name="그룹 113"/>
          <p:cNvGrpSpPr/>
          <p:nvPr/>
        </p:nvGrpSpPr>
        <p:grpSpPr>
          <a:xfrm>
            <a:off x="6266805" y="333901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11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1" name="모서리가 둥근 직사각형 90"/>
          <p:cNvSpPr/>
          <p:nvPr/>
        </p:nvSpPr>
        <p:spPr bwMode="auto">
          <a:xfrm>
            <a:off x="1424781" y="3266990"/>
            <a:ext cx="1016000" cy="57308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3793331" y="3266990"/>
            <a:ext cx="582613" cy="100488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6180931" y="3266990"/>
            <a:ext cx="582613" cy="57308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912" name="직사각형 364"/>
          <p:cNvSpPr>
            <a:spLocks noChangeArrowheads="1"/>
          </p:cNvSpPr>
          <p:nvPr/>
        </p:nvSpPr>
        <p:spPr bwMode="auto">
          <a:xfrm>
            <a:off x="2868613" y="5665788"/>
            <a:ext cx="428625" cy="4286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1,1</a:t>
            </a:r>
            <a:endParaRPr lang="ko-KR" altLang="en-US" sz="1400" baseline="-25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13" name="직사각형 364"/>
          <p:cNvSpPr>
            <a:spLocks noChangeArrowheads="1"/>
          </p:cNvSpPr>
          <p:nvPr/>
        </p:nvSpPr>
        <p:spPr bwMode="auto">
          <a:xfrm>
            <a:off x="1154113" y="5665788"/>
            <a:ext cx="428625" cy="4286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1,1</a:t>
            </a:r>
            <a:endParaRPr lang="ko-KR" altLang="en-US" sz="1400" baseline="-25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14" name="직사각형 364"/>
          <p:cNvSpPr>
            <a:spLocks noChangeArrowheads="1"/>
          </p:cNvSpPr>
          <p:nvPr/>
        </p:nvSpPr>
        <p:spPr bwMode="auto">
          <a:xfrm>
            <a:off x="1587500" y="5665788"/>
            <a:ext cx="428625" cy="4286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</a:t>
            </a:r>
            <a:endParaRPr lang="ko-KR" altLang="en-US" sz="1400" baseline="-25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15" name="직사각형 364"/>
          <p:cNvSpPr>
            <a:spLocks noChangeArrowheads="1"/>
          </p:cNvSpPr>
          <p:nvPr/>
        </p:nvSpPr>
        <p:spPr bwMode="auto">
          <a:xfrm>
            <a:off x="3725863" y="5662613"/>
            <a:ext cx="428625" cy="428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 baseline="-25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16" name="직사각형 364"/>
          <p:cNvSpPr>
            <a:spLocks noChangeArrowheads="1"/>
          </p:cNvSpPr>
          <p:nvPr/>
        </p:nvSpPr>
        <p:spPr bwMode="auto">
          <a:xfrm>
            <a:off x="3297238" y="5664200"/>
            <a:ext cx="428625" cy="428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 baseline="-25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17" name="직사각형 364"/>
          <p:cNvSpPr>
            <a:spLocks noChangeArrowheads="1"/>
          </p:cNvSpPr>
          <p:nvPr/>
        </p:nvSpPr>
        <p:spPr bwMode="auto">
          <a:xfrm>
            <a:off x="2016125" y="5665788"/>
            <a:ext cx="428625" cy="428625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en-US" altLang="ko-KR" sz="1400" baseline="-25000">
                <a:latin typeface="맑은 고딕" panose="020B0503020000020004" pitchFamily="50" charset="-127"/>
                <a:ea typeface="맑은 고딕" panose="020B0503020000020004" pitchFamily="50" charset="-127"/>
              </a:rPr>
              <a:t>1,1</a:t>
            </a:r>
            <a:endParaRPr lang="ko-KR" altLang="en-US" sz="1400" baseline="-25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18" name="직사각형 364"/>
          <p:cNvSpPr>
            <a:spLocks noChangeArrowheads="1"/>
          </p:cNvSpPr>
          <p:nvPr/>
        </p:nvSpPr>
        <p:spPr bwMode="auto">
          <a:xfrm>
            <a:off x="2439988" y="5665788"/>
            <a:ext cx="428625" cy="428625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en-US" altLang="ko-KR" sz="1400" baseline="-25000">
                <a:latin typeface="맑은 고딕" panose="020B0503020000020004" pitchFamily="50" charset="-127"/>
                <a:ea typeface="맑은 고딕" panose="020B0503020000020004" pitchFamily="50" charset="-127"/>
              </a:rPr>
              <a:t>2,1</a:t>
            </a:r>
            <a:endParaRPr lang="ko-KR" altLang="en-US" sz="1400" baseline="-25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19" name="직사각형 364"/>
          <p:cNvSpPr>
            <a:spLocks noChangeArrowheads="1"/>
          </p:cNvSpPr>
          <p:nvPr/>
        </p:nvSpPr>
        <p:spPr bwMode="auto">
          <a:xfrm>
            <a:off x="4154488" y="5662613"/>
            <a:ext cx="428625" cy="428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 baseline="-25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20" name="직사각형 364"/>
          <p:cNvSpPr>
            <a:spLocks noChangeArrowheads="1"/>
          </p:cNvSpPr>
          <p:nvPr/>
        </p:nvSpPr>
        <p:spPr bwMode="auto">
          <a:xfrm>
            <a:off x="4581525" y="5662613"/>
            <a:ext cx="428625" cy="428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 baseline="-25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21" name="직사각형 364"/>
          <p:cNvSpPr>
            <a:spLocks noChangeArrowheads="1"/>
          </p:cNvSpPr>
          <p:nvPr/>
        </p:nvSpPr>
        <p:spPr bwMode="auto">
          <a:xfrm>
            <a:off x="4981575" y="56642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22" name="직사각형 364"/>
          <p:cNvSpPr>
            <a:spLocks noChangeArrowheads="1"/>
          </p:cNvSpPr>
          <p:nvPr/>
        </p:nvSpPr>
        <p:spPr bwMode="auto">
          <a:xfrm>
            <a:off x="5413375" y="56642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23" name="직사각형 364"/>
          <p:cNvSpPr>
            <a:spLocks noChangeArrowheads="1"/>
          </p:cNvSpPr>
          <p:nvPr/>
        </p:nvSpPr>
        <p:spPr bwMode="auto">
          <a:xfrm>
            <a:off x="5838825" y="566261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24" name="직사각형 364"/>
          <p:cNvSpPr>
            <a:spLocks noChangeArrowheads="1"/>
          </p:cNvSpPr>
          <p:nvPr/>
        </p:nvSpPr>
        <p:spPr bwMode="auto">
          <a:xfrm>
            <a:off x="6269038" y="566261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25" name="직사각형 364"/>
          <p:cNvSpPr>
            <a:spLocks noChangeArrowheads="1"/>
          </p:cNvSpPr>
          <p:nvPr/>
        </p:nvSpPr>
        <p:spPr bwMode="auto">
          <a:xfrm>
            <a:off x="6696075" y="566261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26" name="직사각형 364"/>
          <p:cNvSpPr>
            <a:spLocks noChangeArrowheads="1"/>
          </p:cNvSpPr>
          <p:nvPr/>
        </p:nvSpPr>
        <p:spPr bwMode="auto">
          <a:xfrm>
            <a:off x="7126288" y="5664200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27" name="직사각형 364"/>
          <p:cNvSpPr>
            <a:spLocks noChangeArrowheads="1"/>
          </p:cNvSpPr>
          <p:nvPr/>
        </p:nvSpPr>
        <p:spPr bwMode="auto">
          <a:xfrm>
            <a:off x="7561263" y="5662613"/>
            <a:ext cx="428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28" name="TextBox 423"/>
          <p:cNvSpPr txBox="1">
            <a:spLocks noChangeArrowheads="1"/>
          </p:cNvSpPr>
          <p:nvPr/>
        </p:nvSpPr>
        <p:spPr bwMode="auto">
          <a:xfrm>
            <a:off x="2597150" y="6165850"/>
            <a:ext cx="394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Cache (16 entries/LRU ordered)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내용 개체 틀 25"/>
              <p:cNvSpPr>
                <a:spLocks noGrp="1"/>
              </p:cNvSpPr>
              <p:nvPr>
                <p:ph idx="1"/>
              </p:nvPr>
            </p:nvSpPr>
            <p:spPr>
              <a:xfrm>
                <a:off x="466165" y="1410959"/>
                <a:ext cx="8229600" cy="489654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Step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5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sz="1850" dirty="0" smtClean="0">
                    <a:ea typeface="Cambria Math" panose="02040503050406030204" pitchFamily="18" charset="0"/>
                  </a:rPr>
                  <a:t>Do the rest part later: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 smtClean="0"/>
              </a:p>
            </p:txBody>
          </p:sp>
        </mc:Choice>
        <mc:Fallback xmlns="">
          <p:sp>
            <p:nvSpPr>
              <p:cNvPr id="88" name="내용 개체 틀 2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165" y="1410959"/>
                <a:ext cx="8229600" cy="4896544"/>
              </a:xfrm>
              <a:blipFill rotWithShape="0">
                <a:blip r:embed="rId3"/>
                <a:stretch>
                  <a:fillRect l="-667" t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바닥글 개체 틀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32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Blocking </a:t>
            </a:r>
            <a:r>
              <a:rPr lang="ko-KR" altLang="en-US" sz="3200" dirty="0" smtClean="0"/>
              <a:t>을 통한 </a:t>
            </a:r>
            <a:r>
              <a:rPr lang="en-US" altLang="ko-KR" sz="3200" dirty="0" smtClean="0"/>
              <a:t>Cache Miss </a:t>
            </a:r>
            <a:r>
              <a:rPr lang="ko-KR" altLang="en-US" sz="3200" dirty="0" smtClean="0"/>
              <a:t>감소 </a:t>
            </a:r>
            <a:r>
              <a:rPr lang="en-US" altLang="ko-KR" sz="3200" dirty="0" smtClean="0"/>
              <a:t>(cont.)</a:t>
            </a:r>
            <a:endParaRPr lang="ko-KR" altLang="en-US" sz="3200" dirty="0" smtClean="0"/>
          </a:p>
        </p:txBody>
      </p:sp>
      <p:grpSp>
        <p:nvGrpSpPr>
          <p:cNvPr id="2" name="그룹 26"/>
          <p:cNvGrpSpPr/>
          <p:nvPr/>
        </p:nvGrpSpPr>
        <p:grpSpPr>
          <a:xfrm>
            <a:off x="1243632" y="3307592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곱셈 기호 84"/>
          <p:cNvSpPr/>
          <p:nvPr/>
        </p:nvSpPr>
        <p:spPr bwMode="auto">
          <a:xfrm>
            <a:off x="3010221" y="3868981"/>
            <a:ext cx="573087" cy="576262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6" name="등호 85"/>
          <p:cNvSpPr/>
          <p:nvPr/>
        </p:nvSpPr>
        <p:spPr bwMode="auto">
          <a:xfrm>
            <a:off x="5450208" y="3957881"/>
            <a:ext cx="428625" cy="400050"/>
          </a:xfrm>
          <a:prstGeom prst="mathEqua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1928" name="TextBox 423"/>
          <p:cNvSpPr txBox="1">
            <a:spLocks noChangeArrowheads="1"/>
          </p:cNvSpPr>
          <p:nvPr/>
        </p:nvSpPr>
        <p:spPr bwMode="auto">
          <a:xfrm>
            <a:off x="1868808" y="4992931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29" name="TextBox 423"/>
          <p:cNvSpPr txBox="1">
            <a:spLocks noChangeArrowheads="1"/>
          </p:cNvSpPr>
          <p:nvPr/>
        </p:nvSpPr>
        <p:spPr bwMode="auto">
          <a:xfrm>
            <a:off x="4215133" y="4992931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30" name="TextBox 423"/>
          <p:cNvSpPr txBox="1">
            <a:spLocks noChangeArrowheads="1"/>
          </p:cNvSpPr>
          <p:nvPr/>
        </p:nvSpPr>
        <p:spPr bwMode="auto">
          <a:xfrm>
            <a:off x="6613846" y="4992931"/>
            <a:ext cx="500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94"/>
          <p:cNvGrpSpPr/>
          <p:nvPr/>
        </p:nvGrpSpPr>
        <p:grpSpPr>
          <a:xfrm>
            <a:off x="3607668" y="3307592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96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" name="그룹 113"/>
          <p:cNvGrpSpPr/>
          <p:nvPr/>
        </p:nvGrpSpPr>
        <p:grpSpPr>
          <a:xfrm>
            <a:off x="6005982" y="3307592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11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모서리가 둥근 직사각형 83"/>
          <p:cNvSpPr/>
          <p:nvPr/>
        </p:nvSpPr>
        <p:spPr bwMode="auto">
          <a:xfrm>
            <a:off x="1163958" y="3235568"/>
            <a:ext cx="1016000" cy="100488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3527746" y="3233981"/>
            <a:ext cx="1016000" cy="1004887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5926458" y="3227631"/>
            <a:ext cx="1016000" cy="1004887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1937" name="그룹 1"/>
          <p:cNvGrpSpPr>
            <a:grpSpLocks/>
          </p:cNvGrpSpPr>
          <p:nvPr/>
        </p:nvGrpSpPr>
        <p:grpSpPr bwMode="auto">
          <a:xfrm>
            <a:off x="1092200" y="5662613"/>
            <a:ext cx="6897688" cy="430212"/>
            <a:chOff x="1092564" y="5662497"/>
            <a:chExt cx="6897969" cy="430799"/>
          </a:xfrm>
        </p:grpSpPr>
        <p:sp>
          <p:nvSpPr>
            <p:cNvPr id="81939" name="직사각형 364"/>
            <p:cNvSpPr>
              <a:spLocks noChangeArrowheads="1"/>
            </p:cNvSpPr>
            <p:nvPr/>
          </p:nvSpPr>
          <p:spPr bwMode="auto">
            <a:xfrm>
              <a:off x="1092564" y="5664671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40" name="직사각형 364"/>
            <p:cNvSpPr>
              <a:spLocks noChangeArrowheads="1"/>
            </p:cNvSpPr>
            <p:nvPr/>
          </p:nvSpPr>
          <p:spPr bwMode="auto">
            <a:xfrm>
              <a:off x="1533441" y="5664671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41" name="직사각형 364"/>
            <p:cNvSpPr>
              <a:spLocks noChangeArrowheads="1"/>
            </p:cNvSpPr>
            <p:nvPr/>
          </p:nvSpPr>
          <p:spPr bwMode="auto">
            <a:xfrm>
              <a:off x="1962066" y="5664671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42" name="직사각형 364"/>
            <p:cNvSpPr>
              <a:spLocks noChangeArrowheads="1"/>
            </p:cNvSpPr>
            <p:nvPr/>
          </p:nvSpPr>
          <p:spPr bwMode="auto">
            <a:xfrm>
              <a:off x="2819316" y="56642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43" name="직사각형 364"/>
            <p:cNvSpPr>
              <a:spLocks noChangeArrowheads="1"/>
            </p:cNvSpPr>
            <p:nvPr/>
          </p:nvSpPr>
          <p:spPr bwMode="auto">
            <a:xfrm>
              <a:off x="3247941" y="5664266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44" name="직사각형 364"/>
            <p:cNvSpPr>
              <a:spLocks noChangeArrowheads="1"/>
            </p:cNvSpPr>
            <p:nvPr/>
          </p:nvSpPr>
          <p:spPr bwMode="auto">
            <a:xfrm>
              <a:off x="6268284" y="5662497"/>
              <a:ext cx="428625" cy="4286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45" name="직사각형 364"/>
            <p:cNvSpPr>
              <a:spLocks noChangeArrowheads="1"/>
            </p:cNvSpPr>
            <p:nvPr/>
          </p:nvSpPr>
          <p:spPr bwMode="auto">
            <a:xfrm>
              <a:off x="6696414" y="5662497"/>
              <a:ext cx="428625" cy="4286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46" name="직사각형 364"/>
            <p:cNvSpPr>
              <a:spLocks noChangeArrowheads="1"/>
            </p:cNvSpPr>
            <p:nvPr/>
          </p:nvSpPr>
          <p:spPr bwMode="auto">
            <a:xfrm>
              <a:off x="7125535" y="5664671"/>
              <a:ext cx="428625" cy="4286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47" name="직사각형 364"/>
            <p:cNvSpPr>
              <a:spLocks noChangeArrowheads="1"/>
            </p:cNvSpPr>
            <p:nvPr/>
          </p:nvSpPr>
          <p:spPr bwMode="auto">
            <a:xfrm>
              <a:off x="7561908" y="5662497"/>
              <a:ext cx="428625" cy="4286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48" name="직사각형 364"/>
            <p:cNvSpPr>
              <a:spLocks noChangeArrowheads="1"/>
            </p:cNvSpPr>
            <p:nvPr/>
          </p:nvSpPr>
          <p:spPr bwMode="auto">
            <a:xfrm>
              <a:off x="4972876" y="5664263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49" name="직사각형 364"/>
            <p:cNvSpPr>
              <a:spLocks noChangeArrowheads="1"/>
            </p:cNvSpPr>
            <p:nvPr/>
          </p:nvSpPr>
          <p:spPr bwMode="auto">
            <a:xfrm>
              <a:off x="5410273" y="566426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50" name="직사각형 364"/>
            <p:cNvSpPr>
              <a:spLocks noChangeArrowheads="1"/>
            </p:cNvSpPr>
            <p:nvPr/>
          </p:nvSpPr>
          <p:spPr bwMode="auto">
            <a:xfrm>
              <a:off x="4105191" y="5664265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2,1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51" name="직사각형 364"/>
            <p:cNvSpPr>
              <a:spLocks noChangeArrowheads="1"/>
            </p:cNvSpPr>
            <p:nvPr/>
          </p:nvSpPr>
          <p:spPr bwMode="auto">
            <a:xfrm>
              <a:off x="4544251" y="5664264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2,2</a:t>
              </a:r>
              <a:endParaRPr lang="ko-KR" altLang="en-US" sz="1400" baseline="-25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52" name="직사각형 346"/>
            <p:cNvSpPr>
              <a:spLocks noChangeArrowheads="1"/>
            </p:cNvSpPr>
            <p:nvPr/>
          </p:nvSpPr>
          <p:spPr bwMode="auto">
            <a:xfrm>
              <a:off x="2390691" y="5664671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53" name="직사각형 352"/>
            <p:cNvSpPr>
              <a:spLocks noChangeArrowheads="1"/>
            </p:cNvSpPr>
            <p:nvPr/>
          </p:nvSpPr>
          <p:spPr bwMode="auto">
            <a:xfrm>
              <a:off x="3676566" y="5664671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54" name="직사각형 351"/>
            <p:cNvSpPr>
              <a:spLocks noChangeArrowheads="1"/>
            </p:cNvSpPr>
            <p:nvPr/>
          </p:nvSpPr>
          <p:spPr bwMode="auto">
            <a:xfrm>
              <a:off x="5839659" y="5664671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938" name="TextBox 423"/>
          <p:cNvSpPr txBox="1">
            <a:spLocks noChangeArrowheads="1"/>
          </p:cNvSpPr>
          <p:nvPr/>
        </p:nvSpPr>
        <p:spPr bwMode="auto">
          <a:xfrm>
            <a:off x="2597150" y="6165850"/>
            <a:ext cx="394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Cache (16 entries/LRU ordered)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내용 개체 틀 25"/>
              <p:cNvSpPr>
                <a:spLocks noGrp="1"/>
              </p:cNvSpPr>
              <p:nvPr>
                <p:ph idx="1"/>
              </p:nvPr>
            </p:nvSpPr>
            <p:spPr>
              <a:xfrm>
                <a:off x="418512" y="1288152"/>
                <a:ext cx="7578157" cy="489654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Step 2 ~ 4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5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5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5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85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5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5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85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85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5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5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5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sz="18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e>
                    </m:d>
                    <m:r>
                      <a:rPr lang="en-US" altLang="ko-KR" sz="18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e>
                    </m:d>
                    <m:r>
                      <a:rPr lang="en-US" altLang="ko-KR" sz="185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e>
                    </m:d>
                    <m:r>
                      <a:rPr lang="en-US" altLang="ko-KR" sz="185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5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US" altLang="ko-KR" sz="185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sz="185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8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5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5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ko-KR" sz="185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5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5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US" altLang="ko-KR" sz="185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5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lang="en-US" altLang="ko-KR" sz="185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5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/>
                <a:endParaRPr lang="en-US" altLang="ko-KR" sz="1850" dirty="0" smtClean="0"/>
              </a:p>
            </p:txBody>
          </p:sp>
        </mc:Choice>
        <mc:Fallback xmlns="">
          <p:sp>
            <p:nvSpPr>
              <p:cNvPr id="90" name="내용 개체 틀 2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512" y="1288152"/>
                <a:ext cx="7578157" cy="4896544"/>
              </a:xfrm>
              <a:blipFill rotWithShape="0">
                <a:blip r:embed="rId3"/>
                <a:stretch>
                  <a:fillRect l="-724" t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36" name="직사각형 1"/>
          <p:cNvSpPr>
            <a:spLocks noChangeArrowheads="1"/>
          </p:cNvSpPr>
          <p:nvPr/>
        </p:nvSpPr>
        <p:spPr bwMode="auto">
          <a:xfrm>
            <a:off x="1017909" y="1644635"/>
            <a:ext cx="3447009" cy="12239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33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Step 5 ~ 8</a:t>
            </a:r>
          </a:p>
          <a:p>
            <a:pPr lvl="1"/>
            <a:r>
              <a:rPr lang="en-US" altLang="ko-KR" sz="2000" dirty="0" smtClean="0"/>
              <a:t>Do the former half of X</a:t>
            </a:r>
            <a:r>
              <a:rPr lang="en-US" altLang="ko-KR" sz="2000" baseline="-25000" dirty="0" smtClean="0"/>
              <a:t>3,1</a:t>
            </a:r>
            <a:r>
              <a:rPr lang="en-US" altLang="ko-KR" sz="2000" dirty="0" smtClean="0"/>
              <a:t>, X</a:t>
            </a:r>
            <a:r>
              <a:rPr lang="en-US" altLang="ko-KR" sz="2000" baseline="-25000" dirty="0" smtClean="0"/>
              <a:t>3,2</a:t>
            </a:r>
            <a:r>
              <a:rPr lang="en-US" altLang="ko-KR" sz="2000" dirty="0" smtClean="0"/>
              <a:t>, X</a:t>
            </a:r>
            <a:r>
              <a:rPr lang="en-US" altLang="ko-KR" sz="2000" baseline="-25000" dirty="0" smtClean="0"/>
              <a:t>4,1</a:t>
            </a:r>
            <a:r>
              <a:rPr lang="en-US" altLang="ko-KR" sz="2000" dirty="0" smtClean="0"/>
              <a:t>, X</a:t>
            </a:r>
            <a:r>
              <a:rPr lang="en-US" altLang="ko-KR" sz="2000" baseline="-25000" dirty="0" smtClean="0"/>
              <a:t>4,2</a:t>
            </a:r>
            <a:endParaRPr lang="ko-KR" altLang="en-US" sz="2000" baseline="-25000" dirty="0" smtClean="0"/>
          </a:p>
        </p:txBody>
      </p:sp>
      <p:sp>
        <p:nvSpPr>
          <p:cNvPr id="82947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Blocking </a:t>
            </a:r>
            <a:r>
              <a:rPr lang="ko-KR" altLang="en-US" sz="3200" dirty="0" smtClean="0"/>
              <a:t>을 통한 </a:t>
            </a:r>
            <a:r>
              <a:rPr lang="en-US" altLang="ko-KR" sz="3200" dirty="0" smtClean="0"/>
              <a:t>Cache Miss </a:t>
            </a:r>
            <a:r>
              <a:rPr lang="ko-KR" altLang="en-US" sz="3200" dirty="0" smtClean="0"/>
              <a:t>감소 </a:t>
            </a:r>
            <a:r>
              <a:rPr lang="en-US" altLang="ko-KR" sz="3200" dirty="0" smtClean="0"/>
              <a:t>(cont.)</a:t>
            </a:r>
            <a:endParaRPr lang="ko-KR" altLang="en-US" sz="3200" dirty="0" smtClean="0"/>
          </a:p>
        </p:txBody>
      </p:sp>
      <p:grpSp>
        <p:nvGrpSpPr>
          <p:cNvPr id="2" name="그룹 26"/>
          <p:cNvGrpSpPr/>
          <p:nvPr/>
        </p:nvGrpSpPr>
        <p:grpSpPr>
          <a:xfrm>
            <a:off x="1403649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곱셈 기호 84"/>
          <p:cNvSpPr/>
          <p:nvPr/>
        </p:nvSpPr>
        <p:spPr bwMode="auto">
          <a:xfrm>
            <a:off x="3170238" y="3344863"/>
            <a:ext cx="573087" cy="576262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6" name="등호 85"/>
          <p:cNvSpPr/>
          <p:nvPr/>
        </p:nvSpPr>
        <p:spPr bwMode="auto">
          <a:xfrm>
            <a:off x="5610225" y="3433763"/>
            <a:ext cx="428625" cy="400050"/>
          </a:xfrm>
          <a:prstGeom prst="mathEqua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2952" name="TextBox 423"/>
          <p:cNvSpPr txBox="1">
            <a:spLocks noChangeArrowheads="1"/>
          </p:cNvSpPr>
          <p:nvPr/>
        </p:nvSpPr>
        <p:spPr bwMode="auto">
          <a:xfrm>
            <a:off x="2028825" y="235108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953" name="TextBox 423"/>
          <p:cNvSpPr txBox="1">
            <a:spLocks noChangeArrowheads="1"/>
          </p:cNvSpPr>
          <p:nvPr/>
        </p:nvSpPr>
        <p:spPr bwMode="auto">
          <a:xfrm>
            <a:off x="4375150" y="235108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954" name="TextBox 423"/>
          <p:cNvSpPr txBox="1">
            <a:spLocks noChangeArrowheads="1"/>
          </p:cNvSpPr>
          <p:nvPr/>
        </p:nvSpPr>
        <p:spPr bwMode="auto">
          <a:xfrm>
            <a:off x="6773863" y="2351088"/>
            <a:ext cx="500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94"/>
          <p:cNvGrpSpPr/>
          <p:nvPr/>
        </p:nvGrpSpPr>
        <p:grpSpPr>
          <a:xfrm>
            <a:off x="3767685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96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" name="그룹 113"/>
          <p:cNvGrpSpPr/>
          <p:nvPr/>
        </p:nvGrpSpPr>
        <p:grpSpPr>
          <a:xfrm>
            <a:off x="6165999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11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모서리가 둥근 직사각형 83"/>
          <p:cNvSpPr/>
          <p:nvPr/>
        </p:nvSpPr>
        <p:spPr bwMode="auto">
          <a:xfrm>
            <a:off x="1323975" y="3575050"/>
            <a:ext cx="1016000" cy="10064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3687763" y="2709863"/>
            <a:ext cx="1016000" cy="1004887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086475" y="3575050"/>
            <a:ext cx="1016000" cy="10064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2960" name="그룹 1"/>
          <p:cNvGrpSpPr>
            <a:grpSpLocks/>
          </p:cNvGrpSpPr>
          <p:nvPr/>
        </p:nvGrpSpPr>
        <p:grpSpPr bwMode="auto">
          <a:xfrm>
            <a:off x="1093788" y="5662613"/>
            <a:ext cx="6916737" cy="428625"/>
            <a:chOff x="760711" y="4951399"/>
            <a:chExt cx="6916054" cy="428854"/>
          </a:xfrm>
        </p:grpSpPr>
        <p:sp>
          <p:nvSpPr>
            <p:cNvPr id="82962" name="직사각형 364"/>
            <p:cNvSpPr>
              <a:spLocks noChangeArrowheads="1"/>
            </p:cNvSpPr>
            <p:nvPr/>
          </p:nvSpPr>
          <p:spPr bwMode="auto">
            <a:xfrm>
              <a:off x="4666262" y="4951628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2,1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63" name="직사각형 364"/>
            <p:cNvSpPr>
              <a:spLocks noChangeArrowheads="1"/>
            </p:cNvSpPr>
            <p:nvPr/>
          </p:nvSpPr>
          <p:spPr bwMode="auto">
            <a:xfrm>
              <a:off x="6819515" y="4951400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2,2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64" name="직사각형 364"/>
            <p:cNvSpPr>
              <a:spLocks noChangeArrowheads="1"/>
            </p:cNvSpPr>
            <p:nvPr/>
          </p:nvSpPr>
          <p:spPr bwMode="auto">
            <a:xfrm>
              <a:off x="4237637" y="4951403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65" name="직사각형 364"/>
            <p:cNvSpPr>
              <a:spLocks noChangeArrowheads="1"/>
            </p:cNvSpPr>
            <p:nvPr/>
          </p:nvSpPr>
          <p:spPr bwMode="auto">
            <a:xfrm>
              <a:off x="6390890" y="4951401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66" name="직사각형 364"/>
            <p:cNvSpPr>
              <a:spLocks noChangeArrowheads="1"/>
            </p:cNvSpPr>
            <p:nvPr/>
          </p:nvSpPr>
          <p:spPr bwMode="auto">
            <a:xfrm>
              <a:off x="7248140" y="4951628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67" name="직사각형 364"/>
            <p:cNvSpPr>
              <a:spLocks noChangeArrowheads="1"/>
            </p:cNvSpPr>
            <p:nvPr/>
          </p:nvSpPr>
          <p:spPr bwMode="auto">
            <a:xfrm>
              <a:off x="2486164" y="495140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68" name="직사각형 364"/>
            <p:cNvSpPr>
              <a:spLocks noChangeArrowheads="1"/>
            </p:cNvSpPr>
            <p:nvPr/>
          </p:nvSpPr>
          <p:spPr bwMode="auto">
            <a:xfrm>
              <a:off x="2924424" y="4951406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69" name="직사각형 364"/>
            <p:cNvSpPr>
              <a:spLocks noChangeArrowheads="1"/>
            </p:cNvSpPr>
            <p:nvPr/>
          </p:nvSpPr>
          <p:spPr bwMode="auto">
            <a:xfrm>
              <a:off x="3364192" y="4951405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70" name="직사각형 364"/>
            <p:cNvSpPr>
              <a:spLocks noChangeArrowheads="1"/>
            </p:cNvSpPr>
            <p:nvPr/>
          </p:nvSpPr>
          <p:spPr bwMode="auto">
            <a:xfrm>
              <a:off x="5105015" y="4951628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71" name="직사각형 364"/>
            <p:cNvSpPr>
              <a:spLocks noChangeArrowheads="1"/>
            </p:cNvSpPr>
            <p:nvPr/>
          </p:nvSpPr>
          <p:spPr bwMode="auto">
            <a:xfrm>
              <a:off x="5533640" y="495140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4,1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72" name="직사각형 364"/>
            <p:cNvSpPr>
              <a:spLocks noChangeArrowheads="1"/>
            </p:cNvSpPr>
            <p:nvPr/>
          </p:nvSpPr>
          <p:spPr bwMode="auto">
            <a:xfrm>
              <a:off x="5962265" y="4951628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4,2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73" name="직사각형 364"/>
            <p:cNvSpPr>
              <a:spLocks noChangeArrowheads="1"/>
            </p:cNvSpPr>
            <p:nvPr/>
          </p:nvSpPr>
          <p:spPr bwMode="auto">
            <a:xfrm>
              <a:off x="3800981" y="4951404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74" name="직사각형 364"/>
            <p:cNvSpPr>
              <a:spLocks noChangeArrowheads="1"/>
            </p:cNvSpPr>
            <p:nvPr/>
          </p:nvSpPr>
          <p:spPr bwMode="auto">
            <a:xfrm>
              <a:off x="1189336" y="4951628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2,1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75" name="직사각형 364"/>
            <p:cNvSpPr>
              <a:spLocks noChangeArrowheads="1"/>
            </p:cNvSpPr>
            <p:nvPr/>
          </p:nvSpPr>
          <p:spPr bwMode="auto">
            <a:xfrm>
              <a:off x="1626656" y="4951628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2,2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76" name="직사각형 352"/>
            <p:cNvSpPr>
              <a:spLocks noChangeArrowheads="1"/>
            </p:cNvSpPr>
            <p:nvPr/>
          </p:nvSpPr>
          <p:spPr bwMode="auto">
            <a:xfrm>
              <a:off x="760711" y="4951628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77" name="직사각형 351"/>
            <p:cNvSpPr>
              <a:spLocks noChangeArrowheads="1"/>
            </p:cNvSpPr>
            <p:nvPr/>
          </p:nvSpPr>
          <p:spPr bwMode="auto">
            <a:xfrm>
              <a:off x="2055281" y="4951399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961" name="TextBox 423"/>
          <p:cNvSpPr txBox="1">
            <a:spLocks noChangeArrowheads="1"/>
          </p:cNvSpPr>
          <p:nvPr/>
        </p:nvSpPr>
        <p:spPr bwMode="auto">
          <a:xfrm>
            <a:off x="2597150" y="6165850"/>
            <a:ext cx="394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Cache (16 entries/LRU ordered)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34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6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Step 9 ~ 12</a:t>
            </a:r>
          </a:p>
          <a:p>
            <a:pPr lvl="1"/>
            <a:r>
              <a:rPr lang="en-US" altLang="ko-KR" sz="2000" dirty="0" smtClean="0"/>
              <a:t>Complete X</a:t>
            </a:r>
            <a:r>
              <a:rPr lang="en-US" altLang="ko-KR" sz="2000" baseline="-25000" dirty="0" smtClean="0"/>
              <a:t>1,1</a:t>
            </a:r>
            <a:r>
              <a:rPr lang="en-US" altLang="ko-KR" sz="2000" dirty="0" smtClean="0"/>
              <a:t>, X</a:t>
            </a:r>
            <a:r>
              <a:rPr lang="en-US" altLang="ko-KR" sz="2000" baseline="-25000" dirty="0" smtClean="0"/>
              <a:t>1,2</a:t>
            </a:r>
            <a:r>
              <a:rPr lang="en-US" altLang="ko-KR" sz="2000" dirty="0" smtClean="0"/>
              <a:t>, X</a:t>
            </a:r>
            <a:r>
              <a:rPr lang="en-US" altLang="ko-KR" sz="2000" baseline="-25000" dirty="0" smtClean="0"/>
              <a:t>2,1</a:t>
            </a:r>
            <a:r>
              <a:rPr lang="en-US" altLang="ko-KR" sz="2000" dirty="0" smtClean="0"/>
              <a:t>, X</a:t>
            </a:r>
            <a:r>
              <a:rPr lang="en-US" altLang="ko-KR" sz="2000" baseline="-25000" dirty="0" smtClean="0"/>
              <a:t>2,2</a:t>
            </a:r>
            <a:endParaRPr lang="ko-KR" altLang="en-US" sz="2000" baseline="-25000" dirty="0" smtClean="0"/>
          </a:p>
        </p:txBody>
      </p:sp>
      <p:sp>
        <p:nvSpPr>
          <p:cNvPr id="83971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Blocking </a:t>
            </a:r>
            <a:r>
              <a:rPr lang="ko-KR" altLang="en-US" sz="3200" dirty="0" smtClean="0"/>
              <a:t>을 통한 </a:t>
            </a:r>
            <a:r>
              <a:rPr lang="en-US" altLang="ko-KR" sz="3200" dirty="0" smtClean="0"/>
              <a:t>Cache Miss </a:t>
            </a:r>
            <a:r>
              <a:rPr lang="ko-KR" altLang="en-US" sz="3200" dirty="0" smtClean="0"/>
              <a:t>감소 </a:t>
            </a:r>
            <a:r>
              <a:rPr lang="en-US" altLang="ko-KR" sz="3200" dirty="0" smtClean="0"/>
              <a:t>(cont.)</a:t>
            </a:r>
            <a:endParaRPr lang="ko-KR" altLang="en-US" sz="3200" dirty="0" smtClean="0"/>
          </a:p>
        </p:txBody>
      </p:sp>
      <p:grpSp>
        <p:nvGrpSpPr>
          <p:cNvPr id="2" name="그룹 26"/>
          <p:cNvGrpSpPr/>
          <p:nvPr/>
        </p:nvGrpSpPr>
        <p:grpSpPr>
          <a:xfrm>
            <a:off x="1403649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곱셈 기호 84"/>
          <p:cNvSpPr/>
          <p:nvPr/>
        </p:nvSpPr>
        <p:spPr bwMode="auto">
          <a:xfrm>
            <a:off x="3170238" y="3344863"/>
            <a:ext cx="573087" cy="576262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6" name="등호 85"/>
          <p:cNvSpPr/>
          <p:nvPr/>
        </p:nvSpPr>
        <p:spPr bwMode="auto">
          <a:xfrm>
            <a:off x="5610225" y="3433763"/>
            <a:ext cx="428625" cy="400050"/>
          </a:xfrm>
          <a:prstGeom prst="mathEqua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3976" name="TextBox 423"/>
          <p:cNvSpPr txBox="1">
            <a:spLocks noChangeArrowheads="1"/>
          </p:cNvSpPr>
          <p:nvPr/>
        </p:nvSpPr>
        <p:spPr bwMode="auto">
          <a:xfrm>
            <a:off x="2028825" y="235108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977" name="TextBox 423"/>
          <p:cNvSpPr txBox="1">
            <a:spLocks noChangeArrowheads="1"/>
          </p:cNvSpPr>
          <p:nvPr/>
        </p:nvSpPr>
        <p:spPr bwMode="auto">
          <a:xfrm>
            <a:off x="4375150" y="235108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978" name="TextBox 423"/>
          <p:cNvSpPr txBox="1">
            <a:spLocks noChangeArrowheads="1"/>
          </p:cNvSpPr>
          <p:nvPr/>
        </p:nvSpPr>
        <p:spPr bwMode="auto">
          <a:xfrm>
            <a:off x="6773863" y="2351088"/>
            <a:ext cx="500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94"/>
          <p:cNvGrpSpPr/>
          <p:nvPr/>
        </p:nvGrpSpPr>
        <p:grpSpPr>
          <a:xfrm>
            <a:off x="3767685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96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" name="그룹 113"/>
          <p:cNvGrpSpPr/>
          <p:nvPr/>
        </p:nvGrpSpPr>
        <p:grpSpPr>
          <a:xfrm>
            <a:off x="6165999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11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모서리가 둥근 직사각형 83"/>
          <p:cNvSpPr/>
          <p:nvPr/>
        </p:nvSpPr>
        <p:spPr bwMode="auto">
          <a:xfrm>
            <a:off x="2195513" y="2708275"/>
            <a:ext cx="1016000" cy="10064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3687763" y="3575050"/>
            <a:ext cx="1016000" cy="10064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086475" y="2708275"/>
            <a:ext cx="1016000" cy="10064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3984" name="그룹 1"/>
          <p:cNvGrpSpPr>
            <a:grpSpLocks/>
          </p:cNvGrpSpPr>
          <p:nvPr/>
        </p:nvGrpSpPr>
        <p:grpSpPr bwMode="auto">
          <a:xfrm>
            <a:off x="1093788" y="5662613"/>
            <a:ext cx="6864350" cy="436562"/>
            <a:chOff x="1084259" y="4921030"/>
            <a:chExt cx="6863216" cy="436599"/>
          </a:xfrm>
        </p:grpSpPr>
        <p:sp>
          <p:nvSpPr>
            <p:cNvPr id="83986" name="직사각형 364"/>
            <p:cNvSpPr>
              <a:spLocks noChangeArrowheads="1"/>
            </p:cNvSpPr>
            <p:nvPr/>
          </p:nvSpPr>
          <p:spPr bwMode="auto">
            <a:xfrm>
              <a:off x="3211513" y="4921704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1,3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87" name="직사각형 364"/>
            <p:cNvSpPr>
              <a:spLocks noChangeArrowheads="1"/>
            </p:cNvSpPr>
            <p:nvPr/>
          </p:nvSpPr>
          <p:spPr bwMode="auto">
            <a:xfrm>
              <a:off x="4935233" y="4921705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4,1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88" name="직사각형 364"/>
            <p:cNvSpPr>
              <a:spLocks noChangeArrowheads="1"/>
            </p:cNvSpPr>
            <p:nvPr/>
          </p:nvSpPr>
          <p:spPr bwMode="auto">
            <a:xfrm>
              <a:off x="7090225" y="4929004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4,2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89" name="직사각형 364"/>
            <p:cNvSpPr>
              <a:spLocks noChangeArrowheads="1"/>
            </p:cNvSpPr>
            <p:nvPr/>
          </p:nvSpPr>
          <p:spPr bwMode="auto">
            <a:xfrm>
              <a:off x="4497388" y="4921259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90" name="직사각형 364"/>
            <p:cNvSpPr>
              <a:spLocks noChangeArrowheads="1"/>
            </p:cNvSpPr>
            <p:nvPr/>
          </p:nvSpPr>
          <p:spPr bwMode="auto">
            <a:xfrm>
              <a:off x="6661600" y="492447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91" name="직사각형 364"/>
            <p:cNvSpPr>
              <a:spLocks noChangeArrowheads="1"/>
            </p:cNvSpPr>
            <p:nvPr/>
          </p:nvSpPr>
          <p:spPr bwMode="auto">
            <a:xfrm>
              <a:off x="2782888" y="4921705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92" name="직사각형 364"/>
            <p:cNvSpPr>
              <a:spLocks noChangeArrowheads="1"/>
            </p:cNvSpPr>
            <p:nvPr/>
          </p:nvSpPr>
          <p:spPr bwMode="auto">
            <a:xfrm>
              <a:off x="4068763" y="4921703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93" name="직사각형 364"/>
            <p:cNvSpPr>
              <a:spLocks noChangeArrowheads="1"/>
            </p:cNvSpPr>
            <p:nvPr/>
          </p:nvSpPr>
          <p:spPr bwMode="auto">
            <a:xfrm>
              <a:off x="3640138" y="4921705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94" name="직사각형 364"/>
            <p:cNvSpPr>
              <a:spLocks noChangeArrowheads="1"/>
            </p:cNvSpPr>
            <p:nvPr/>
          </p:nvSpPr>
          <p:spPr bwMode="auto">
            <a:xfrm>
              <a:off x="5792483" y="4926736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95" name="직사각형 364"/>
            <p:cNvSpPr>
              <a:spLocks noChangeArrowheads="1"/>
            </p:cNvSpPr>
            <p:nvPr/>
          </p:nvSpPr>
          <p:spPr bwMode="auto">
            <a:xfrm>
              <a:off x="6232975" y="4924478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96" name="직사각형 364"/>
            <p:cNvSpPr>
              <a:spLocks noChangeArrowheads="1"/>
            </p:cNvSpPr>
            <p:nvPr/>
          </p:nvSpPr>
          <p:spPr bwMode="auto">
            <a:xfrm>
              <a:off x="7518850" y="4929004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97" name="직사각형 364"/>
            <p:cNvSpPr>
              <a:spLocks noChangeArrowheads="1"/>
            </p:cNvSpPr>
            <p:nvPr/>
          </p:nvSpPr>
          <p:spPr bwMode="auto">
            <a:xfrm>
              <a:off x="5363858" y="4921705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98" name="직사각형 364"/>
            <p:cNvSpPr>
              <a:spLocks noChangeArrowheads="1"/>
            </p:cNvSpPr>
            <p:nvPr/>
          </p:nvSpPr>
          <p:spPr bwMode="auto">
            <a:xfrm>
              <a:off x="1941509" y="4921030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2,2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99" name="직사각형 364"/>
            <p:cNvSpPr>
              <a:spLocks noChangeArrowheads="1"/>
            </p:cNvSpPr>
            <p:nvPr/>
          </p:nvSpPr>
          <p:spPr bwMode="auto">
            <a:xfrm>
              <a:off x="1512884" y="4921031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00" name="직사각형 364"/>
            <p:cNvSpPr>
              <a:spLocks noChangeArrowheads="1"/>
            </p:cNvSpPr>
            <p:nvPr/>
          </p:nvSpPr>
          <p:spPr bwMode="auto">
            <a:xfrm>
              <a:off x="2370134" y="4921258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01" name="직사각형 364"/>
            <p:cNvSpPr>
              <a:spLocks noChangeArrowheads="1"/>
            </p:cNvSpPr>
            <p:nvPr/>
          </p:nvSpPr>
          <p:spPr bwMode="auto">
            <a:xfrm>
              <a:off x="1084259" y="4921258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4,2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985" name="TextBox 423"/>
          <p:cNvSpPr txBox="1">
            <a:spLocks noChangeArrowheads="1"/>
          </p:cNvSpPr>
          <p:nvPr/>
        </p:nvSpPr>
        <p:spPr bwMode="auto">
          <a:xfrm>
            <a:off x="2597150" y="6165850"/>
            <a:ext cx="394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Cache (16 entries/LRU ordered)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35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7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Step 13 ~ 16</a:t>
            </a:r>
          </a:p>
          <a:p>
            <a:pPr lvl="1"/>
            <a:r>
              <a:rPr lang="en-US" altLang="ko-KR" sz="2000" dirty="0" smtClean="0"/>
              <a:t>Complete X</a:t>
            </a:r>
            <a:r>
              <a:rPr lang="en-US" altLang="ko-KR" sz="2000" baseline="-25000" dirty="0" smtClean="0"/>
              <a:t>3,1</a:t>
            </a:r>
            <a:r>
              <a:rPr lang="en-US" altLang="ko-KR" sz="2000" dirty="0" smtClean="0"/>
              <a:t>, X</a:t>
            </a:r>
            <a:r>
              <a:rPr lang="en-US" altLang="ko-KR" sz="2000" baseline="-25000" dirty="0" smtClean="0"/>
              <a:t>3,2</a:t>
            </a:r>
            <a:r>
              <a:rPr lang="en-US" altLang="ko-KR" sz="2000" dirty="0" smtClean="0"/>
              <a:t>, X</a:t>
            </a:r>
            <a:r>
              <a:rPr lang="en-US" altLang="ko-KR" sz="2000" baseline="-25000" dirty="0" smtClean="0"/>
              <a:t>4,1</a:t>
            </a:r>
            <a:r>
              <a:rPr lang="en-US" altLang="ko-KR" sz="2000" dirty="0" smtClean="0"/>
              <a:t>, X</a:t>
            </a:r>
            <a:r>
              <a:rPr lang="en-US" altLang="ko-KR" sz="2000" baseline="-25000" dirty="0" smtClean="0"/>
              <a:t>4,2</a:t>
            </a:r>
            <a:endParaRPr lang="ko-KR" altLang="en-US" sz="2000" baseline="-25000" dirty="0" smtClean="0"/>
          </a:p>
        </p:txBody>
      </p:sp>
      <p:sp>
        <p:nvSpPr>
          <p:cNvPr id="8499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Blocking </a:t>
            </a:r>
            <a:r>
              <a:rPr lang="ko-KR" altLang="en-US" sz="3200" dirty="0" smtClean="0"/>
              <a:t>을 통한 </a:t>
            </a:r>
            <a:r>
              <a:rPr lang="en-US" altLang="ko-KR" sz="3200" dirty="0" smtClean="0"/>
              <a:t>Cache Miss </a:t>
            </a:r>
            <a:r>
              <a:rPr lang="ko-KR" altLang="en-US" sz="3200" dirty="0" smtClean="0"/>
              <a:t>감소 </a:t>
            </a:r>
            <a:r>
              <a:rPr lang="en-US" altLang="ko-KR" sz="3200" dirty="0" smtClean="0"/>
              <a:t>(cont.)</a:t>
            </a:r>
            <a:endParaRPr lang="ko-KR" altLang="en-US" sz="3200" dirty="0" smtClean="0"/>
          </a:p>
        </p:txBody>
      </p:sp>
      <p:grpSp>
        <p:nvGrpSpPr>
          <p:cNvPr id="2" name="그룹 26"/>
          <p:cNvGrpSpPr/>
          <p:nvPr/>
        </p:nvGrpSpPr>
        <p:grpSpPr>
          <a:xfrm>
            <a:off x="1403649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곱셈 기호 84"/>
          <p:cNvSpPr/>
          <p:nvPr/>
        </p:nvSpPr>
        <p:spPr bwMode="auto">
          <a:xfrm>
            <a:off x="3170238" y="3344863"/>
            <a:ext cx="573087" cy="576262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6" name="등호 85"/>
          <p:cNvSpPr/>
          <p:nvPr/>
        </p:nvSpPr>
        <p:spPr bwMode="auto">
          <a:xfrm>
            <a:off x="5610225" y="3433763"/>
            <a:ext cx="428625" cy="400050"/>
          </a:xfrm>
          <a:prstGeom prst="mathEqua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5000" name="TextBox 423"/>
          <p:cNvSpPr txBox="1">
            <a:spLocks noChangeArrowheads="1"/>
          </p:cNvSpPr>
          <p:nvPr/>
        </p:nvSpPr>
        <p:spPr bwMode="auto">
          <a:xfrm>
            <a:off x="2028825" y="235108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001" name="TextBox 423"/>
          <p:cNvSpPr txBox="1">
            <a:spLocks noChangeArrowheads="1"/>
          </p:cNvSpPr>
          <p:nvPr/>
        </p:nvSpPr>
        <p:spPr bwMode="auto">
          <a:xfrm>
            <a:off x="4375150" y="2351088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002" name="TextBox 423"/>
          <p:cNvSpPr txBox="1">
            <a:spLocks noChangeArrowheads="1"/>
          </p:cNvSpPr>
          <p:nvPr/>
        </p:nvSpPr>
        <p:spPr bwMode="auto">
          <a:xfrm>
            <a:off x="6773863" y="2351088"/>
            <a:ext cx="500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94"/>
          <p:cNvGrpSpPr/>
          <p:nvPr/>
        </p:nvGrpSpPr>
        <p:grpSpPr>
          <a:xfrm>
            <a:off x="3767685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96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" name="그룹 113"/>
          <p:cNvGrpSpPr/>
          <p:nvPr/>
        </p:nvGrpSpPr>
        <p:grpSpPr>
          <a:xfrm>
            <a:off x="6165999" y="2783474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115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4,3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1,4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모서리가 둥근 직사각형 83"/>
          <p:cNvSpPr/>
          <p:nvPr/>
        </p:nvSpPr>
        <p:spPr bwMode="auto">
          <a:xfrm>
            <a:off x="2195513" y="3575050"/>
            <a:ext cx="1016000" cy="10064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3687763" y="3575050"/>
            <a:ext cx="1016000" cy="10064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086475" y="3575050"/>
            <a:ext cx="1016000" cy="10064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5008" name="그룹 1"/>
          <p:cNvGrpSpPr>
            <a:grpSpLocks/>
          </p:cNvGrpSpPr>
          <p:nvPr/>
        </p:nvGrpSpPr>
        <p:grpSpPr bwMode="auto">
          <a:xfrm>
            <a:off x="1093788" y="5662613"/>
            <a:ext cx="6881812" cy="428625"/>
            <a:chOff x="292286" y="5606140"/>
            <a:chExt cx="6881174" cy="428627"/>
          </a:xfrm>
        </p:grpSpPr>
        <p:sp>
          <p:nvSpPr>
            <p:cNvPr id="85010" name="직사각형 364"/>
            <p:cNvSpPr>
              <a:spLocks noChangeArrowheads="1"/>
            </p:cNvSpPr>
            <p:nvPr/>
          </p:nvSpPr>
          <p:spPr bwMode="auto">
            <a:xfrm>
              <a:off x="4165206" y="5606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4,1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11" name="직사각형 364"/>
            <p:cNvSpPr>
              <a:spLocks noChangeArrowheads="1"/>
            </p:cNvSpPr>
            <p:nvPr/>
          </p:nvSpPr>
          <p:spPr bwMode="auto">
            <a:xfrm>
              <a:off x="6316210" y="5606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4,2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12" name="직사각형 364"/>
            <p:cNvSpPr>
              <a:spLocks noChangeArrowheads="1"/>
            </p:cNvSpPr>
            <p:nvPr/>
          </p:nvSpPr>
          <p:spPr bwMode="auto">
            <a:xfrm>
              <a:off x="3736581" y="5606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13" name="직사각형 364"/>
            <p:cNvSpPr>
              <a:spLocks noChangeArrowheads="1"/>
            </p:cNvSpPr>
            <p:nvPr/>
          </p:nvSpPr>
          <p:spPr bwMode="auto">
            <a:xfrm>
              <a:off x="5887585" y="5606142"/>
              <a:ext cx="428625" cy="4286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14" name="직사각형 364"/>
            <p:cNvSpPr>
              <a:spLocks noChangeArrowheads="1"/>
            </p:cNvSpPr>
            <p:nvPr/>
          </p:nvSpPr>
          <p:spPr bwMode="auto">
            <a:xfrm>
              <a:off x="6744835" y="560614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15" name="직사각형 364"/>
            <p:cNvSpPr>
              <a:spLocks noChangeArrowheads="1"/>
            </p:cNvSpPr>
            <p:nvPr/>
          </p:nvSpPr>
          <p:spPr bwMode="auto">
            <a:xfrm>
              <a:off x="3307956" y="560614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16" name="직사각형 364"/>
            <p:cNvSpPr>
              <a:spLocks noChangeArrowheads="1"/>
            </p:cNvSpPr>
            <p:nvPr/>
          </p:nvSpPr>
          <p:spPr bwMode="auto">
            <a:xfrm>
              <a:off x="1583739" y="560614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17" name="직사각형 364"/>
            <p:cNvSpPr>
              <a:spLocks noChangeArrowheads="1"/>
            </p:cNvSpPr>
            <p:nvPr/>
          </p:nvSpPr>
          <p:spPr bwMode="auto">
            <a:xfrm>
              <a:off x="2005334" y="560614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3,3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18" name="직사각형 364"/>
            <p:cNvSpPr>
              <a:spLocks noChangeArrowheads="1"/>
            </p:cNvSpPr>
            <p:nvPr/>
          </p:nvSpPr>
          <p:spPr bwMode="auto">
            <a:xfrm>
              <a:off x="2433959" y="560614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3,4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19" name="직사각형 364"/>
            <p:cNvSpPr>
              <a:spLocks noChangeArrowheads="1"/>
            </p:cNvSpPr>
            <p:nvPr/>
          </p:nvSpPr>
          <p:spPr bwMode="auto">
            <a:xfrm>
              <a:off x="4601710" y="5606142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4,1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20" name="직사각형 364"/>
            <p:cNvSpPr>
              <a:spLocks noChangeArrowheads="1"/>
            </p:cNvSpPr>
            <p:nvPr/>
          </p:nvSpPr>
          <p:spPr bwMode="auto">
            <a:xfrm>
              <a:off x="5030335" y="5606142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21" name="직사각형 364"/>
            <p:cNvSpPr>
              <a:spLocks noChangeArrowheads="1"/>
            </p:cNvSpPr>
            <p:nvPr/>
          </p:nvSpPr>
          <p:spPr bwMode="auto">
            <a:xfrm>
              <a:off x="5458960" y="5606140"/>
              <a:ext cx="428625" cy="428625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US" altLang="ko-KR" sz="1400" baseline="-25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40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22" name="직사각형 364"/>
            <p:cNvSpPr>
              <a:spLocks noChangeArrowheads="1"/>
            </p:cNvSpPr>
            <p:nvPr/>
          </p:nvSpPr>
          <p:spPr bwMode="auto">
            <a:xfrm>
              <a:off x="2870295" y="5606141"/>
              <a:ext cx="428625" cy="4286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en-US" altLang="ko-KR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400" baseline="-25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5023" name="그룹 88"/>
            <p:cNvGrpSpPr>
              <a:grpSpLocks/>
            </p:cNvGrpSpPr>
            <p:nvPr/>
          </p:nvGrpSpPr>
          <p:grpSpPr bwMode="auto">
            <a:xfrm>
              <a:off x="292286" y="5606142"/>
              <a:ext cx="1291453" cy="428625"/>
              <a:chOff x="-27104" y="8682348"/>
              <a:chExt cx="1291453" cy="428625"/>
            </a:xfrm>
          </p:grpSpPr>
          <p:sp>
            <p:nvSpPr>
              <p:cNvPr id="85024" name="직사각형 364"/>
              <p:cNvSpPr>
                <a:spLocks noChangeArrowheads="1"/>
              </p:cNvSpPr>
              <p:nvPr/>
            </p:nvSpPr>
            <p:spPr bwMode="auto">
              <a:xfrm>
                <a:off x="-27104" y="8682348"/>
                <a:ext cx="428625" cy="428625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</a:t>
                </a:r>
                <a:r>
                  <a:rPr lang="en-US" altLang="ko-KR" sz="1400" baseline="-25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2,3</a:t>
                </a:r>
                <a:endParaRPr lang="ko-KR" altLang="en-US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025" name="직사각형 364"/>
              <p:cNvSpPr>
                <a:spLocks noChangeArrowheads="1"/>
              </p:cNvSpPr>
              <p:nvPr/>
            </p:nvSpPr>
            <p:spPr bwMode="auto">
              <a:xfrm>
                <a:off x="407099" y="8682348"/>
                <a:ext cx="428625" cy="428625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</a:t>
                </a:r>
                <a:r>
                  <a:rPr lang="en-US" altLang="ko-KR" sz="1400" baseline="-25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2,4</a:t>
                </a:r>
                <a:endParaRPr lang="ko-KR" altLang="en-US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026" name="직사각형 364"/>
              <p:cNvSpPr>
                <a:spLocks noChangeArrowheads="1"/>
              </p:cNvSpPr>
              <p:nvPr/>
            </p:nvSpPr>
            <p:spPr bwMode="auto">
              <a:xfrm>
                <a:off x="835724" y="8682348"/>
                <a:ext cx="428625" cy="428625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X</a:t>
                </a:r>
                <a:r>
                  <a:rPr lang="en-US" altLang="ko-KR" sz="1400" baseline="-25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2,2</a:t>
                </a:r>
                <a:endParaRPr lang="ko-KR" altLang="en-US" sz="1400" baseline="-25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5009" name="TextBox 423"/>
          <p:cNvSpPr txBox="1">
            <a:spLocks noChangeArrowheads="1"/>
          </p:cNvSpPr>
          <p:nvPr/>
        </p:nvSpPr>
        <p:spPr bwMode="auto">
          <a:xfrm>
            <a:off x="2597150" y="6165850"/>
            <a:ext cx="394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Cache (16 entries/LRU ordered)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36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pseudocode</a:t>
            </a:r>
            <a:endParaRPr lang="ko-KR" altLang="en-US" sz="2000" dirty="0" smtClean="0"/>
          </a:p>
        </p:txBody>
      </p:sp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1466673" y="1797488"/>
            <a:ext cx="6159500" cy="23764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ko-KR" sz="1800" b="1" dirty="0">
                <a:latin typeface="+mj-lt"/>
              </a:rPr>
              <a:t>for </a:t>
            </a:r>
            <a:r>
              <a:rPr lang="en-US" altLang="ko-KR" sz="1800" b="1" i="1" dirty="0" err="1">
                <a:latin typeface="+mj-lt"/>
              </a:rPr>
              <a:t>jj</a:t>
            </a:r>
            <a:r>
              <a:rPr lang="en-US" altLang="ko-KR" sz="1800" b="1" dirty="0">
                <a:latin typeface="+mj-lt"/>
              </a:rPr>
              <a:t> = 0 to N step B do</a:t>
            </a:r>
          </a:p>
          <a:p>
            <a:pPr>
              <a:defRPr/>
            </a:pPr>
            <a:r>
              <a:rPr lang="en-US" altLang="ko-KR" sz="1800" b="1" dirty="0">
                <a:latin typeface="+mj-lt"/>
              </a:rPr>
              <a:t>     for </a:t>
            </a:r>
            <a:r>
              <a:rPr lang="en-US" altLang="ko-KR" sz="1800" b="1" i="1" dirty="0" err="1">
                <a:latin typeface="+mj-lt"/>
              </a:rPr>
              <a:t>kk</a:t>
            </a:r>
            <a:r>
              <a:rPr lang="en-US" altLang="ko-KR" sz="1800" b="1" dirty="0">
                <a:latin typeface="+mj-lt"/>
              </a:rPr>
              <a:t> = 0 to N step B do</a:t>
            </a:r>
          </a:p>
          <a:p>
            <a:pPr>
              <a:defRPr/>
            </a:pPr>
            <a:r>
              <a:rPr lang="en-US" altLang="ko-KR" sz="1800" b="1" dirty="0">
                <a:latin typeface="+mj-lt"/>
              </a:rPr>
              <a:t>          for </a:t>
            </a:r>
            <a:r>
              <a:rPr lang="en-US" altLang="ko-KR" sz="1800" b="1" i="1" dirty="0" err="1">
                <a:latin typeface="+mj-lt"/>
              </a:rPr>
              <a:t>i</a:t>
            </a:r>
            <a:r>
              <a:rPr lang="en-US" altLang="ko-KR" sz="1800" b="1" dirty="0">
                <a:latin typeface="+mj-lt"/>
              </a:rPr>
              <a:t> = 0 to N do</a:t>
            </a:r>
          </a:p>
          <a:p>
            <a:pPr>
              <a:defRPr/>
            </a:pPr>
            <a:r>
              <a:rPr lang="en-US" altLang="ko-KR" sz="1800" b="1" dirty="0">
                <a:latin typeface="+mj-lt"/>
              </a:rPr>
              <a:t>               for </a:t>
            </a:r>
            <a:r>
              <a:rPr lang="en-US" altLang="ko-KR" sz="1800" b="1" i="1" dirty="0">
                <a:latin typeface="+mj-lt"/>
              </a:rPr>
              <a:t>j</a:t>
            </a:r>
            <a:r>
              <a:rPr lang="en-US" altLang="ko-KR" sz="1800" b="1" dirty="0">
                <a:latin typeface="+mj-lt"/>
              </a:rPr>
              <a:t> = </a:t>
            </a:r>
            <a:r>
              <a:rPr lang="en-US" altLang="ko-KR" sz="1800" b="1" i="1" dirty="0" err="1">
                <a:latin typeface="+mj-lt"/>
              </a:rPr>
              <a:t>jj</a:t>
            </a:r>
            <a:r>
              <a:rPr lang="en-US" altLang="ko-KR" sz="1800" b="1" dirty="0">
                <a:latin typeface="+mj-lt"/>
              </a:rPr>
              <a:t> to min(</a:t>
            </a:r>
            <a:r>
              <a:rPr lang="en-US" altLang="ko-KR" sz="1800" b="1" i="1" dirty="0" err="1">
                <a:latin typeface="+mj-lt"/>
              </a:rPr>
              <a:t>jj</a:t>
            </a:r>
            <a:r>
              <a:rPr lang="en-US" altLang="ko-KR" sz="1800" b="1" dirty="0" err="1">
                <a:latin typeface="+mj-lt"/>
              </a:rPr>
              <a:t>+B</a:t>
            </a:r>
            <a:r>
              <a:rPr lang="en-US" altLang="ko-KR" sz="1800" b="1" dirty="0">
                <a:latin typeface="+mj-lt"/>
              </a:rPr>
              <a:t>, N) do</a:t>
            </a:r>
          </a:p>
          <a:p>
            <a:pPr>
              <a:defRPr/>
            </a:pPr>
            <a:r>
              <a:rPr lang="en-US" altLang="ko-KR" sz="1800" b="1" dirty="0">
                <a:latin typeface="+mj-lt"/>
              </a:rPr>
              <a:t>                    </a:t>
            </a:r>
            <a:r>
              <a:rPr lang="en-US" altLang="ko-KR" sz="1800" b="1" i="1" dirty="0">
                <a:latin typeface="+mj-lt"/>
              </a:rPr>
              <a:t>r</a:t>
            </a:r>
            <a:r>
              <a:rPr lang="en-US" altLang="ko-KR" sz="1800" b="1" dirty="0">
                <a:latin typeface="+mj-lt"/>
              </a:rPr>
              <a:t> = 0</a:t>
            </a:r>
          </a:p>
          <a:p>
            <a:pPr>
              <a:defRPr/>
            </a:pPr>
            <a:r>
              <a:rPr lang="en-US" altLang="ko-KR" sz="1800" b="1" dirty="0">
                <a:latin typeface="+mj-lt"/>
              </a:rPr>
              <a:t>                    for </a:t>
            </a:r>
            <a:r>
              <a:rPr lang="en-US" altLang="ko-KR" sz="1800" b="1" i="1" dirty="0">
                <a:latin typeface="+mj-lt"/>
              </a:rPr>
              <a:t>k</a:t>
            </a:r>
            <a:r>
              <a:rPr lang="en-US" altLang="ko-KR" sz="1800" b="1" dirty="0">
                <a:latin typeface="+mj-lt"/>
              </a:rPr>
              <a:t> = </a:t>
            </a:r>
            <a:r>
              <a:rPr lang="en-US" altLang="ko-KR" sz="1800" b="1" i="1" dirty="0" err="1">
                <a:latin typeface="+mj-lt"/>
              </a:rPr>
              <a:t>kk</a:t>
            </a:r>
            <a:r>
              <a:rPr lang="en-US" altLang="ko-KR" sz="1800" b="1" dirty="0">
                <a:latin typeface="+mj-lt"/>
              </a:rPr>
              <a:t> to min(</a:t>
            </a:r>
            <a:r>
              <a:rPr lang="en-US" altLang="ko-KR" sz="1800" b="1" i="1" dirty="0" err="1">
                <a:latin typeface="+mj-lt"/>
              </a:rPr>
              <a:t>kk</a:t>
            </a:r>
            <a:r>
              <a:rPr lang="en-US" altLang="ko-KR" sz="1800" b="1" dirty="0" err="1">
                <a:latin typeface="+mj-lt"/>
              </a:rPr>
              <a:t>+B</a:t>
            </a:r>
            <a:r>
              <a:rPr lang="en-US" altLang="ko-KR" sz="1800" b="1" dirty="0">
                <a:latin typeface="+mj-lt"/>
              </a:rPr>
              <a:t>, N) do</a:t>
            </a:r>
          </a:p>
          <a:p>
            <a:pPr>
              <a:defRPr/>
            </a:pPr>
            <a:r>
              <a:rPr lang="en-US" altLang="ko-KR" sz="1800" b="1" dirty="0">
                <a:latin typeface="+mj-lt"/>
              </a:rPr>
              <a:t>                         </a:t>
            </a:r>
            <a:r>
              <a:rPr lang="en-US" altLang="ko-KR" sz="1800" b="1" i="1" dirty="0">
                <a:latin typeface="+mj-lt"/>
              </a:rPr>
              <a:t>r</a:t>
            </a:r>
            <a:r>
              <a:rPr lang="en-US" altLang="ko-KR" sz="1800" b="1" dirty="0">
                <a:latin typeface="+mj-lt"/>
              </a:rPr>
              <a:t> = </a:t>
            </a:r>
            <a:r>
              <a:rPr lang="en-US" altLang="ko-KR" sz="1800" b="1" i="1" dirty="0">
                <a:latin typeface="+mj-lt"/>
              </a:rPr>
              <a:t>r</a:t>
            </a:r>
            <a:r>
              <a:rPr lang="en-US" altLang="ko-KR" sz="1800" b="1" dirty="0">
                <a:latin typeface="+mj-lt"/>
              </a:rPr>
              <a:t> + </a:t>
            </a:r>
            <a:r>
              <a:rPr lang="en-US" altLang="ko-KR" sz="1800" b="1" i="1" dirty="0">
                <a:latin typeface="+mj-lt"/>
              </a:rPr>
              <a:t>y</a:t>
            </a:r>
            <a:r>
              <a:rPr lang="en-US" altLang="ko-KR" sz="1800" b="1" dirty="0">
                <a:latin typeface="+mj-lt"/>
              </a:rPr>
              <a:t>[</a:t>
            </a:r>
            <a:r>
              <a:rPr lang="en-US" altLang="ko-KR" sz="1800" b="1" i="1" dirty="0" err="1">
                <a:latin typeface="+mj-lt"/>
              </a:rPr>
              <a:t>i</a:t>
            </a:r>
            <a:r>
              <a:rPr lang="en-US" altLang="ko-KR" sz="1800" b="1" dirty="0">
                <a:latin typeface="+mj-lt"/>
              </a:rPr>
              <a:t>][</a:t>
            </a:r>
            <a:r>
              <a:rPr lang="en-US" altLang="ko-KR" sz="1800" b="1" i="1" dirty="0">
                <a:latin typeface="+mj-lt"/>
              </a:rPr>
              <a:t>k</a:t>
            </a:r>
            <a:r>
              <a:rPr lang="en-US" altLang="ko-KR" sz="1800" b="1" dirty="0">
                <a:latin typeface="+mj-lt"/>
              </a:rPr>
              <a:t>] * </a:t>
            </a:r>
            <a:r>
              <a:rPr lang="en-US" altLang="ko-KR" sz="1800" b="1" i="1" dirty="0">
                <a:latin typeface="+mj-lt"/>
              </a:rPr>
              <a:t>z</a:t>
            </a:r>
            <a:r>
              <a:rPr lang="en-US" altLang="ko-KR" sz="1800" b="1" dirty="0">
                <a:latin typeface="+mj-lt"/>
              </a:rPr>
              <a:t>[</a:t>
            </a:r>
            <a:r>
              <a:rPr lang="en-US" altLang="ko-KR" sz="1800" b="1" i="1" dirty="0">
                <a:latin typeface="+mj-lt"/>
              </a:rPr>
              <a:t>k</a:t>
            </a:r>
            <a:r>
              <a:rPr lang="en-US" altLang="ko-KR" sz="1800" b="1" dirty="0">
                <a:latin typeface="+mj-lt"/>
              </a:rPr>
              <a:t>][</a:t>
            </a:r>
            <a:r>
              <a:rPr lang="en-US" altLang="ko-KR" sz="1800" b="1" i="1" dirty="0">
                <a:latin typeface="+mj-lt"/>
              </a:rPr>
              <a:t>j</a:t>
            </a:r>
            <a:r>
              <a:rPr lang="en-US" altLang="ko-KR" sz="1800" b="1" dirty="0">
                <a:latin typeface="+mj-lt"/>
              </a:rPr>
              <a:t>]</a:t>
            </a:r>
          </a:p>
          <a:p>
            <a:pPr>
              <a:defRPr/>
            </a:pPr>
            <a:r>
              <a:rPr lang="en-US" altLang="ko-KR" sz="1800" b="1" dirty="0">
                <a:latin typeface="+mj-lt"/>
              </a:rPr>
              <a:t>                    </a:t>
            </a:r>
            <a:r>
              <a:rPr lang="en-US" altLang="ko-KR" sz="1800" b="1" i="1" dirty="0">
                <a:latin typeface="+mj-lt"/>
              </a:rPr>
              <a:t>x</a:t>
            </a:r>
            <a:r>
              <a:rPr lang="en-US" altLang="ko-KR" sz="1800" b="1" dirty="0">
                <a:latin typeface="+mj-lt"/>
              </a:rPr>
              <a:t>[</a:t>
            </a:r>
            <a:r>
              <a:rPr lang="en-US" altLang="ko-KR" sz="1800" b="1" i="1" dirty="0" err="1">
                <a:latin typeface="+mj-lt"/>
              </a:rPr>
              <a:t>i</a:t>
            </a:r>
            <a:r>
              <a:rPr lang="en-US" altLang="ko-KR" sz="1800" b="1" dirty="0">
                <a:latin typeface="+mj-lt"/>
              </a:rPr>
              <a:t>][</a:t>
            </a:r>
            <a:r>
              <a:rPr lang="en-US" altLang="ko-KR" sz="1800" b="1" i="1" dirty="0">
                <a:latin typeface="+mj-lt"/>
              </a:rPr>
              <a:t>j</a:t>
            </a:r>
            <a:r>
              <a:rPr lang="en-US" altLang="ko-KR" sz="1800" b="1" dirty="0">
                <a:latin typeface="+mj-lt"/>
              </a:rPr>
              <a:t>] = </a:t>
            </a:r>
            <a:r>
              <a:rPr lang="en-US" altLang="ko-KR" sz="1800" b="1" i="1" dirty="0">
                <a:latin typeface="+mj-lt"/>
              </a:rPr>
              <a:t>x</a:t>
            </a:r>
            <a:r>
              <a:rPr lang="en-US" altLang="ko-KR" sz="1800" dirty="0">
                <a:latin typeface="+mj-lt"/>
              </a:rPr>
              <a:t>[</a:t>
            </a:r>
            <a:r>
              <a:rPr lang="en-US" altLang="ko-KR" sz="1800" b="1" i="1" dirty="0" err="1">
                <a:latin typeface="+mj-lt"/>
              </a:rPr>
              <a:t>i</a:t>
            </a:r>
            <a:r>
              <a:rPr lang="en-US" altLang="ko-KR" sz="1800" b="1" dirty="0">
                <a:latin typeface="+mj-lt"/>
              </a:rPr>
              <a:t>][</a:t>
            </a:r>
            <a:r>
              <a:rPr lang="en-US" altLang="ko-KR" sz="1800" b="1" i="1" dirty="0">
                <a:latin typeface="+mj-lt"/>
              </a:rPr>
              <a:t>j</a:t>
            </a:r>
            <a:r>
              <a:rPr lang="en-US" altLang="ko-KR" sz="1800" b="1" dirty="0">
                <a:latin typeface="+mj-lt"/>
              </a:rPr>
              <a:t>] + </a:t>
            </a:r>
            <a:r>
              <a:rPr lang="en-US" altLang="ko-KR" sz="1800" b="1" i="1" dirty="0">
                <a:latin typeface="+mj-lt"/>
              </a:rPr>
              <a:t>r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</a:t>
            </a:r>
          </a:p>
        </p:txBody>
      </p:sp>
      <p:grpSp>
        <p:nvGrpSpPr>
          <p:cNvPr id="6" name="그룹 26"/>
          <p:cNvGrpSpPr/>
          <p:nvPr/>
        </p:nvGrpSpPr>
        <p:grpSpPr>
          <a:xfrm>
            <a:off x="1220502" y="4679510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7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0,2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0,1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0,0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1,0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2,0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3,0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0,3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곱셈 기호 24"/>
          <p:cNvSpPr/>
          <p:nvPr/>
        </p:nvSpPr>
        <p:spPr bwMode="auto">
          <a:xfrm>
            <a:off x="2986450" y="5241312"/>
            <a:ext cx="573087" cy="576262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등호 25"/>
          <p:cNvSpPr/>
          <p:nvPr/>
        </p:nvSpPr>
        <p:spPr bwMode="auto">
          <a:xfrm>
            <a:off x="5426437" y="5330212"/>
            <a:ext cx="428625" cy="400050"/>
          </a:xfrm>
          <a:prstGeom prst="mathEqua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86025" name="TextBox 423"/>
          <p:cNvSpPr txBox="1">
            <a:spLocks noChangeArrowheads="1"/>
          </p:cNvSpPr>
          <p:nvPr/>
        </p:nvSpPr>
        <p:spPr bwMode="auto">
          <a:xfrm>
            <a:off x="1863439" y="4222750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026" name="TextBox 423"/>
          <p:cNvSpPr txBox="1">
            <a:spLocks noChangeArrowheads="1"/>
          </p:cNvSpPr>
          <p:nvPr/>
        </p:nvSpPr>
        <p:spPr bwMode="auto">
          <a:xfrm>
            <a:off x="4209764" y="4222750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027" name="TextBox 423"/>
          <p:cNvSpPr txBox="1">
            <a:spLocks noChangeArrowheads="1"/>
          </p:cNvSpPr>
          <p:nvPr/>
        </p:nvSpPr>
        <p:spPr bwMode="auto">
          <a:xfrm>
            <a:off x="6608477" y="4222750"/>
            <a:ext cx="500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94"/>
          <p:cNvGrpSpPr/>
          <p:nvPr/>
        </p:nvGrpSpPr>
        <p:grpSpPr>
          <a:xfrm>
            <a:off x="3584538" y="4679510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31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0,2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0,1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0,0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1,0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2,0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3,0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Z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0,3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113"/>
          <p:cNvGrpSpPr/>
          <p:nvPr/>
        </p:nvGrpSpPr>
        <p:grpSpPr>
          <a:xfrm>
            <a:off x="5982852" y="4679510"/>
            <a:ext cx="1714500" cy="1714500"/>
            <a:chOff x="909861" y="2612892"/>
            <a:chExt cx="1714500" cy="1714500"/>
          </a:xfrm>
          <a:solidFill>
            <a:schemeClr val="bg1"/>
          </a:solidFill>
        </p:grpSpPr>
        <p:sp>
          <p:nvSpPr>
            <p:cNvPr id="50" name="직사각형 341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344"/>
            <p:cNvSpPr>
              <a:spLocks noChangeArrowheads="1"/>
            </p:cNvSpPr>
            <p:nvPr/>
          </p:nvSpPr>
          <p:spPr bwMode="auto">
            <a:xfrm>
              <a:off x="1767111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0,2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346"/>
            <p:cNvSpPr>
              <a:spLocks noChangeArrowheads="1"/>
            </p:cNvSpPr>
            <p:nvPr/>
          </p:nvSpPr>
          <p:spPr bwMode="auto">
            <a:xfrm>
              <a:off x="1338486" y="2612892"/>
              <a:ext cx="428625" cy="4286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0,1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347"/>
            <p:cNvSpPr>
              <a:spLocks noChangeArrowheads="1"/>
            </p:cNvSpPr>
            <p:nvPr/>
          </p:nvSpPr>
          <p:spPr bwMode="auto">
            <a:xfrm>
              <a:off x="909861" y="2612892"/>
              <a:ext cx="428625" cy="4286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0,0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351"/>
            <p:cNvSpPr>
              <a:spLocks noChangeArrowheads="1"/>
            </p:cNvSpPr>
            <p:nvPr/>
          </p:nvSpPr>
          <p:spPr bwMode="auto">
            <a:xfrm>
              <a:off x="1338486" y="3041517"/>
              <a:ext cx="428625" cy="428625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352"/>
            <p:cNvSpPr>
              <a:spLocks noChangeArrowheads="1"/>
            </p:cNvSpPr>
            <p:nvPr/>
          </p:nvSpPr>
          <p:spPr bwMode="auto">
            <a:xfrm>
              <a:off x="909861" y="3041517"/>
              <a:ext cx="428625" cy="428625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1,0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353"/>
            <p:cNvSpPr>
              <a:spLocks noChangeArrowheads="1"/>
            </p:cNvSpPr>
            <p:nvPr/>
          </p:nvSpPr>
          <p:spPr bwMode="auto">
            <a:xfrm>
              <a:off x="2195736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354"/>
            <p:cNvSpPr>
              <a:spLocks noChangeArrowheads="1"/>
            </p:cNvSpPr>
            <p:nvPr/>
          </p:nvSpPr>
          <p:spPr bwMode="auto">
            <a:xfrm>
              <a:off x="1767111" y="304151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1,2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356"/>
            <p:cNvSpPr>
              <a:spLocks noChangeArrowheads="1"/>
            </p:cNvSpPr>
            <p:nvPr/>
          </p:nvSpPr>
          <p:spPr bwMode="auto">
            <a:xfrm>
              <a:off x="1338486" y="3470142"/>
              <a:ext cx="428625" cy="428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357"/>
            <p:cNvSpPr>
              <a:spLocks noChangeArrowheads="1"/>
            </p:cNvSpPr>
            <p:nvPr/>
          </p:nvSpPr>
          <p:spPr bwMode="auto">
            <a:xfrm>
              <a:off x="909861" y="3470142"/>
              <a:ext cx="428625" cy="428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2,0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358"/>
            <p:cNvSpPr>
              <a:spLocks noChangeArrowheads="1"/>
            </p:cNvSpPr>
            <p:nvPr/>
          </p:nvSpPr>
          <p:spPr bwMode="auto">
            <a:xfrm>
              <a:off x="2195736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359"/>
            <p:cNvSpPr>
              <a:spLocks noChangeArrowheads="1"/>
            </p:cNvSpPr>
            <p:nvPr/>
          </p:nvSpPr>
          <p:spPr bwMode="auto">
            <a:xfrm>
              <a:off x="1767111" y="347014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2,2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361"/>
            <p:cNvSpPr>
              <a:spLocks noChangeArrowheads="1"/>
            </p:cNvSpPr>
            <p:nvPr/>
          </p:nvSpPr>
          <p:spPr bwMode="auto">
            <a:xfrm>
              <a:off x="1338486" y="3898767"/>
              <a:ext cx="428625" cy="428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3,1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362"/>
            <p:cNvSpPr>
              <a:spLocks noChangeArrowheads="1"/>
            </p:cNvSpPr>
            <p:nvPr/>
          </p:nvSpPr>
          <p:spPr bwMode="auto">
            <a:xfrm>
              <a:off x="909861" y="3898767"/>
              <a:ext cx="428625" cy="428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3,0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363"/>
            <p:cNvSpPr>
              <a:spLocks noChangeArrowheads="1"/>
            </p:cNvSpPr>
            <p:nvPr/>
          </p:nvSpPr>
          <p:spPr bwMode="auto">
            <a:xfrm>
              <a:off x="2195736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364"/>
            <p:cNvSpPr>
              <a:spLocks noChangeArrowheads="1"/>
            </p:cNvSpPr>
            <p:nvPr/>
          </p:nvSpPr>
          <p:spPr bwMode="auto">
            <a:xfrm>
              <a:off x="1767111" y="3898767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3,2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348"/>
            <p:cNvSpPr>
              <a:spLocks noChangeArrowheads="1"/>
            </p:cNvSpPr>
            <p:nvPr/>
          </p:nvSpPr>
          <p:spPr bwMode="auto">
            <a:xfrm>
              <a:off x="2195736" y="2612892"/>
              <a:ext cx="428625" cy="42862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400" baseline="-25000" dirty="0">
                  <a:latin typeface="맑은 고딕" pitchFamily="50" charset="-127"/>
                  <a:ea typeface="맑은 고딕" pitchFamily="50" charset="-127"/>
                </a:rPr>
                <a:t>0,3</a:t>
              </a:r>
              <a:endParaRPr lang="ko-KR" altLang="en-US" sz="1400" baseline="-25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030" name="TextBox 423"/>
          <p:cNvSpPr txBox="1">
            <a:spLocks noChangeArrowheads="1"/>
          </p:cNvSpPr>
          <p:nvPr/>
        </p:nvSpPr>
        <p:spPr bwMode="auto">
          <a:xfrm>
            <a:off x="7725137" y="4695212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← i</a:t>
            </a:r>
            <a:endParaRPr lang="ko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031" name="TextBox 423"/>
          <p:cNvSpPr txBox="1">
            <a:spLocks noChangeArrowheads="1"/>
          </p:cNvSpPr>
          <p:nvPr/>
        </p:nvSpPr>
        <p:spPr bwMode="auto">
          <a:xfrm>
            <a:off x="7131412" y="4255474"/>
            <a:ext cx="595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j </a:t>
            </a:r>
          </a:p>
          <a:p>
            <a:pPr algn="ctr"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endParaRPr lang="ko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032" name="TextBox 423"/>
          <p:cNvSpPr txBox="1">
            <a:spLocks noChangeArrowheads="1"/>
          </p:cNvSpPr>
          <p:nvPr/>
        </p:nvSpPr>
        <p:spPr bwMode="auto">
          <a:xfrm>
            <a:off x="624250" y="4755537"/>
            <a:ext cx="596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 →</a:t>
            </a:r>
            <a:endParaRPr lang="ko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033" name="TextBox 423"/>
          <p:cNvSpPr txBox="1">
            <a:spLocks noChangeArrowheads="1"/>
          </p:cNvSpPr>
          <p:nvPr/>
        </p:nvSpPr>
        <p:spPr bwMode="auto">
          <a:xfrm>
            <a:off x="1137012" y="4217374"/>
            <a:ext cx="595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k </a:t>
            </a:r>
          </a:p>
          <a:p>
            <a:pPr algn="ctr"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endParaRPr lang="ko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034" name="TextBox 423"/>
          <p:cNvSpPr txBox="1">
            <a:spLocks noChangeArrowheads="1"/>
          </p:cNvSpPr>
          <p:nvPr/>
        </p:nvSpPr>
        <p:spPr bwMode="auto">
          <a:xfrm>
            <a:off x="3045187" y="4761887"/>
            <a:ext cx="5953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k →</a:t>
            </a:r>
            <a:endParaRPr lang="ko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035" name="TextBox 423"/>
          <p:cNvSpPr txBox="1">
            <a:spLocks noChangeArrowheads="1"/>
          </p:cNvSpPr>
          <p:nvPr/>
        </p:nvSpPr>
        <p:spPr bwMode="auto">
          <a:xfrm>
            <a:off x="3556362" y="4225312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j </a:t>
            </a:r>
          </a:p>
          <a:p>
            <a:pPr algn="ctr"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endParaRPr lang="ko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37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sp>
        <p:nvSpPr>
          <p:cNvPr id="79" name="제목 1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Blocking </a:t>
            </a:r>
            <a:r>
              <a:rPr lang="ko-KR" altLang="en-US" sz="3200" dirty="0" smtClean="0"/>
              <a:t>을 통한 </a:t>
            </a:r>
            <a:r>
              <a:rPr lang="en-US" altLang="ko-KR" sz="3200" dirty="0" smtClean="0"/>
              <a:t>Cache Miss </a:t>
            </a:r>
            <a:r>
              <a:rPr lang="ko-KR" altLang="en-US" sz="3200" dirty="0" smtClean="0"/>
              <a:t>감소 </a:t>
            </a:r>
            <a:r>
              <a:rPr lang="en-US" altLang="ko-KR" sz="3200" dirty="0" smtClean="0"/>
              <a:t>(cont.)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220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5F68EB-EEC1-4AA0-B4F2-D1C676D43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81" y="1170048"/>
            <a:ext cx="8997483" cy="5477659"/>
          </a:xfrm>
        </p:spPr>
        <p:txBody>
          <a:bodyPr>
            <a:norm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</a:rPr>
              <a:t>보고서 </a:t>
            </a:r>
            <a:r>
              <a:rPr lang="ko-KR" altLang="en-US" sz="2000" dirty="0">
                <a:solidFill>
                  <a:srgbClr val="FF0000"/>
                </a:solidFill>
              </a:rPr>
              <a:t>필수 포함내용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형식을 자유롭게 구성하되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아래의 요소들은 필수 포함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순서 상관 無</a:t>
            </a:r>
            <a:r>
              <a:rPr lang="en-US" altLang="ko-KR" sz="1400" dirty="0">
                <a:solidFill>
                  <a:srgbClr val="FF0000"/>
                </a:solidFill>
              </a:rPr>
              <a:t>.)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2"/>
            <a:endParaRPr lang="en-US" altLang="ko-KR" sz="1400" dirty="0"/>
          </a:p>
          <a:p>
            <a:pPr lvl="1"/>
            <a:r>
              <a:rPr lang="en-US" altLang="ko-KR" sz="1600" b="1" smtClean="0"/>
              <a:t>[1] </a:t>
            </a:r>
            <a:r>
              <a:rPr lang="ko-KR" altLang="en-US" sz="1600" b="1" smtClean="0"/>
              <a:t>코드 </a:t>
            </a:r>
            <a:r>
              <a:rPr lang="ko-KR" altLang="en-US" sz="1600" b="1" smtClean="0"/>
              <a:t>구현 및 검증 </a:t>
            </a:r>
            <a:r>
              <a:rPr lang="en-US" altLang="ko-KR" sz="1600" b="1" smtClean="0">
                <a:solidFill>
                  <a:srgbClr val="C00000"/>
                </a:solidFill>
              </a:rPr>
              <a:t>(</a:t>
            </a:r>
            <a:r>
              <a:rPr lang="en-US" altLang="ko-KR" sz="1600" b="1" smtClean="0">
                <a:solidFill>
                  <a:srgbClr val="C00000"/>
                </a:solidFill>
              </a:rPr>
              <a:t>30</a:t>
            </a:r>
            <a:r>
              <a:rPr lang="ko-KR" altLang="en-US" sz="1600" b="1" smtClean="0">
                <a:solidFill>
                  <a:srgbClr val="C00000"/>
                </a:solidFill>
              </a:rPr>
              <a:t>점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en-US" altLang="ko-KR" sz="1600"/>
              <a:t>pseudocode</a:t>
            </a:r>
            <a:r>
              <a:rPr lang="ko-KR" altLang="en-US" sz="1600"/>
              <a:t>를 참고하여 </a:t>
            </a:r>
            <a:r>
              <a:rPr lang="en-US" altLang="ko-KR" sz="1600"/>
              <a:t>Blocking code</a:t>
            </a:r>
            <a:r>
              <a:rPr lang="ko-KR" altLang="en-US" sz="1600"/>
              <a:t>를 </a:t>
            </a:r>
            <a:r>
              <a:rPr lang="ko-KR" altLang="en-US" sz="1600" smtClean="0"/>
              <a:t>구현</a:t>
            </a:r>
            <a:endParaRPr lang="en-US" altLang="ko-KR" sz="1600" smtClean="0"/>
          </a:p>
          <a:p>
            <a:pPr lvl="3"/>
            <a:r>
              <a:rPr lang="ko-KR" altLang="en-US" sz="1600" smtClean="0">
                <a:latin typeface="+mn-ea"/>
              </a:rPr>
              <a:t>코드의 올바른 구현 입증을 위하여</a:t>
            </a:r>
            <a:r>
              <a:rPr lang="en-US" altLang="ko-KR" sz="1600" smtClean="0">
                <a:latin typeface="+mn-ea"/>
              </a:rPr>
              <a:t> check_result</a:t>
            </a:r>
            <a:r>
              <a:rPr lang="en-US" altLang="ko-KR" sz="1600">
                <a:latin typeface="+mn-ea"/>
              </a:rPr>
              <a:t>() </a:t>
            </a:r>
            <a:r>
              <a:rPr lang="ko-KR" altLang="en-US" sz="1600">
                <a:latin typeface="+mn-ea"/>
              </a:rPr>
              <a:t>함수의 결과값에 대한 스크린 샷이 보고서에 포함되어 </a:t>
            </a:r>
            <a:r>
              <a:rPr lang="ko-KR" altLang="en-US" sz="1600">
                <a:latin typeface="+mn-ea"/>
              </a:rPr>
              <a:t>있어야 </a:t>
            </a:r>
            <a:r>
              <a:rPr lang="ko-KR" altLang="en-US" sz="1600" smtClean="0">
                <a:latin typeface="+mn-ea"/>
              </a:rPr>
              <a:t>함</a:t>
            </a:r>
            <a:endParaRPr lang="en-US" altLang="ko-KR" sz="1600" smtClean="0">
              <a:latin typeface="+mn-ea"/>
            </a:endParaRPr>
          </a:p>
          <a:p>
            <a:pPr lvl="3"/>
            <a:r>
              <a:rPr lang="ko-KR" altLang="en-US" sz="1600" smtClean="0">
                <a:latin typeface="+mn-ea"/>
              </a:rPr>
              <a:t>보고서에 </a:t>
            </a:r>
            <a:r>
              <a:rPr lang="ko-KR" altLang="en-US" sz="1600">
                <a:latin typeface="+mn-ea"/>
              </a:rPr>
              <a:t>구현된 </a:t>
            </a:r>
            <a:r>
              <a:rPr lang="ko-KR" altLang="en-US" sz="1600">
                <a:latin typeface="+mn-ea"/>
              </a:rPr>
              <a:t>코드 </a:t>
            </a:r>
            <a:r>
              <a:rPr lang="ko-KR" altLang="en-US" sz="1600" smtClean="0">
                <a:latin typeface="+mn-ea"/>
              </a:rPr>
              <a:t>부분 스크린샷이 포함되어 있어야 함</a:t>
            </a:r>
            <a:endParaRPr lang="en-US" altLang="ko-KR" sz="1600">
              <a:latin typeface="+mn-ea"/>
            </a:endParaRPr>
          </a:p>
          <a:p>
            <a:pPr lvl="3"/>
            <a:endParaRPr lang="en-US" altLang="ko-KR" sz="1600" smtClean="0"/>
          </a:p>
          <a:p>
            <a:pPr lvl="2"/>
            <a:endParaRPr lang="en-US" altLang="ko-KR" sz="1200" smtClean="0"/>
          </a:p>
          <a:p>
            <a:pPr lvl="1"/>
            <a:r>
              <a:rPr lang="en-US" altLang="ko-KR" sz="1500" b="1" smtClean="0"/>
              <a:t>[2] </a:t>
            </a:r>
            <a:r>
              <a:rPr lang="ko-KR" altLang="en-US" sz="1500" b="1" smtClean="0"/>
              <a:t>평가 결과 분석 </a:t>
            </a:r>
            <a:r>
              <a:rPr lang="en-US" altLang="ko-KR" sz="1500" b="1" smtClean="0">
                <a:solidFill>
                  <a:srgbClr val="C00000"/>
                </a:solidFill>
              </a:rPr>
              <a:t>(40</a:t>
            </a:r>
            <a:r>
              <a:rPr lang="ko-KR" altLang="en-US" sz="1500" b="1" smtClean="0">
                <a:solidFill>
                  <a:srgbClr val="C00000"/>
                </a:solidFill>
              </a:rPr>
              <a:t>점</a:t>
            </a:r>
            <a:r>
              <a:rPr lang="en-US" altLang="ko-KR" sz="1500" b="1" smtClean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en-US" altLang="ko-KR" sz="1600" smtClean="0"/>
              <a:t>Original code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Blocking code</a:t>
            </a:r>
            <a:r>
              <a:rPr lang="ko-KR" altLang="en-US" sz="1600" smtClean="0"/>
              <a:t>의 성능 비교는 그래프로 </a:t>
            </a:r>
            <a:r>
              <a:rPr lang="ko-KR" altLang="en-US" sz="1600" smtClean="0"/>
              <a:t>시각화</a:t>
            </a:r>
            <a:endParaRPr lang="en-US" altLang="ko-KR" sz="1600" smtClean="0"/>
          </a:p>
          <a:p>
            <a:pPr lvl="3"/>
            <a:r>
              <a:rPr lang="en-US" altLang="ko-KR" sz="1600" smtClean="0"/>
              <a:t>Perf </a:t>
            </a:r>
            <a:r>
              <a:rPr lang="en-US" altLang="ko-KR" sz="1600"/>
              <a:t>Tool</a:t>
            </a:r>
            <a:r>
              <a:rPr lang="ko-KR" altLang="en-US" sz="1600"/>
              <a:t>을 사용하여 </a:t>
            </a:r>
            <a:r>
              <a:rPr lang="en-US" altLang="ko-KR" sz="1600"/>
              <a:t>cpu-clock, instructions, L1-Dcache-load-misses, L2-Dcache-load-misses </a:t>
            </a:r>
            <a:r>
              <a:rPr lang="ko-KR" altLang="en-US" sz="1600" smtClean="0"/>
              <a:t>측면에서 </a:t>
            </a:r>
            <a:r>
              <a:rPr lang="ko-KR" altLang="en-US" sz="1600" smtClean="0"/>
              <a:t>관측하여 두 </a:t>
            </a:r>
            <a:r>
              <a:rPr lang="ko-KR" altLang="en-US" sz="1600" smtClean="0"/>
              <a:t>코드간의 </a:t>
            </a:r>
            <a:r>
              <a:rPr lang="ko-KR" altLang="en-US" sz="1600" smtClean="0"/>
              <a:t>성능 </a:t>
            </a:r>
            <a:r>
              <a:rPr lang="ko-KR" altLang="en-US" sz="1600" smtClean="0"/>
              <a:t>비교 및 분석</a:t>
            </a:r>
            <a:r>
              <a:rPr lang="ko-KR" altLang="en-US" sz="1600" b="1" smtClean="0">
                <a:solidFill>
                  <a:srgbClr val="C00000"/>
                </a:solidFill>
              </a:rPr>
              <a:t> </a:t>
            </a:r>
            <a:r>
              <a:rPr lang="en-US" altLang="ko-KR" sz="1600" b="1" smtClean="0">
                <a:solidFill>
                  <a:srgbClr val="C00000"/>
                </a:solidFill>
              </a:rPr>
              <a:t>–</a:t>
            </a:r>
            <a:r>
              <a:rPr lang="ko-KR" altLang="en-US" sz="1600" b="1" smtClean="0">
                <a:solidFill>
                  <a:srgbClr val="C00000"/>
                </a:solidFill>
              </a:rPr>
              <a:t>각 측면 당 </a:t>
            </a:r>
            <a:r>
              <a:rPr lang="en-US" altLang="ko-KR" sz="1600" b="1" smtClean="0">
                <a:solidFill>
                  <a:srgbClr val="C00000"/>
                </a:solidFill>
              </a:rPr>
              <a:t>10</a:t>
            </a:r>
            <a:r>
              <a:rPr lang="ko-KR" altLang="en-US" sz="1600" b="1" smtClean="0">
                <a:solidFill>
                  <a:srgbClr val="C00000"/>
                </a:solidFill>
              </a:rPr>
              <a:t>점 </a:t>
            </a:r>
            <a:r>
              <a:rPr lang="en-US" altLang="ko-KR" sz="1600" b="1" smtClean="0">
                <a:solidFill>
                  <a:srgbClr val="C00000"/>
                </a:solidFill>
              </a:rPr>
              <a:t>(</a:t>
            </a:r>
            <a:r>
              <a:rPr lang="ko-KR" altLang="en-US" sz="1600" b="1" smtClean="0">
                <a:solidFill>
                  <a:srgbClr val="C00000"/>
                </a:solidFill>
              </a:rPr>
              <a:t>총 </a:t>
            </a:r>
            <a:r>
              <a:rPr lang="en-US" altLang="ko-KR" sz="1600" b="1" smtClean="0">
                <a:solidFill>
                  <a:srgbClr val="C00000"/>
                </a:solidFill>
              </a:rPr>
              <a:t>40</a:t>
            </a:r>
            <a:r>
              <a:rPr lang="ko-KR" altLang="en-US" sz="1600" b="1" smtClean="0">
                <a:solidFill>
                  <a:srgbClr val="C00000"/>
                </a:solidFill>
              </a:rPr>
              <a:t>점</a:t>
            </a:r>
            <a:r>
              <a:rPr lang="en-US" altLang="ko-KR" sz="1600" b="1" smtClean="0">
                <a:solidFill>
                  <a:srgbClr val="C00000"/>
                </a:solidFill>
              </a:rPr>
              <a:t>)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A3683A-7955-4BF6-8DAE-38E3888F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결과보고서 </a:t>
            </a:r>
            <a:r>
              <a:rPr lang="ko-KR" altLang="en-US" sz="3200" dirty="0"/>
              <a:t>작성 시 유의사항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E123-AB36-4137-A414-58CAB1B2B1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C73E8A-707D-42B5-8637-A8B7BB515589}" type="datetime1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CC59A-D6B5-4E43-BDA4-9211151EB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Embedded Systems Optimization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B8DFD4-6BF2-4F7D-8A64-8504D12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38</a:t>
            </a:fld>
            <a:r>
              <a:rPr lang="en-US" altLang="ko-KR"/>
              <a:t>/12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0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2A550F-0AAD-4320-A422-4D95C6A5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" y="1093737"/>
            <a:ext cx="8677835" cy="2085583"/>
          </a:xfrm>
        </p:spPr>
        <p:txBody>
          <a:bodyPr>
            <a:noAutofit/>
          </a:bodyPr>
          <a:lstStyle/>
          <a:p>
            <a:r>
              <a:rPr lang="ko-KR" altLang="en-US" sz="1800"/>
              <a:t>이전 </a:t>
            </a:r>
            <a:r>
              <a:rPr lang="ko-KR" altLang="en-US" sz="1800"/>
              <a:t>장의 </a:t>
            </a:r>
            <a:r>
              <a:rPr lang="ko-KR" altLang="en-US" sz="1800" u="sng" smtClean="0"/>
              <a:t>결과보고서 </a:t>
            </a:r>
            <a:r>
              <a:rPr lang="ko-KR" altLang="en-US" sz="1800" u="sng"/>
              <a:t>필수 포함내용 가이드를 </a:t>
            </a:r>
            <a:r>
              <a:rPr lang="ko-KR" altLang="en-US" sz="1800" u="sng"/>
              <a:t>따라</a:t>
            </a:r>
            <a:r>
              <a:rPr lang="ko-KR" altLang="en-US" sz="1800"/>
              <a:t> </a:t>
            </a:r>
            <a:r>
              <a:rPr lang="ko-KR" altLang="en-US" sz="1800" smtClean="0">
                <a:solidFill>
                  <a:srgbClr val="C00000"/>
                </a:solidFill>
              </a:rPr>
              <a:t>결과보고서 작성</a:t>
            </a:r>
            <a:endParaRPr lang="en-US" altLang="ko-KR" sz="1800" smtClean="0">
              <a:solidFill>
                <a:srgbClr val="C00000"/>
              </a:solidFill>
            </a:endParaRPr>
          </a:p>
          <a:p>
            <a:r>
              <a:rPr lang="ko-KR" altLang="en-US" sz="1800" smtClean="0">
                <a:solidFill>
                  <a:srgbClr val="C00000"/>
                </a:solidFill>
              </a:rPr>
              <a:t>제출물</a:t>
            </a:r>
            <a:r>
              <a:rPr lang="en-US" altLang="ko-KR" sz="1800" smtClean="0">
                <a:solidFill>
                  <a:srgbClr val="C00000"/>
                </a:solidFill>
              </a:rPr>
              <a:t>: </a:t>
            </a:r>
            <a:r>
              <a:rPr lang="ko-KR" altLang="en-US" sz="1800" smtClean="0">
                <a:solidFill>
                  <a:srgbClr val="C00000"/>
                </a:solidFill>
              </a:rPr>
              <a:t>결과보고서</a:t>
            </a:r>
            <a:r>
              <a:rPr lang="en-US" altLang="ko-KR" sz="1800" smtClean="0">
                <a:solidFill>
                  <a:srgbClr val="C00000"/>
                </a:solidFill>
              </a:rPr>
              <a:t>, lab/Labs/MatrixMul/ </a:t>
            </a:r>
            <a:r>
              <a:rPr lang="ko-KR" altLang="en-US" sz="1800" smtClean="0">
                <a:solidFill>
                  <a:srgbClr val="C00000"/>
                </a:solidFill>
              </a:rPr>
              <a:t>디렉토리의 </a:t>
            </a:r>
            <a:r>
              <a:rPr lang="en-US" altLang="ko-KR" sz="1800" smtClean="0">
                <a:solidFill>
                  <a:srgbClr val="C00000"/>
                </a:solidFill>
              </a:rPr>
              <a:t>.zip </a:t>
            </a:r>
            <a:r>
              <a:rPr lang="ko-KR" altLang="en-US" sz="1800" smtClean="0">
                <a:solidFill>
                  <a:srgbClr val="C00000"/>
                </a:solidFill>
              </a:rPr>
              <a:t>파일</a:t>
            </a:r>
            <a:endParaRPr lang="en-US" altLang="ko-KR" sz="1800" smtClean="0">
              <a:solidFill>
                <a:srgbClr val="C00000"/>
              </a:solidFill>
            </a:endParaRPr>
          </a:p>
          <a:p>
            <a:r>
              <a:rPr lang="ko-KR" altLang="en-US" sz="1800" smtClean="0"/>
              <a:t>채점 </a:t>
            </a:r>
            <a:r>
              <a:rPr lang="ko-KR" altLang="en-US" sz="1800"/>
              <a:t>가이드</a:t>
            </a:r>
            <a:endParaRPr lang="en-US" altLang="ko-KR" sz="1800"/>
          </a:p>
          <a:p>
            <a:pPr lvl="1"/>
            <a:r>
              <a:rPr lang="ko-KR" altLang="en-US" sz="1800"/>
              <a:t>보고서 필수 포함내용 가이드를 기반으로 채점</a:t>
            </a:r>
            <a:endParaRPr lang="en-US" altLang="ko-KR" sz="1800"/>
          </a:p>
          <a:p>
            <a:pPr lvl="2"/>
            <a:r>
              <a:rPr lang="ko-KR" altLang="en-US" sz="1400"/>
              <a:t>보고서를 구체적으로 작성하기를 권장</a:t>
            </a:r>
            <a:endParaRPr lang="en-US" altLang="ko-KR" sz="1400"/>
          </a:p>
          <a:p>
            <a:pPr lvl="1"/>
            <a:r>
              <a:rPr lang="ko-KR" altLang="en-US" sz="1800"/>
              <a:t>보고서에 작성된 내용이 </a:t>
            </a:r>
            <a:r>
              <a:rPr lang="en-US" altLang="ko-KR" sz="1800"/>
              <a:t>“</a:t>
            </a:r>
            <a:r>
              <a:rPr lang="ko-KR" altLang="en-US" sz="1800"/>
              <a:t>실제로 구현되어 있으며</a:t>
            </a:r>
            <a:r>
              <a:rPr lang="en-US" altLang="ko-KR" sz="1800"/>
              <a:t>,</a:t>
            </a:r>
            <a:r>
              <a:rPr lang="ko-KR" altLang="en-US" sz="1800"/>
              <a:t> 정확히 동작</a:t>
            </a:r>
            <a:r>
              <a:rPr lang="en-US" altLang="ko-KR" sz="1800"/>
              <a:t>”</a:t>
            </a:r>
            <a:r>
              <a:rPr lang="ko-KR" altLang="en-US" sz="1800"/>
              <a:t>하는 경우에만 점수를 부여</a:t>
            </a:r>
            <a:endParaRPr lang="en-US" altLang="ko-KR" sz="1800"/>
          </a:p>
          <a:p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8DE545-E864-4C6B-A578-E6A512F9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242638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Assignment </a:t>
            </a:r>
            <a:r>
              <a:rPr lang="en-US" altLang="ko-KR" sz="3200" smtClean="0"/>
              <a:t>2</a:t>
            </a:r>
            <a:endParaRPr lang="en-US" altLang="ko-KR" sz="32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EDE4-3291-4502-ABD4-8E54A6054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5216" y="6205171"/>
            <a:ext cx="6286544" cy="291829"/>
          </a:xfrm>
        </p:spPr>
        <p:txBody>
          <a:bodyPr/>
          <a:lstStyle/>
          <a:p>
            <a:r>
              <a:rPr lang="en-US" altLang="ko-KR"/>
              <a:t>Embedded Systems Optimization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0CFF2-1797-4E3B-A4E7-2BA517990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940" y="6205171"/>
            <a:ext cx="828652" cy="291830"/>
          </a:xfrm>
        </p:spPr>
        <p:txBody>
          <a:bodyPr/>
          <a:lstStyle/>
          <a:p>
            <a:fld id="{8195850E-408C-4185-8B7A-60EF4DA07149}" type="slidenum">
              <a:rPr lang="ko-KR" altLang="en-US" smtClean="0"/>
              <a:pPr/>
              <a:t>39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412A550F-0AAD-4320-A422-4D95C6A50CD6}"/>
              </a:ext>
            </a:extLst>
          </p:cNvPr>
          <p:cNvSpPr txBox="1">
            <a:spLocks/>
          </p:cNvSpPr>
          <p:nvPr/>
        </p:nvSpPr>
        <p:spPr>
          <a:xfrm>
            <a:off x="356250" y="3472131"/>
            <a:ext cx="8464475" cy="1605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5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+mj-ea"/>
              </a:rPr>
              <a:t>주의 사항</a:t>
            </a:r>
            <a:endParaRPr lang="en-US" altLang="ko-KR" sz="2000" smtClean="0">
              <a:latin typeface="+mj-ea"/>
            </a:endParaRPr>
          </a:p>
          <a:p>
            <a:pPr lvl="2"/>
            <a:r>
              <a:rPr lang="ko-KR" altLang="en-US" sz="1400" smtClean="0">
                <a:latin typeface="+mj-ea"/>
              </a:rPr>
              <a:t>사용 </a:t>
            </a:r>
            <a:r>
              <a:rPr lang="ko-KR" altLang="en-US" sz="1400">
                <a:latin typeface="+mj-ea"/>
              </a:rPr>
              <a:t>환경이 다르므로 각 이벤트의 결과가 다를 수 있습니다</a:t>
            </a:r>
            <a:r>
              <a:rPr lang="en-US" altLang="ko-KR" sz="1400">
                <a:latin typeface="+mj-ea"/>
              </a:rPr>
              <a:t>.</a:t>
            </a:r>
          </a:p>
          <a:p>
            <a:pPr marL="685800" lvl="2" indent="0">
              <a:buNone/>
            </a:pPr>
            <a:r>
              <a:rPr lang="ko-KR" altLang="en-US" sz="1400">
                <a:latin typeface="+mj-ea"/>
              </a:rPr>
              <a:t>만일 개선 효과가 미비하다면 </a:t>
            </a:r>
            <a:r>
              <a:rPr lang="en-US" altLang="ko-KR" sz="1400">
                <a:latin typeface="+mj-ea"/>
              </a:rPr>
              <a:t>matmul_opt </a:t>
            </a:r>
            <a:r>
              <a:rPr lang="ko-KR" altLang="en-US" sz="1400">
                <a:latin typeface="+mj-ea"/>
              </a:rPr>
              <a:t>실행 파일을 수행할 때</a:t>
            </a:r>
            <a:r>
              <a:rPr lang="en-US" altLang="ko-KR" sz="1400">
                <a:latin typeface="+mj-ea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+mj-ea"/>
              </a:rPr>
              <a:t>Matrix Size (N)</a:t>
            </a:r>
            <a:r>
              <a:rPr lang="ko-KR" altLang="en-US" sz="1400">
                <a:latin typeface="+mj-ea"/>
              </a:rPr>
              <a:t>를 증가시키면서 개선 효과를 확인하여 주시길 바랍니다</a:t>
            </a:r>
            <a:r>
              <a:rPr lang="en-US" altLang="ko-KR" sz="1400">
                <a:latin typeface="+mj-ea"/>
              </a:rPr>
              <a:t>.</a:t>
            </a:r>
          </a:p>
          <a:p>
            <a:pPr marL="685800" lvl="2" indent="0">
              <a:buNone/>
            </a:pPr>
            <a:r>
              <a:rPr lang="ko-KR" altLang="en-US" sz="1200">
                <a:latin typeface="+mj-ea"/>
              </a:rPr>
              <a:t>예</a:t>
            </a:r>
            <a:r>
              <a:rPr lang="en-US" altLang="ko-KR" sz="1200">
                <a:latin typeface="+mj-ea"/>
              </a:rPr>
              <a:t>) ./matmul_opt </a:t>
            </a:r>
            <a:r>
              <a:rPr lang="en-US" altLang="ko-KR" sz="1200">
                <a:solidFill>
                  <a:srgbClr val="FF0000"/>
                </a:solidFill>
                <a:latin typeface="+mj-ea"/>
              </a:rPr>
              <a:t>500</a:t>
            </a:r>
            <a:r>
              <a:rPr lang="en-US" altLang="ko-KR" sz="1200">
                <a:latin typeface="+mj-ea"/>
              </a:rPr>
              <a:t> 30   -&gt;   ./matmul_opt </a:t>
            </a:r>
            <a:r>
              <a:rPr lang="en-US" altLang="ko-KR" sz="1200">
                <a:solidFill>
                  <a:srgbClr val="FF0000"/>
                </a:solidFill>
                <a:latin typeface="+mj-ea"/>
              </a:rPr>
              <a:t>1000</a:t>
            </a:r>
            <a:r>
              <a:rPr lang="en-US" altLang="ko-KR" sz="1200">
                <a:latin typeface="+mj-ea"/>
              </a:rPr>
              <a:t> 30</a:t>
            </a:r>
            <a:endParaRPr lang="en-US" altLang="ko-KR" sz="1200">
              <a:latin typeface="+mj-ea"/>
            </a:endParaRP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412A550F-0AAD-4320-A422-4D95C6A50CD6}"/>
              </a:ext>
            </a:extLst>
          </p:cNvPr>
          <p:cNvSpPr txBox="1">
            <a:spLocks/>
          </p:cNvSpPr>
          <p:nvPr/>
        </p:nvSpPr>
        <p:spPr>
          <a:xfrm>
            <a:off x="466165" y="5123340"/>
            <a:ext cx="8229600" cy="1383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5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800" smtClean="0">
                <a:latin typeface="+mj-ea"/>
              </a:rPr>
              <a:t>과제에 사용되는 파일들 위치</a:t>
            </a:r>
            <a:endParaRPr lang="en-US" altLang="ko-KR" sz="1800" smtClean="0">
              <a:latin typeface="+mj-ea"/>
            </a:endParaRPr>
          </a:p>
          <a:p>
            <a:pPr lvl="2"/>
            <a:r>
              <a:rPr lang="ko-KR" altLang="en-US" sz="1400">
                <a:latin typeface="+mj-ea"/>
              </a:rPr>
              <a:t>제공되는 </a:t>
            </a:r>
            <a:r>
              <a:rPr lang="en-US" altLang="ko-KR" sz="1400" smtClean="0">
                <a:latin typeface="+mj-ea"/>
              </a:rPr>
              <a:t>lab/Labs/MatrixMul </a:t>
            </a:r>
            <a:r>
              <a:rPr lang="ko-KR" altLang="en-US" sz="1400">
                <a:latin typeface="+mj-ea"/>
              </a:rPr>
              <a:t>디렉토리</a:t>
            </a:r>
            <a:r>
              <a:rPr lang="en-US" altLang="ko-KR" sz="1400">
                <a:latin typeface="+mj-ea"/>
              </a:rPr>
              <a:t> </a:t>
            </a:r>
            <a:r>
              <a:rPr lang="ko-KR" altLang="en-US" sz="1400">
                <a:latin typeface="+mj-ea"/>
              </a:rPr>
              <a:t>내부 </a:t>
            </a:r>
            <a:r>
              <a:rPr lang="en-US" altLang="ko-KR" sz="1400" smtClean="0">
                <a:latin typeface="+mj-ea"/>
              </a:rPr>
              <a:t>matmul_original.c </a:t>
            </a:r>
            <a:r>
              <a:rPr lang="ko-KR" altLang="en-US" sz="1400" smtClean="0">
                <a:latin typeface="+mj-ea"/>
              </a:rPr>
              <a:t>와 </a:t>
            </a:r>
            <a:r>
              <a:rPr lang="en-US" altLang="ko-KR" sz="1400" smtClean="0">
                <a:latin typeface="+mj-ea"/>
              </a:rPr>
              <a:t>matmul_opt.c </a:t>
            </a:r>
            <a:r>
              <a:rPr lang="ko-KR" altLang="en-US" sz="1400" smtClean="0">
                <a:latin typeface="+mj-ea"/>
              </a:rPr>
              <a:t>파일을</a:t>
            </a:r>
            <a:endParaRPr lang="en-US" altLang="ko-KR" sz="1400" smtClean="0">
              <a:latin typeface="+mj-ea"/>
            </a:endParaRPr>
          </a:p>
          <a:p>
            <a:pPr marL="685800" lvl="2" indent="0">
              <a:buNone/>
            </a:pPr>
            <a:r>
              <a:rPr lang="en-US" altLang="ko-KR" sz="1400" smtClean="0">
                <a:latin typeface="+mj-ea"/>
              </a:rPr>
              <a:t>   </a:t>
            </a:r>
            <a:r>
              <a:rPr lang="ko-KR" altLang="en-US" sz="1400" smtClean="0">
                <a:latin typeface="+mj-ea"/>
              </a:rPr>
              <a:t>컴파일 하여 사용</a:t>
            </a:r>
            <a:endParaRPr lang="en-US" altLang="ko-KR" sz="1400">
              <a:latin typeface="+mj-ea"/>
            </a:endParaRPr>
          </a:p>
          <a:p>
            <a:pPr marL="342900" lvl="1" indent="0">
              <a:buNone/>
            </a:pPr>
            <a:r>
              <a:rPr lang="en-US" altLang="ko-KR" sz="1400">
                <a:latin typeface="+mj-ea"/>
              </a:rPr>
              <a:t>   </a:t>
            </a:r>
            <a:r>
              <a:rPr lang="en-US" altLang="ko-KR" sz="1400" smtClean="0">
                <a:latin typeface="+mj-ea"/>
              </a:rPr>
              <a:t>	   (</a:t>
            </a:r>
            <a:r>
              <a:rPr lang="ko-KR" altLang="en-US" sz="1400">
                <a:latin typeface="+mj-ea"/>
              </a:rPr>
              <a:t>컴파일 예</a:t>
            </a:r>
            <a:r>
              <a:rPr lang="en-US" altLang="ko-KR" sz="1400">
                <a:latin typeface="+mj-ea"/>
              </a:rPr>
              <a:t>: gcc –g –o </a:t>
            </a:r>
            <a:r>
              <a:rPr lang="en-US" altLang="ko-KR" sz="1400" smtClean="0">
                <a:latin typeface="+mj-ea"/>
              </a:rPr>
              <a:t>matmul_opt matmul_opt.c </a:t>
            </a:r>
            <a:r>
              <a:rPr lang="en-US" altLang="ko-KR" sz="1400">
                <a:latin typeface="+mj-ea"/>
              </a:rPr>
              <a:t>–ldl)</a:t>
            </a:r>
          </a:p>
          <a:p>
            <a:pPr marL="342900" lvl="1" indent="0">
              <a:buNone/>
            </a:pPr>
            <a:r>
              <a:rPr lang="en-US" altLang="ko-KR" sz="2400">
                <a:latin typeface="+mj-ea"/>
              </a:rPr>
              <a:t>   </a:t>
            </a:r>
          </a:p>
          <a:p>
            <a:pPr lvl="1"/>
            <a:endParaRPr lang="en-US" altLang="ko-KR" sz="1600" b="1" smtClean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89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smtClean="0"/>
              <a:t>Perf : </a:t>
            </a:r>
            <a:r>
              <a:rPr lang="ko-KR" altLang="en-US" sz="1800" smtClean="0"/>
              <a:t>리눅스 성능분석도구</a:t>
            </a:r>
            <a:endParaRPr lang="en-US" altLang="ko-KR" sz="1800" dirty="0" smtClean="0"/>
          </a:p>
          <a:p>
            <a:pPr lvl="1"/>
            <a:r>
              <a:rPr lang="ko-KR" altLang="en-US" sz="1650" smtClean="0"/>
              <a:t>특정 프로그램</a:t>
            </a:r>
            <a:r>
              <a:rPr lang="en-US" altLang="ko-KR" sz="1650" smtClean="0"/>
              <a:t> / </a:t>
            </a:r>
            <a:r>
              <a:rPr lang="ko-KR" altLang="en-US" sz="1650" smtClean="0"/>
              <a:t>함수를 </a:t>
            </a:r>
            <a:r>
              <a:rPr lang="en-US" altLang="ko-KR" sz="1650" smtClean="0"/>
              <a:t>Event </a:t>
            </a:r>
            <a:r>
              <a:rPr lang="en-US" altLang="ko-KR" sz="1650"/>
              <a:t>S</a:t>
            </a:r>
            <a:r>
              <a:rPr lang="en-US" altLang="ko-KR" sz="1650" smtClean="0"/>
              <a:t>ampling</a:t>
            </a:r>
            <a:r>
              <a:rPr lang="ko-KR" altLang="en-US" sz="1650" smtClean="0"/>
              <a:t>을 통해 분석 가능 </a:t>
            </a:r>
            <a:endParaRPr lang="en-US" altLang="ko-KR" sz="1650"/>
          </a:p>
          <a:p>
            <a:pPr lvl="1"/>
            <a:r>
              <a:rPr lang="en-US" altLang="ko-KR" sz="1650" smtClean="0"/>
              <a:t>CPU cycles, cache-misses, page-fault, system calls, etc.</a:t>
            </a:r>
          </a:p>
          <a:p>
            <a:pPr lvl="1"/>
            <a:endParaRPr lang="en-US" altLang="ko-KR" sz="700" smtClean="0"/>
          </a:p>
          <a:p>
            <a:r>
              <a:rPr lang="en-US" altLang="ko-KR" sz="1800" smtClean="0"/>
              <a:t>Event Sampling </a:t>
            </a:r>
            <a:r>
              <a:rPr lang="ko-KR" altLang="en-US" sz="1800" smtClean="0"/>
              <a:t>원리</a:t>
            </a:r>
            <a:endParaRPr lang="en-US" altLang="ko-KR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Perf </a:t>
            </a:r>
            <a:r>
              <a:rPr lang="ko-KR" altLang="en-US" sz="3200" dirty="0" smtClean="0"/>
              <a:t>소개</a:t>
            </a:r>
            <a:endParaRPr lang="ko-KR" altLang="en-US" sz="3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4</a:t>
            </a:fld>
            <a:r>
              <a:rPr lang="en-US" altLang="ko-KR"/>
              <a:t>/55</a:t>
            </a:r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62905" y="2829796"/>
            <a:ext cx="7456220" cy="73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UserSpace Tool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516522" y="5604581"/>
            <a:ext cx="6662058" cy="5705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Hardware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16522" y="4404715"/>
            <a:ext cx="6662058" cy="5584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Kernel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095788" y="3779660"/>
            <a:ext cx="10049" cy="6009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2905" y="3892711"/>
            <a:ext cx="2155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</a:t>
            </a:r>
            <a:r>
              <a:rPr lang="en-US" altLang="ko-KR" sz="1600" smtClean="0"/>
              <a:t>erf </a:t>
            </a:r>
            <a:r>
              <a:rPr lang="ko-KR" altLang="en-US" sz="1600" dirty="0" smtClean="0"/>
              <a:t>이벤트 등록 요청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107342" y="5011154"/>
            <a:ext cx="1915" cy="57457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59814" y="5114769"/>
            <a:ext cx="1775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PMU </a:t>
            </a:r>
            <a:r>
              <a:rPr lang="ko-KR" altLang="en-US" sz="1600" dirty="0" smtClean="0"/>
              <a:t>이벤트 등록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5780274" y="4823263"/>
            <a:ext cx="2" cy="7907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80274" y="5125886"/>
            <a:ext cx="223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PMU </a:t>
            </a:r>
            <a:r>
              <a:rPr lang="ko-KR" altLang="en-US" sz="1600" smtClean="0"/>
              <a:t>측정 정보들 </a:t>
            </a:r>
            <a:r>
              <a:rPr lang="en-US" altLang="ko-KR" sz="1600" smtClean="0"/>
              <a:t>read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5780274" y="3490665"/>
            <a:ext cx="0" cy="9927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46198" y="3873972"/>
            <a:ext cx="249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</a:t>
            </a:r>
            <a:r>
              <a:rPr lang="en-US" altLang="ko-KR" sz="1600" smtClean="0"/>
              <a:t>erf </a:t>
            </a:r>
            <a:r>
              <a:rPr lang="ko-KR" altLang="en-US" sz="1600" dirty="0" smtClean="0"/>
              <a:t>이벤트 측정 값 </a:t>
            </a:r>
            <a:r>
              <a:rPr lang="en-US" altLang="ko-KR" sz="1600" dirty="0" smtClean="0"/>
              <a:t>read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344785" y="3759023"/>
            <a:ext cx="10049" cy="6009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03471" y="3878772"/>
            <a:ext cx="218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</a:t>
            </a:r>
            <a:r>
              <a:rPr lang="en-US" altLang="ko-KR" sz="1600" smtClean="0"/>
              <a:t>erf </a:t>
            </a:r>
            <a:r>
              <a:rPr lang="ko-KR" altLang="en-US" sz="1600" dirty="0" smtClean="0"/>
              <a:t>이벤트 측정 제어</a:t>
            </a:r>
            <a:endParaRPr lang="en-US" altLang="ko-KR" sz="1600" dirty="0" smtClean="0">
              <a:solidFill>
                <a:srgbClr val="00B0F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383096" y="5001726"/>
            <a:ext cx="8274" cy="56446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05701" y="5129162"/>
            <a:ext cx="15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PMU </a:t>
            </a:r>
            <a:r>
              <a:rPr lang="ko-KR" altLang="en-US" sz="1600" dirty="0" smtClean="0"/>
              <a:t>동작 제어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62905" y="3634216"/>
            <a:ext cx="7456220" cy="267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103393" y="2895176"/>
            <a:ext cx="2702308" cy="630643"/>
            <a:chOff x="5809690" y="1736776"/>
            <a:chExt cx="2979287" cy="670293"/>
          </a:xfrm>
        </p:grpSpPr>
        <p:sp>
          <p:nvSpPr>
            <p:cNvPr id="20" name="직사각형 19"/>
            <p:cNvSpPr/>
            <p:nvPr/>
          </p:nvSpPr>
          <p:spPr>
            <a:xfrm>
              <a:off x="5809690" y="1736776"/>
              <a:ext cx="2979287" cy="6702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9690" y="1766944"/>
              <a:ext cx="2886075" cy="2095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9690" y="1970176"/>
              <a:ext cx="2628900" cy="2000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9690" y="2159419"/>
              <a:ext cx="2305050" cy="247650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5684404" y="5652364"/>
            <a:ext cx="2462102" cy="4836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HW events</a:t>
            </a:r>
          </a:p>
          <a:p>
            <a:pPr algn="ctr"/>
            <a:r>
              <a:rPr lang="en-US" altLang="ko-KR" sz="1400" smtClean="0"/>
              <a:t>(cycles, instructions, etc)</a:t>
            </a:r>
            <a:endParaRPr lang="ko-KR" altLang="en-US" sz="1400"/>
          </a:p>
        </p:txBody>
      </p:sp>
      <p:sp>
        <p:nvSpPr>
          <p:cNvPr id="7" name="폭발 1 6"/>
          <p:cNvSpPr/>
          <p:nvPr/>
        </p:nvSpPr>
        <p:spPr>
          <a:xfrm rot="20867771">
            <a:off x="5555864" y="5567381"/>
            <a:ext cx="448820" cy="38452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84405" y="4483370"/>
            <a:ext cx="1356984" cy="343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</a:t>
            </a:r>
            <a:r>
              <a:rPr lang="en-US" altLang="ko-KR" smtClean="0"/>
              <a:t>erf core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684404" y="2888406"/>
            <a:ext cx="2555969" cy="6093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results : </a:t>
            </a:r>
          </a:p>
          <a:p>
            <a:pPr algn="ctr"/>
            <a:r>
              <a:rPr lang="en-US" altLang="ko-KR" sz="1600" smtClean="0"/>
              <a:t>cycles, instructions, etc.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962905" y="6294392"/>
            <a:ext cx="630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smtClean="0"/>
              <a:t>PMU : </a:t>
            </a:r>
            <a:r>
              <a:rPr lang="ko-KR" altLang="en-US" sz="1400" i="1" smtClean="0"/>
              <a:t>프로세서에서 발생하는 </a:t>
            </a:r>
            <a:r>
              <a:rPr lang="en-US" altLang="ko-KR" sz="1400" i="1" smtClean="0"/>
              <a:t>event</a:t>
            </a:r>
            <a:r>
              <a:rPr lang="ko-KR" altLang="en-US" sz="1400" i="1" smtClean="0"/>
              <a:t>들을 </a:t>
            </a:r>
            <a:r>
              <a:rPr lang="en-US" altLang="ko-KR" sz="1400" i="1" smtClean="0"/>
              <a:t>monitoring </a:t>
            </a:r>
            <a:r>
              <a:rPr lang="ko-KR" altLang="en-US" sz="1400" i="1" smtClean="0"/>
              <a:t>해주는 </a:t>
            </a:r>
            <a:r>
              <a:rPr lang="en-US" altLang="ko-KR" sz="1400" i="1" smtClean="0"/>
              <a:t>on-chip H/W</a:t>
            </a:r>
            <a:endParaRPr lang="ko-KR" altLang="en-US" sz="1400" i="1"/>
          </a:p>
        </p:txBody>
      </p:sp>
    </p:spTree>
    <p:extLst>
      <p:ext uri="{BB962C8B-B14F-4D97-AF65-F5344CB8AC3E}">
        <p14:creationId xmlns:p14="http://schemas.microsoft.com/office/powerpoint/2010/main" val="376660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7" grpId="0" animBg="1"/>
      <p:bldP spid="4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20" y="1176219"/>
            <a:ext cx="4115360" cy="4893311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3306" y="1215585"/>
            <a:ext cx="8229600" cy="5091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/>
              <a:t>Blocking code </a:t>
            </a:r>
            <a:r>
              <a:rPr lang="ko-KR" altLang="en-US" sz="2000" smtClean="0"/>
              <a:t>작성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앞서 소개된 </a:t>
            </a:r>
            <a:r>
              <a:rPr lang="en-US" altLang="ko-KR" sz="1800" smtClean="0"/>
              <a:t>Blocking pseudocode </a:t>
            </a:r>
            <a:r>
              <a:rPr lang="ko-KR" altLang="en-US" sz="1800" smtClean="0"/>
              <a:t>를</a:t>
            </a:r>
            <a:endParaRPr lang="en-US" altLang="ko-KR" sz="1800" smtClean="0"/>
          </a:p>
          <a:p>
            <a:pPr marL="342900" lvl="1" indent="0">
              <a:buNone/>
            </a:pPr>
            <a:r>
              <a:rPr lang="ko-KR" altLang="en-US" sz="1800" smtClean="0"/>
              <a:t> 참고하여 작성 </a:t>
            </a:r>
            <a:endParaRPr lang="en-US" altLang="ko-KR" sz="1800" smtClean="0"/>
          </a:p>
          <a:p>
            <a:pPr marL="342900" lvl="1" indent="0">
              <a:buNone/>
            </a:pPr>
            <a:r>
              <a:rPr lang="en-US" altLang="ko-KR" sz="1600" i="1" smtClean="0"/>
              <a:t>(</a:t>
            </a:r>
            <a:r>
              <a:rPr lang="ko-KR" altLang="en-US" sz="1600" i="1" smtClean="0"/>
              <a:t>파일 </a:t>
            </a:r>
            <a:r>
              <a:rPr lang="en-US" altLang="ko-KR" sz="1600" i="1" smtClean="0"/>
              <a:t>/lab/Labs/MatrixMul/matmul_opt.c </a:t>
            </a:r>
            <a:r>
              <a:rPr lang="ko-KR" altLang="en-US" sz="1600" i="1" smtClean="0"/>
              <a:t>참고</a:t>
            </a:r>
            <a:r>
              <a:rPr lang="en-US" altLang="ko-KR" sz="1600" i="1" smtClean="0"/>
              <a:t>)</a:t>
            </a:r>
            <a:endParaRPr lang="ko-KR" altLang="en-US" sz="1800" i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Matrix </a:t>
            </a:r>
            <a:r>
              <a:rPr lang="en-US" altLang="ko-KR" sz="2800" dirty="0"/>
              <a:t>Multiplication</a:t>
            </a:r>
            <a:r>
              <a:rPr lang="ko-KR" altLang="en-US" sz="2800" dirty="0"/>
              <a:t>에서의 </a:t>
            </a:r>
            <a:r>
              <a:rPr lang="en-US" altLang="ko-KR" sz="2800" dirty="0"/>
              <a:t>Cache </a:t>
            </a:r>
            <a:r>
              <a:rPr lang="ko-KR" altLang="en-US" sz="2800" dirty="0"/>
              <a:t>최적화</a:t>
            </a:r>
            <a:endParaRPr lang="ko-KR" altLang="en-US" sz="240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40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42632" y="1127760"/>
            <a:ext cx="4030248" cy="49811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 설명선 4"/>
          <p:cNvSpPr/>
          <p:nvPr/>
        </p:nvSpPr>
        <p:spPr>
          <a:xfrm>
            <a:off x="1739373" y="3901265"/>
            <a:ext cx="3200400" cy="721536"/>
          </a:xfrm>
          <a:prstGeom prst="wedgeRectCallout">
            <a:avLst>
              <a:gd name="adj1" fmla="val 60392"/>
              <a:gd name="adj2" fmla="val 4402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Blocking </a:t>
            </a:r>
            <a:r>
              <a:rPr lang="ko-KR" altLang="en-US" sz="1600" dirty="0" smtClean="0">
                <a:solidFill>
                  <a:schemeClr val="tx1"/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1"/>
                </a:solidFill>
              </a:rPr>
              <a:t>matrix multiplication </a:t>
            </a:r>
            <a:r>
              <a:rPr lang="en-US" altLang="ko-KR" sz="1600" smtClean="0">
                <a:solidFill>
                  <a:schemeClr val="tx1"/>
                </a:solidFill>
              </a:rPr>
              <a:t>code </a:t>
            </a:r>
            <a:r>
              <a:rPr lang="ko-KR" altLang="en-US" sz="1600" smtClean="0">
                <a:solidFill>
                  <a:schemeClr val="tx1"/>
                </a:solidFill>
              </a:rPr>
              <a:t>작성 </a:t>
            </a:r>
            <a:r>
              <a:rPr lang="ko-KR" altLang="en-US" sz="1600" dirty="0" smtClean="0">
                <a:solidFill>
                  <a:schemeClr val="tx1"/>
                </a:solidFill>
              </a:rPr>
              <a:t>위치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Blocking code</a:t>
            </a:r>
            <a:r>
              <a:rPr lang="ko-KR" altLang="en-US" sz="2000" smtClean="0"/>
              <a:t> </a:t>
            </a:r>
            <a:r>
              <a:rPr lang="ko-KR" altLang="en-US" sz="2000" dirty="0" smtClean="0"/>
              <a:t>검증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check_result</a:t>
            </a:r>
            <a:r>
              <a:rPr lang="en-US" altLang="ko-KR" sz="2000" dirty="0" smtClean="0"/>
              <a:t>() </a:t>
            </a:r>
            <a:r>
              <a:rPr lang="ko-KR" altLang="en-US" sz="2000" smtClean="0"/>
              <a:t>함수 사용</a:t>
            </a:r>
            <a:endParaRPr lang="en-US" altLang="ko-KR" sz="2000"/>
          </a:p>
          <a:p>
            <a:pPr lvl="1"/>
            <a:r>
              <a:rPr lang="en-US" altLang="ko-KR" sz="1600" smtClean="0"/>
              <a:t>check_result()</a:t>
            </a:r>
            <a:r>
              <a:rPr lang="ko-KR" altLang="en-US" sz="1600" smtClean="0"/>
              <a:t>의 결과를 참고하여 작성한 </a:t>
            </a:r>
            <a:r>
              <a:rPr lang="en-US" altLang="ko-KR" sz="1600" smtClean="0"/>
              <a:t>blocking code</a:t>
            </a:r>
            <a:r>
              <a:rPr lang="ko-KR" altLang="en-US" sz="1600" smtClean="0"/>
              <a:t>의 의한 </a:t>
            </a:r>
            <a:r>
              <a:rPr lang="en-US" altLang="ko-KR" sz="1600" smtClean="0"/>
              <a:t>matrix </a:t>
            </a:r>
            <a:r>
              <a:rPr lang="ko-KR" altLang="en-US" sz="1600" smtClean="0"/>
              <a:t>결과가 </a:t>
            </a:r>
            <a:endParaRPr lang="en-US" altLang="ko-KR" sz="1600" dirty="0"/>
          </a:p>
          <a:p>
            <a:pPr marL="342900" lvl="1" indent="0">
              <a:buNone/>
            </a:pPr>
            <a:r>
              <a:rPr lang="en-US" altLang="ko-KR" sz="1600"/>
              <a:t> </a:t>
            </a:r>
            <a:r>
              <a:rPr lang="en-US" altLang="ko-KR" sz="1600" smtClean="0"/>
              <a:t>    original code</a:t>
            </a:r>
            <a:r>
              <a:rPr lang="ko-KR" altLang="en-US" sz="1600" smtClean="0"/>
              <a:t>의 결과와 같은 지 검증</a:t>
            </a:r>
            <a:endParaRPr lang="en-US" altLang="ko-KR" sz="160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466165" y="522138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Matrix </a:t>
            </a:r>
            <a:r>
              <a:rPr lang="en-US" altLang="ko-KR" sz="2800" dirty="0"/>
              <a:t>Multiplication</a:t>
            </a:r>
            <a:r>
              <a:rPr lang="ko-KR" altLang="en-US" sz="2800" dirty="0"/>
              <a:t>에서의 </a:t>
            </a:r>
            <a:r>
              <a:rPr lang="en-US" altLang="ko-KR" sz="2800" dirty="0"/>
              <a:t>Cache </a:t>
            </a:r>
            <a:r>
              <a:rPr lang="ko-KR" altLang="en-US" sz="2800" dirty="0"/>
              <a:t>최적화</a:t>
            </a:r>
            <a:endParaRPr lang="ko-KR" altLang="en-US" sz="240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41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45" y="2519681"/>
            <a:ext cx="6626788" cy="333470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85520" y="2438400"/>
            <a:ext cx="6786880" cy="3535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00745" y="5979773"/>
            <a:ext cx="4756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0">
              <a:buNone/>
            </a:pPr>
            <a:r>
              <a:rPr lang="en-US" altLang="ko-KR" sz="1600" i="1"/>
              <a:t>(</a:t>
            </a:r>
            <a:r>
              <a:rPr lang="ko-KR" altLang="en-US" sz="1600" i="1"/>
              <a:t>파일 </a:t>
            </a:r>
            <a:r>
              <a:rPr lang="en-US" altLang="ko-KR" sz="1600" i="1"/>
              <a:t>/lab/Labs/MatrixMul/matmul_opt.c </a:t>
            </a:r>
            <a:r>
              <a:rPr lang="ko-KR" altLang="en-US" sz="1600" i="1"/>
              <a:t>참고</a:t>
            </a:r>
            <a:r>
              <a:rPr lang="en-US" altLang="ko-KR" sz="1600" i="1"/>
              <a:t>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3094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7561" y="278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1" hangingPunct="1"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 </a:t>
            </a:r>
            <a:r>
              <a:rPr lang="en-US" altLang="ko-KR" sz="3600"/>
              <a:t>Lab </a:t>
            </a:r>
            <a:r>
              <a:rPr lang="en-US" altLang="ko-KR" sz="3600" smtClean="0"/>
              <a:t>3-3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 Huffman Decoding Optimization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5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66165" y="1410959"/>
            <a:ext cx="8229600" cy="4896544"/>
          </a:xfrm>
        </p:spPr>
        <p:txBody>
          <a:bodyPr>
            <a:normAutofit/>
          </a:bodyPr>
          <a:lstStyle/>
          <a:p>
            <a:r>
              <a:rPr lang="en-US" altLang="ko-KR" sz="2000" smtClean="0">
                <a:latin typeface="+mj-ea"/>
                <a:ea typeface="+mj-ea"/>
              </a:rPr>
              <a:t>Huffman </a:t>
            </a:r>
            <a:r>
              <a:rPr lang="en-US" altLang="ko-KR" sz="2000" dirty="0" smtClean="0">
                <a:latin typeface="+mj-ea"/>
                <a:ea typeface="+mj-ea"/>
              </a:rPr>
              <a:t>Coding </a:t>
            </a:r>
            <a:r>
              <a:rPr lang="ko-KR" altLang="en-US" sz="2000" dirty="0" smtClean="0">
                <a:latin typeface="+mj-ea"/>
                <a:ea typeface="+mj-ea"/>
              </a:rPr>
              <a:t>소개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smtClean="0">
                <a:latin typeface="+mj-ea"/>
                <a:ea typeface="+mj-ea"/>
              </a:rPr>
              <a:t>Simple </a:t>
            </a:r>
            <a:r>
              <a:rPr lang="en-US" altLang="ko-KR" sz="2000" dirty="0" smtClean="0">
                <a:latin typeface="+mj-ea"/>
                <a:ea typeface="+mj-ea"/>
              </a:rPr>
              <a:t>1-bit Decoder </a:t>
            </a:r>
            <a:r>
              <a:rPr lang="ko-KR" altLang="en-US" sz="2000" dirty="0" smtClean="0">
                <a:latin typeface="+mj-ea"/>
                <a:ea typeface="+mj-ea"/>
              </a:rPr>
              <a:t>구현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smtClean="0">
                <a:latin typeface="+mj-ea"/>
                <a:ea typeface="+mj-ea"/>
              </a:rPr>
              <a:t>Lookup </a:t>
            </a:r>
            <a:r>
              <a:rPr lang="en-US" altLang="ko-KR" sz="2000" dirty="0" smtClean="0">
                <a:latin typeface="+mj-ea"/>
                <a:ea typeface="+mj-ea"/>
              </a:rPr>
              <a:t>Table</a:t>
            </a:r>
            <a:r>
              <a:rPr lang="ko-KR" altLang="en-US" sz="2000" dirty="0" smtClean="0">
                <a:latin typeface="+mj-ea"/>
                <a:ea typeface="+mj-ea"/>
              </a:rPr>
              <a:t>을 활용한 성능 최적화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466165" y="522138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Lab 3-3 </a:t>
            </a:r>
            <a:r>
              <a:rPr lang="en-US" altLang="ko-KR" sz="3200" dirty="0" smtClean="0"/>
              <a:t>Overview</a:t>
            </a:r>
            <a:endParaRPr lang="ko-KR" altLang="en-US" sz="32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43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8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+mj-ea"/>
                <a:ea typeface="+mj-ea"/>
              </a:rPr>
              <a:t>코드 </a:t>
            </a:r>
            <a:r>
              <a:rPr lang="ko-KR" altLang="en-US" sz="2000" smtClean="0">
                <a:latin typeface="+mj-ea"/>
                <a:ea typeface="+mj-ea"/>
              </a:rPr>
              <a:t>압축의 종류</a:t>
            </a:r>
            <a:endParaRPr lang="en-US" altLang="ko-KR" sz="2000" smtClean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pPr lvl="1"/>
            <a:r>
              <a:rPr lang="ko-KR" altLang="en-US" sz="1800" dirty="0" smtClean="0">
                <a:latin typeface="+mj-ea"/>
                <a:ea typeface="+mj-ea"/>
              </a:rPr>
              <a:t>무 손실 압축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2"/>
            <a:r>
              <a:rPr lang="ko-KR" altLang="en-US" sz="1650" dirty="0" smtClean="0">
                <a:latin typeface="+mj-ea"/>
                <a:ea typeface="+mj-ea"/>
              </a:rPr>
              <a:t>데이터의 통계적 특징을 이용</a:t>
            </a:r>
            <a:endParaRPr lang="en-US" altLang="ko-KR" sz="1650" dirty="0" smtClean="0">
              <a:latin typeface="+mj-ea"/>
              <a:ea typeface="+mj-ea"/>
            </a:endParaRPr>
          </a:p>
          <a:p>
            <a:pPr lvl="2"/>
            <a:r>
              <a:rPr lang="ko-KR" altLang="en-US" sz="1650" dirty="0" smtClean="0">
                <a:latin typeface="+mj-ea"/>
                <a:ea typeface="+mj-ea"/>
              </a:rPr>
              <a:t>디지털 신호가 가지고 있는 </a:t>
            </a:r>
            <a:r>
              <a:rPr lang="ko-KR" altLang="en-US" sz="1650" dirty="0" err="1" smtClean="0">
                <a:latin typeface="+mj-ea"/>
                <a:ea typeface="+mj-ea"/>
              </a:rPr>
              <a:t>중복성</a:t>
            </a:r>
            <a:r>
              <a:rPr lang="en-US" altLang="ko-KR" sz="1650" dirty="0" smtClean="0">
                <a:latin typeface="+mj-ea"/>
                <a:ea typeface="+mj-ea"/>
              </a:rPr>
              <a:t>(redundancy)</a:t>
            </a:r>
            <a:r>
              <a:rPr lang="ko-KR" altLang="en-US" sz="1650" dirty="0" smtClean="0">
                <a:latin typeface="+mj-ea"/>
                <a:ea typeface="+mj-ea"/>
              </a:rPr>
              <a:t>를 효율적으로 제거하여 손실 없이 데이터 양을 줄임</a:t>
            </a:r>
            <a:endParaRPr lang="en-US" altLang="ko-KR" sz="1650" dirty="0" smtClean="0">
              <a:latin typeface="+mj-ea"/>
              <a:ea typeface="+mj-ea"/>
            </a:endParaRPr>
          </a:p>
          <a:p>
            <a:pPr lvl="2"/>
            <a:r>
              <a:rPr lang="ko-KR" altLang="en-US" sz="1650" dirty="0" smtClean="0">
                <a:latin typeface="+mj-ea"/>
                <a:ea typeface="+mj-ea"/>
              </a:rPr>
              <a:t>대표적인 예</a:t>
            </a:r>
            <a:r>
              <a:rPr lang="en-US" altLang="ko-KR" sz="1650" dirty="0" smtClean="0">
                <a:latin typeface="+mj-ea"/>
                <a:ea typeface="+mj-ea"/>
              </a:rPr>
              <a:t>: Huffman coding, </a:t>
            </a:r>
            <a:r>
              <a:rPr lang="en-US" altLang="ko-KR" sz="1650" smtClean="0">
                <a:latin typeface="+mj-ea"/>
                <a:ea typeface="+mj-ea"/>
              </a:rPr>
              <a:t>ZIP</a:t>
            </a:r>
            <a:r>
              <a:rPr lang="ko-KR" altLang="en-US" sz="1650" smtClean="0">
                <a:latin typeface="+mj-ea"/>
                <a:ea typeface="+mj-ea"/>
              </a:rPr>
              <a:t>파일</a:t>
            </a:r>
            <a:endParaRPr lang="en-US" altLang="ko-KR" sz="1650" smtClean="0">
              <a:latin typeface="+mj-ea"/>
              <a:ea typeface="+mj-ea"/>
            </a:endParaRPr>
          </a:p>
          <a:p>
            <a:pPr lvl="2"/>
            <a:endParaRPr lang="en-US" altLang="ko-KR" sz="1650" dirty="0" smtClean="0">
              <a:latin typeface="+mj-ea"/>
              <a:ea typeface="+mj-ea"/>
            </a:endParaRPr>
          </a:p>
          <a:p>
            <a:pPr lvl="1"/>
            <a:r>
              <a:rPr lang="ko-KR" altLang="en-US" sz="1800" dirty="0" smtClean="0">
                <a:latin typeface="+mj-ea"/>
                <a:ea typeface="+mj-ea"/>
              </a:rPr>
              <a:t>손실 압축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2"/>
            <a:r>
              <a:rPr lang="ko-KR" altLang="en-US" sz="1650" dirty="0" smtClean="0">
                <a:latin typeface="+mj-ea"/>
                <a:ea typeface="+mj-ea"/>
              </a:rPr>
              <a:t>인간의 청각 또는 시각 특성을 이용</a:t>
            </a:r>
            <a:endParaRPr lang="en-US" altLang="ko-KR" sz="1650" dirty="0" smtClean="0">
              <a:latin typeface="+mj-ea"/>
              <a:ea typeface="+mj-ea"/>
            </a:endParaRPr>
          </a:p>
          <a:p>
            <a:pPr lvl="2"/>
            <a:r>
              <a:rPr lang="ko-KR" altLang="en-US" sz="1650" dirty="0" smtClean="0">
                <a:latin typeface="+mj-ea"/>
                <a:ea typeface="+mj-ea"/>
              </a:rPr>
              <a:t>불필요하거나 중요도가 낮은 정보를 삭제하여 데이터의 양을 줄이는 방법</a:t>
            </a:r>
            <a:endParaRPr lang="en-US" altLang="ko-KR" sz="1650" dirty="0" smtClean="0">
              <a:latin typeface="+mj-ea"/>
              <a:ea typeface="+mj-ea"/>
            </a:endParaRPr>
          </a:p>
          <a:p>
            <a:pPr lvl="2"/>
            <a:r>
              <a:rPr lang="ko-KR" altLang="en-US" sz="1650" dirty="0" smtClean="0">
                <a:latin typeface="+mj-ea"/>
                <a:ea typeface="+mj-ea"/>
              </a:rPr>
              <a:t>시청각 자료에 대해 높은 압축 효율</a:t>
            </a:r>
            <a:endParaRPr lang="en-US" altLang="ko-KR" sz="1650" dirty="0" smtClean="0">
              <a:latin typeface="+mj-ea"/>
              <a:ea typeface="+mj-ea"/>
            </a:endParaRPr>
          </a:p>
          <a:p>
            <a:pPr lvl="2"/>
            <a:r>
              <a:rPr lang="ko-KR" altLang="en-US" sz="1650" dirty="0" smtClean="0">
                <a:latin typeface="+mj-ea"/>
                <a:ea typeface="+mj-ea"/>
              </a:rPr>
              <a:t>대표적인 예</a:t>
            </a:r>
            <a:r>
              <a:rPr lang="en-US" altLang="ko-KR" sz="1650" dirty="0" smtClean="0">
                <a:latin typeface="+mj-ea"/>
                <a:ea typeface="+mj-ea"/>
              </a:rPr>
              <a:t>: JPEG, MP3</a:t>
            </a:r>
            <a:endParaRPr lang="ko-KR" altLang="en-US" sz="1650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Huffman </a:t>
            </a:r>
            <a:r>
              <a:rPr lang="en-US" altLang="ko-KR" sz="3200" dirty="0" smtClean="0"/>
              <a:t>Coding </a:t>
            </a:r>
            <a:r>
              <a:rPr lang="ko-KR" altLang="en-US" sz="3200" dirty="0" smtClean="0"/>
              <a:t>소개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44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7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</a:rPr>
              <a:t>Huffman Coding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800" smtClean="0">
                <a:latin typeface="+mn-ea"/>
              </a:rPr>
              <a:t>무 </a:t>
            </a:r>
            <a:r>
              <a:rPr lang="ko-KR" altLang="en-US" sz="1800" dirty="0" smtClean="0">
                <a:latin typeface="+mn-ea"/>
              </a:rPr>
              <a:t>손실 압축 방법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통계적 특성을 이용한 부호화 방식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매우 빈번하게 발생하는 문자는 적은 수의 </a:t>
            </a:r>
            <a:r>
              <a:rPr lang="en-US" altLang="ko-KR" sz="1600" dirty="0" smtClean="0">
                <a:latin typeface="+mn-ea"/>
              </a:rPr>
              <a:t>bit</a:t>
            </a:r>
            <a:r>
              <a:rPr lang="ko-KR" altLang="en-US" sz="1600" dirty="0" smtClean="0">
                <a:latin typeface="+mn-ea"/>
              </a:rPr>
              <a:t>를 할당</a:t>
            </a:r>
            <a:endParaRPr lang="en-US" altLang="ko-KR" sz="16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드물게 발생하는 문자에 대해서는 많은 </a:t>
            </a:r>
            <a:r>
              <a:rPr lang="en-US" altLang="ko-KR" sz="1600" dirty="0" smtClean="0">
                <a:latin typeface="+mn-ea"/>
              </a:rPr>
              <a:t>bit</a:t>
            </a:r>
            <a:r>
              <a:rPr lang="ko-KR" altLang="en-US" sz="1600" dirty="0" smtClean="0">
                <a:latin typeface="+mn-ea"/>
              </a:rPr>
              <a:t>들을 할당</a:t>
            </a:r>
            <a:endParaRPr lang="en-US" altLang="ko-KR" sz="1600" dirty="0" smtClean="0">
              <a:latin typeface="+mn-ea"/>
            </a:endParaRPr>
          </a:p>
          <a:p>
            <a:pPr lvl="3"/>
            <a:r>
              <a:rPr lang="ko-KR" altLang="en-US" sz="1600" dirty="0" smtClean="0">
                <a:latin typeface="+mn-ea"/>
              </a:rPr>
              <a:t>가변 길이 부호화 방법</a:t>
            </a:r>
            <a:endParaRPr lang="en-US" altLang="ko-KR" sz="1600" dirty="0" smtClean="0">
              <a:latin typeface="+mn-ea"/>
            </a:endParaRPr>
          </a:p>
          <a:p>
            <a:pPr lvl="3"/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10</a:t>
            </a:r>
            <a:r>
              <a:rPr lang="ko-KR" altLang="en-US" sz="1800" dirty="0" smtClean="0">
                <a:latin typeface="+mn-ea"/>
              </a:rPr>
              <a:t>진수를 전송함에 있어 숫자 당 고정된 </a:t>
            </a:r>
            <a:r>
              <a:rPr lang="en-US" altLang="ko-KR" sz="1800" dirty="0" smtClean="0">
                <a:latin typeface="+mn-ea"/>
              </a:rPr>
              <a:t>bit</a:t>
            </a:r>
            <a:r>
              <a:rPr lang="ko-KR" altLang="en-US" sz="1800" dirty="0" smtClean="0">
                <a:latin typeface="+mn-ea"/>
              </a:rPr>
              <a:t>를 할당하는 경우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원래 </a:t>
            </a:r>
            <a:r>
              <a:rPr lang="en-US" altLang="ko-KR" sz="1600" dirty="0" smtClean="0">
                <a:latin typeface="+mn-ea"/>
              </a:rPr>
              <a:t>4</a:t>
            </a:r>
            <a:r>
              <a:rPr lang="ko-KR" altLang="en-US" sz="1600" dirty="0" smtClean="0">
                <a:latin typeface="+mn-ea"/>
              </a:rPr>
              <a:t>개의 </a:t>
            </a:r>
            <a:r>
              <a:rPr lang="en-US" altLang="ko-KR" sz="1600" dirty="0" smtClean="0">
                <a:latin typeface="+mn-ea"/>
              </a:rPr>
              <a:t>bit</a:t>
            </a:r>
            <a:r>
              <a:rPr lang="ko-KR" altLang="en-US" sz="1600" dirty="0" smtClean="0">
                <a:latin typeface="+mn-ea"/>
              </a:rPr>
              <a:t>가 필요하지만 빈번하게 발생하는 숫자에 </a:t>
            </a:r>
            <a:r>
              <a:rPr lang="en-US" altLang="ko-KR" sz="1600" dirty="0" smtClean="0">
                <a:latin typeface="+mn-ea"/>
              </a:rPr>
              <a:t>4</a:t>
            </a:r>
            <a:r>
              <a:rPr lang="ko-KR" altLang="en-US" sz="1600" dirty="0" smtClean="0">
                <a:latin typeface="+mn-ea"/>
              </a:rPr>
              <a:t>개의 </a:t>
            </a:r>
            <a:r>
              <a:rPr lang="en-US" altLang="ko-KR" sz="1600" dirty="0" smtClean="0">
                <a:latin typeface="+mn-ea"/>
              </a:rPr>
              <a:t>bit</a:t>
            </a:r>
            <a:r>
              <a:rPr lang="ko-KR" altLang="en-US" sz="1600" dirty="0" smtClean="0">
                <a:latin typeface="+mn-ea"/>
              </a:rPr>
              <a:t>보다 </a:t>
            </a:r>
            <a:r>
              <a:rPr lang="ko-KR" altLang="en-US" sz="1600" smtClean="0">
                <a:latin typeface="+mn-ea"/>
              </a:rPr>
              <a:t>짧은 </a:t>
            </a:r>
            <a:endParaRPr lang="en-US" altLang="ko-KR" sz="1600" smtClean="0">
              <a:latin typeface="+mn-ea"/>
            </a:endParaRPr>
          </a:p>
          <a:p>
            <a:pPr marL="685800" lvl="2" indent="0">
              <a:buNone/>
            </a:pPr>
            <a:r>
              <a:rPr lang="en-US" altLang="ko-KR" sz="1600">
                <a:latin typeface="+mn-ea"/>
              </a:rPr>
              <a:t> </a:t>
            </a:r>
            <a:r>
              <a:rPr lang="en-US" altLang="ko-KR" sz="1600" smtClean="0">
                <a:latin typeface="+mn-ea"/>
              </a:rPr>
              <a:t>  bit</a:t>
            </a:r>
            <a:r>
              <a:rPr lang="ko-KR" altLang="en-US" sz="1600" dirty="0" smtClean="0">
                <a:latin typeface="+mn-ea"/>
              </a:rPr>
              <a:t>를 할당하고 드물게 나오는 숫자에 더 많은 </a:t>
            </a:r>
            <a:r>
              <a:rPr lang="en-US" altLang="ko-KR" sz="1600" dirty="0" smtClean="0">
                <a:latin typeface="+mn-ea"/>
              </a:rPr>
              <a:t>bit</a:t>
            </a:r>
            <a:r>
              <a:rPr lang="ko-KR" altLang="en-US" sz="1600" dirty="0" smtClean="0">
                <a:latin typeface="+mn-ea"/>
              </a:rPr>
              <a:t>를 할당</a:t>
            </a:r>
            <a:endParaRPr lang="en-US" altLang="ko-KR" sz="16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평균 </a:t>
            </a:r>
            <a:r>
              <a:rPr lang="en-US" altLang="ko-KR" sz="1600" dirty="0" err="1" smtClean="0">
                <a:latin typeface="+mn-ea"/>
              </a:rPr>
              <a:t>codeword</a:t>
            </a:r>
            <a:r>
              <a:rPr lang="ko-KR" altLang="en-US" sz="1600" dirty="0" smtClean="0">
                <a:latin typeface="+mn-ea"/>
              </a:rPr>
              <a:t>에 대한 </a:t>
            </a:r>
            <a:r>
              <a:rPr lang="en-US" altLang="ko-KR" sz="1600" dirty="0" smtClean="0">
                <a:latin typeface="+mn-ea"/>
              </a:rPr>
              <a:t>bit</a:t>
            </a:r>
            <a:r>
              <a:rPr lang="ko-KR" altLang="en-US" sz="1600" dirty="0" smtClean="0">
                <a:latin typeface="+mn-ea"/>
              </a:rPr>
              <a:t>수는 </a:t>
            </a:r>
            <a:r>
              <a:rPr lang="en-US" altLang="ko-KR" sz="1600" dirty="0" smtClean="0">
                <a:latin typeface="+mn-ea"/>
              </a:rPr>
              <a:t>4</a:t>
            </a:r>
            <a:r>
              <a:rPr lang="ko-KR" altLang="en-US" sz="1600" dirty="0" smtClean="0">
                <a:latin typeface="+mn-ea"/>
              </a:rPr>
              <a:t>보다 짧아짐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45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Huffman </a:t>
            </a:r>
            <a:r>
              <a:rPr lang="en-US" altLang="ko-KR" sz="3200" dirty="0" smtClean="0"/>
              <a:t>Coding </a:t>
            </a:r>
            <a:r>
              <a:rPr lang="ko-KR" altLang="en-US" sz="3200" dirty="0" smtClean="0"/>
              <a:t>소개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88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>
                    <a:latin typeface="+mj-ea"/>
                    <a:ea typeface="+mj-ea"/>
                  </a:rPr>
                  <a:t>Huffman Coding </a:t>
                </a:r>
                <a:r>
                  <a:rPr lang="ko-KR" altLang="en-US" sz="2000" dirty="0" smtClean="0">
                    <a:latin typeface="+mj-ea"/>
                    <a:ea typeface="+mj-ea"/>
                  </a:rPr>
                  <a:t>방법</a:t>
                </a:r>
                <a:endParaRPr lang="en-US" altLang="ko-KR" sz="2000" dirty="0" smtClean="0">
                  <a:latin typeface="+mj-ea"/>
                  <a:ea typeface="+mj-ea"/>
                </a:endParaRPr>
              </a:p>
              <a:p>
                <a:pPr lvl="1"/>
                <a:r>
                  <a:rPr lang="ko-KR" altLang="en-US" sz="1800" dirty="0" smtClean="0">
                    <a:latin typeface="+mj-ea"/>
                    <a:ea typeface="+mj-ea"/>
                  </a:rPr>
                  <a:t>압축하고자 하는 신호들의 발생 빈도를 검사</a:t>
                </a:r>
                <a:endParaRPr lang="en-US" altLang="ko-KR" sz="1800" dirty="0" smtClean="0">
                  <a:latin typeface="+mj-ea"/>
                  <a:ea typeface="+mj-ea"/>
                </a:endParaRPr>
              </a:p>
              <a:p>
                <a:pPr lvl="1"/>
                <a:r>
                  <a:rPr lang="ko-KR" altLang="en-US" sz="1800" dirty="0" smtClean="0">
                    <a:latin typeface="+mj-ea"/>
                    <a:ea typeface="+mj-ea"/>
                  </a:rPr>
                  <a:t>발생 횟수를 이용하여 각 신호에 최적화된 코드를 부여</a:t>
                </a:r>
                <a:endParaRPr lang="en-US" altLang="ko-KR" sz="1800" dirty="0" smtClean="0">
                  <a:latin typeface="+mj-ea"/>
                  <a:ea typeface="+mj-ea"/>
                </a:endParaRPr>
              </a:p>
              <a:p>
                <a:pPr lvl="1"/>
                <a:endParaRPr lang="en-US" altLang="ko-KR" sz="1800" dirty="0">
                  <a:latin typeface="+mj-ea"/>
                  <a:ea typeface="+mj-ea"/>
                </a:endParaRPr>
              </a:p>
              <a:p>
                <a:r>
                  <a:rPr lang="ko-KR" altLang="en-US" sz="2000" dirty="0" smtClean="0">
                    <a:latin typeface="+mj-ea"/>
                    <a:ea typeface="+mj-ea"/>
                  </a:rPr>
                  <a:t>여섯 개의 문자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𝑺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𝑺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𝑺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𝑺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𝟒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𝑺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𝟓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𝑺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+mj-ea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+mj-ea"/>
                    <a:ea typeface="+mj-ea"/>
                  </a:rPr>
                  <a:t> 에 대한 각각의 발생 빈도</a:t>
                </a:r>
                <a:endParaRPr lang="en-US" altLang="ko-KR" sz="2000" dirty="0" smtClean="0">
                  <a:latin typeface="+mj-ea"/>
                  <a:ea typeface="+mj-ea"/>
                </a:endParaRP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  <a:p>
                <a:endParaRPr lang="en-US" altLang="ko-KR" sz="2000" dirty="0" smtClean="0">
                  <a:latin typeface="+mj-ea"/>
                  <a:ea typeface="+mj-ea"/>
                </a:endParaRP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  <a:p>
                <a:pPr lvl="1"/>
                <a:r>
                  <a:rPr lang="ko-KR" altLang="en-US" sz="1800" dirty="0" smtClean="0">
                    <a:latin typeface="+mj-ea"/>
                    <a:ea typeface="+mj-ea"/>
                  </a:rPr>
                  <a:t>문자의 확률 순서를 정함</a:t>
                </a:r>
                <a:endParaRPr lang="en-US" altLang="ko-KR" sz="1850" dirty="0">
                  <a:latin typeface="+mj-ea"/>
                  <a:ea typeface="+mj-ea"/>
                </a:endParaRPr>
              </a:p>
              <a:p>
                <a:pPr lvl="1"/>
                <a:r>
                  <a:rPr lang="ko-KR" altLang="en-US" sz="1800" dirty="0" smtClean="0">
                    <a:latin typeface="+mj-ea"/>
                    <a:ea typeface="+mj-ea"/>
                  </a:rPr>
                  <a:t>최소 확률 문자 두 개를 다음 단계에서 단일 기호로 결합</a:t>
                </a:r>
                <a:endParaRPr lang="en-US" altLang="ko-KR" sz="18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27" y="3207703"/>
            <a:ext cx="712787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46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Huffman </a:t>
            </a:r>
            <a:r>
              <a:rPr lang="en-US" altLang="ko-KR" sz="3200" dirty="0" smtClean="0"/>
              <a:t>Coding </a:t>
            </a:r>
            <a:r>
              <a:rPr lang="ko-KR" altLang="en-US" sz="3200" dirty="0" smtClean="0"/>
              <a:t>소개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11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최종 </a:t>
            </a:r>
            <a:r>
              <a:rPr lang="en-US" altLang="ko-KR" sz="2000" dirty="0" smtClean="0">
                <a:latin typeface="+mj-ea"/>
                <a:ea typeface="+mj-ea"/>
              </a:rPr>
              <a:t>Code</a:t>
            </a:r>
            <a:endParaRPr lang="en-US" altLang="ko-KR" sz="1800" dirty="0" smtClean="0">
              <a:latin typeface="+mj-ea"/>
              <a:ea typeface="+mj-e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90" y="1410959"/>
            <a:ext cx="69913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2276708" y="5103860"/>
          <a:ext cx="46085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Equation" r:id="rId4" imgW="1930400" imgH="457200" progId="Equation.3">
                  <p:embed/>
                </p:oleObj>
              </mc:Choice>
              <mc:Fallback>
                <p:oleObj name="Equation" r:id="rId4" imgW="1930400" imgH="4572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708" y="5103860"/>
                        <a:ext cx="460851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47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Huffman </a:t>
            </a:r>
            <a:r>
              <a:rPr lang="en-US" altLang="ko-KR" sz="3200" dirty="0" smtClean="0"/>
              <a:t>Coding </a:t>
            </a:r>
            <a:r>
              <a:rPr lang="ko-KR" altLang="en-US" sz="3200" dirty="0" smtClean="0"/>
              <a:t>소개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70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Simple 1-bit decoder</a:t>
            </a:r>
            <a:endParaRPr lang="en-US" altLang="ko-KR" sz="1800" dirty="0" smtClean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Huffman Decoder</a:t>
            </a:r>
            <a:endParaRPr lang="ko-KR" altLang="en-US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357813" y="5643563"/>
          <a:ext cx="3071808" cy="3714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aseline="-25000" dirty="0" smtClean="0"/>
                    </a:p>
                  </a:txBody>
                  <a:tcPr marL="91439" marR="91439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그룹 61"/>
          <p:cNvGrpSpPr>
            <a:grpSpLocks/>
          </p:cNvGrpSpPr>
          <p:nvPr/>
        </p:nvGrpSpPr>
        <p:grpSpPr bwMode="auto">
          <a:xfrm>
            <a:off x="3643313" y="1571625"/>
            <a:ext cx="4857750" cy="3500438"/>
            <a:chOff x="1571604" y="1571612"/>
            <a:chExt cx="4857783" cy="3500462"/>
          </a:xfrm>
        </p:grpSpPr>
        <p:grpSp>
          <p:nvGrpSpPr>
            <p:cNvPr id="10" name="그룹 44"/>
            <p:cNvGrpSpPr>
              <a:grpSpLocks/>
            </p:cNvGrpSpPr>
            <p:nvPr/>
          </p:nvGrpSpPr>
          <p:grpSpPr bwMode="auto">
            <a:xfrm>
              <a:off x="1571604" y="1571612"/>
              <a:ext cx="4857783" cy="3500462"/>
              <a:chOff x="4143372" y="1571612"/>
              <a:chExt cx="3714775" cy="2571768"/>
            </a:xfrm>
          </p:grpSpPr>
          <p:grpSp>
            <p:nvGrpSpPr>
              <p:cNvPr id="21" name="그룹 14"/>
              <p:cNvGrpSpPr>
                <a:grpSpLocks/>
              </p:cNvGrpSpPr>
              <p:nvPr/>
            </p:nvGrpSpPr>
            <p:grpSpPr bwMode="auto">
              <a:xfrm>
                <a:off x="4714876" y="2000240"/>
                <a:ext cx="1428760" cy="714380"/>
                <a:chOff x="5715008" y="2000240"/>
                <a:chExt cx="1428760" cy="714380"/>
              </a:xfrm>
            </p:grpSpPr>
            <p:cxnSp>
              <p:nvCxnSpPr>
                <p:cNvPr id="41" name="꺾인 연결선 5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6429388" y="2000240"/>
                  <a:ext cx="714380" cy="71438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" name="꺾인 연결선 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715008" y="2000240"/>
                  <a:ext cx="714380" cy="71438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2" name="타원 13"/>
              <p:cNvSpPr>
                <a:spLocks noChangeArrowheads="1"/>
              </p:cNvSpPr>
              <p:nvPr/>
            </p:nvSpPr>
            <p:spPr bwMode="auto">
              <a:xfrm>
                <a:off x="4929190" y="1571612"/>
                <a:ext cx="1000132" cy="428628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8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Start</a:t>
                </a:r>
                <a:endParaRPr lang="ko-KR" altLang="en-US" sz="18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3" name="그룹 15"/>
              <p:cNvGrpSpPr>
                <a:grpSpLocks/>
              </p:cNvGrpSpPr>
              <p:nvPr/>
            </p:nvGrpSpPr>
            <p:grpSpPr bwMode="auto">
              <a:xfrm>
                <a:off x="4357686" y="2357430"/>
                <a:ext cx="642942" cy="714380"/>
                <a:chOff x="6072198" y="2000240"/>
                <a:chExt cx="642942" cy="714380"/>
              </a:xfrm>
            </p:grpSpPr>
            <p:cxnSp>
              <p:nvCxnSpPr>
                <p:cNvPr id="39" name="꺾인 연결선 16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6215074" y="2214554"/>
                  <a:ext cx="714380" cy="285752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0" name="꺾인 연결선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893603" y="2178835"/>
                  <a:ext cx="714380" cy="35719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" name="그룹 18"/>
              <p:cNvGrpSpPr>
                <a:grpSpLocks/>
              </p:cNvGrpSpPr>
              <p:nvPr/>
            </p:nvGrpSpPr>
            <p:grpSpPr bwMode="auto">
              <a:xfrm>
                <a:off x="5572132" y="2357430"/>
                <a:ext cx="1214446" cy="714380"/>
                <a:chOff x="5857884" y="2000240"/>
                <a:chExt cx="1214446" cy="714380"/>
              </a:xfrm>
            </p:grpSpPr>
            <p:cxnSp>
              <p:nvCxnSpPr>
                <p:cNvPr id="37" name="꺾인 연결선 1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6393669" y="2035959"/>
                  <a:ext cx="714380" cy="642942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" name="꺾인 연결선 2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786446" y="2071678"/>
                  <a:ext cx="714380" cy="571504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5" name="그룹 28"/>
              <p:cNvGrpSpPr>
                <a:grpSpLocks/>
              </p:cNvGrpSpPr>
              <p:nvPr/>
            </p:nvGrpSpPr>
            <p:grpSpPr bwMode="auto">
              <a:xfrm>
                <a:off x="6143636" y="2714620"/>
                <a:ext cx="1285884" cy="714380"/>
                <a:chOff x="5786446" y="2000240"/>
                <a:chExt cx="1285884" cy="714380"/>
              </a:xfrm>
            </p:grpSpPr>
            <p:cxnSp>
              <p:nvCxnSpPr>
                <p:cNvPr id="35" name="꺾인 연결선 2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6393669" y="2035959"/>
                  <a:ext cx="714380" cy="642942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꺾인 연결선 3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750727" y="2035959"/>
                  <a:ext cx="714380" cy="642942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6" name="그룹 31"/>
              <p:cNvGrpSpPr>
                <a:grpSpLocks/>
              </p:cNvGrpSpPr>
              <p:nvPr/>
            </p:nvGrpSpPr>
            <p:grpSpPr bwMode="auto">
              <a:xfrm>
                <a:off x="6786578" y="3071810"/>
                <a:ext cx="857256" cy="714380"/>
                <a:chOff x="5786446" y="2000240"/>
                <a:chExt cx="857256" cy="714380"/>
              </a:xfrm>
            </p:grpSpPr>
            <p:cxnSp>
              <p:nvCxnSpPr>
                <p:cNvPr id="33" name="꺾인 연결선 32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6179355" y="2250273"/>
                  <a:ext cx="714380" cy="214314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꺾인 연결선 3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750727" y="2035959"/>
                  <a:ext cx="714380" cy="642942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7" name="직사각형 37"/>
              <p:cNvSpPr>
                <a:spLocks noChangeArrowheads="1"/>
              </p:cNvSpPr>
              <p:nvPr/>
            </p:nvSpPr>
            <p:spPr bwMode="auto">
              <a:xfrm>
                <a:off x="4143372" y="3071810"/>
                <a:ext cx="428628" cy="35719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8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r>
                  <a:rPr lang="en-US" altLang="ko-KR" sz="1800" b="1" baseline="-25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800" b="1" baseline="-25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직사각형 38"/>
              <p:cNvSpPr>
                <a:spLocks noChangeArrowheads="1"/>
              </p:cNvSpPr>
              <p:nvPr/>
            </p:nvSpPr>
            <p:spPr bwMode="auto">
              <a:xfrm>
                <a:off x="4786314" y="3071810"/>
                <a:ext cx="428628" cy="35719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8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r>
                  <a:rPr lang="en-US" altLang="ko-KR" sz="1800" b="1" baseline="-25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baseline="-25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직사각형 39"/>
              <p:cNvSpPr>
                <a:spLocks noChangeArrowheads="1"/>
              </p:cNvSpPr>
              <p:nvPr/>
            </p:nvSpPr>
            <p:spPr bwMode="auto">
              <a:xfrm>
                <a:off x="5357818" y="3071810"/>
                <a:ext cx="428628" cy="35719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8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r>
                  <a:rPr lang="en-US" altLang="ko-KR" sz="1800" b="1" baseline="-25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baseline="-25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직사각형 40"/>
              <p:cNvSpPr>
                <a:spLocks noChangeArrowheads="1"/>
              </p:cNvSpPr>
              <p:nvPr/>
            </p:nvSpPr>
            <p:spPr bwMode="auto">
              <a:xfrm>
                <a:off x="5935672" y="3429000"/>
                <a:ext cx="428628" cy="35719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8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r>
                  <a:rPr lang="en-US" altLang="ko-KR" sz="1800" b="1" baseline="-25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baseline="-25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직사각형 41"/>
              <p:cNvSpPr>
                <a:spLocks noChangeArrowheads="1"/>
              </p:cNvSpPr>
              <p:nvPr/>
            </p:nvSpPr>
            <p:spPr bwMode="auto">
              <a:xfrm>
                <a:off x="6572264" y="3786190"/>
                <a:ext cx="428628" cy="35719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8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r>
                  <a:rPr lang="en-US" altLang="ko-KR" sz="1800" b="1" baseline="-25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baseline="-25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직사각형 43"/>
              <p:cNvSpPr>
                <a:spLocks noChangeArrowheads="1"/>
              </p:cNvSpPr>
              <p:nvPr/>
            </p:nvSpPr>
            <p:spPr bwMode="auto">
              <a:xfrm>
                <a:off x="7429519" y="3786190"/>
                <a:ext cx="428628" cy="35719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8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r>
                  <a:rPr lang="en-US" altLang="ko-KR" sz="1800" b="1" baseline="-250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baseline="-25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45"/>
            <p:cNvSpPr txBox="1">
              <a:spLocks noChangeArrowheads="1"/>
            </p:cNvSpPr>
            <p:nvPr/>
          </p:nvSpPr>
          <p:spPr bwMode="auto">
            <a:xfrm>
              <a:off x="2652318" y="2357430"/>
              <a:ext cx="3571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47"/>
            <p:cNvSpPr txBox="1">
              <a:spLocks noChangeArrowheads="1"/>
            </p:cNvSpPr>
            <p:nvPr/>
          </p:nvSpPr>
          <p:spPr bwMode="auto">
            <a:xfrm>
              <a:off x="3571868" y="2357430"/>
              <a:ext cx="3571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48"/>
            <p:cNvSpPr txBox="1">
              <a:spLocks noChangeArrowheads="1"/>
            </p:cNvSpPr>
            <p:nvPr/>
          </p:nvSpPr>
          <p:spPr bwMode="auto">
            <a:xfrm>
              <a:off x="1972800" y="2839208"/>
              <a:ext cx="3571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49"/>
            <p:cNvSpPr txBox="1">
              <a:spLocks noChangeArrowheads="1"/>
            </p:cNvSpPr>
            <p:nvPr/>
          </p:nvSpPr>
          <p:spPr bwMode="auto">
            <a:xfrm>
              <a:off x="4474844" y="2840922"/>
              <a:ext cx="3571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50"/>
            <p:cNvSpPr txBox="1">
              <a:spLocks noChangeArrowheads="1"/>
            </p:cNvSpPr>
            <p:nvPr/>
          </p:nvSpPr>
          <p:spPr bwMode="auto">
            <a:xfrm>
              <a:off x="5322956" y="3320986"/>
              <a:ext cx="3571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5286380" y="3798890"/>
              <a:ext cx="3571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57"/>
            <p:cNvSpPr txBox="1">
              <a:spLocks noChangeArrowheads="1"/>
            </p:cNvSpPr>
            <p:nvPr/>
          </p:nvSpPr>
          <p:spPr bwMode="auto">
            <a:xfrm>
              <a:off x="3699504" y="2842256"/>
              <a:ext cx="3571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58"/>
            <p:cNvSpPr txBox="1">
              <a:spLocks noChangeArrowheads="1"/>
            </p:cNvSpPr>
            <p:nvPr/>
          </p:nvSpPr>
          <p:spPr bwMode="auto">
            <a:xfrm>
              <a:off x="4492942" y="3316604"/>
              <a:ext cx="3571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59"/>
            <p:cNvSpPr txBox="1">
              <a:spLocks noChangeArrowheads="1"/>
            </p:cNvSpPr>
            <p:nvPr/>
          </p:nvSpPr>
          <p:spPr bwMode="auto">
            <a:xfrm>
              <a:off x="5868362" y="3820066"/>
              <a:ext cx="3571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60"/>
            <p:cNvSpPr txBox="1">
              <a:spLocks noChangeArrowheads="1"/>
            </p:cNvSpPr>
            <p:nvPr/>
          </p:nvSpPr>
          <p:spPr bwMode="auto">
            <a:xfrm>
              <a:off x="2349802" y="2842256"/>
              <a:ext cx="3571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85813" y="2000250"/>
          <a:ext cx="2286000" cy="264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1</a:t>
                      </a:r>
                      <a:endParaRPr lang="ko-KR" altLang="en-US" sz="1800" baseline="-25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00</a:t>
                      </a:r>
                      <a:endParaRPr lang="ko-KR" altLang="en-US" sz="18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2</a:t>
                      </a:r>
                      <a:endParaRPr lang="ko-KR" altLang="en-US" sz="1800" baseline="-25000" dirty="0" smtClean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01</a:t>
                      </a:r>
                      <a:endParaRPr lang="ko-KR" altLang="en-US" sz="18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3</a:t>
                      </a:r>
                      <a:endParaRPr lang="ko-KR" altLang="en-US" sz="1800" baseline="-25000" dirty="0" smtClean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endParaRPr lang="ko-KR" altLang="en-US" sz="18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4</a:t>
                      </a:r>
                      <a:endParaRPr lang="ko-KR" altLang="en-US" sz="1800" baseline="-25000" dirty="0" smtClean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5</a:t>
                      </a:r>
                      <a:endParaRPr lang="ko-KR" altLang="en-US" sz="1800" baseline="-25000" dirty="0" smtClean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1000</a:t>
                      </a:r>
                      <a:endParaRPr lang="ko-KR" altLang="en-US" sz="18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6</a:t>
                      </a:r>
                      <a:endParaRPr lang="ko-KR" altLang="en-US" sz="1800" baseline="-25000" dirty="0" smtClean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1001</a:t>
                      </a:r>
                      <a:endParaRPr lang="ko-KR" altLang="en-US" sz="18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785813" y="5643563"/>
          <a:ext cx="3143244" cy="3714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T="45798" marB="457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66"/>
          <p:cNvSpPr txBox="1">
            <a:spLocks noChangeArrowheads="1"/>
          </p:cNvSpPr>
          <p:nvPr/>
        </p:nvSpPr>
        <p:spPr bwMode="auto">
          <a:xfrm>
            <a:off x="293688" y="5597525"/>
            <a:ext cx="642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46" name="TextBox 67"/>
          <p:cNvSpPr txBox="1">
            <a:spLocks noChangeArrowheads="1"/>
          </p:cNvSpPr>
          <p:nvPr/>
        </p:nvSpPr>
        <p:spPr bwMode="auto">
          <a:xfrm>
            <a:off x="1428750" y="6072188"/>
            <a:ext cx="185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Encoded data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357813" y="5643563"/>
          <a:ext cx="3071808" cy="3714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</a:t>
                      </a:r>
                      <a:r>
                        <a:rPr lang="en-US" altLang="ko-KR" sz="1100" baseline="-25000" dirty="0" smtClean="0"/>
                        <a:t>3</a:t>
                      </a:r>
                      <a:endParaRPr lang="ko-KR" altLang="en-US" sz="1100" baseline="-25000" dirty="0" smtClean="0"/>
                    </a:p>
                  </a:txBody>
                  <a:tcPr marL="91439" marR="91439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69"/>
          <p:cNvSpPr txBox="1">
            <a:spLocks noChangeArrowheads="1"/>
          </p:cNvSpPr>
          <p:nvPr/>
        </p:nvSpPr>
        <p:spPr bwMode="auto">
          <a:xfrm>
            <a:off x="6000750" y="6072188"/>
            <a:ext cx="2500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Decoded data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70"/>
          <p:cNvSpPr txBox="1">
            <a:spLocks noChangeArrowheads="1"/>
          </p:cNvSpPr>
          <p:nvPr/>
        </p:nvSpPr>
        <p:spPr bwMode="auto">
          <a:xfrm>
            <a:off x="8308975" y="5588000"/>
            <a:ext cx="642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50" name="아래쪽 화살표 49"/>
          <p:cNvSpPr>
            <a:spLocks noChangeArrowheads="1"/>
          </p:cNvSpPr>
          <p:nvPr/>
        </p:nvSpPr>
        <p:spPr bwMode="auto">
          <a:xfrm>
            <a:off x="3643313" y="5143500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 bwMode="auto">
          <a:xfrm>
            <a:off x="3714744" y="1785926"/>
            <a:ext cx="214314" cy="21431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52" name="아래쪽 화살표 51"/>
          <p:cNvSpPr>
            <a:spLocks noChangeArrowheads="1"/>
          </p:cNvSpPr>
          <p:nvPr/>
        </p:nvSpPr>
        <p:spPr bwMode="auto">
          <a:xfrm>
            <a:off x="3373438" y="5143500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" name="아래쪽 화살표 52"/>
          <p:cNvSpPr>
            <a:spLocks noChangeArrowheads="1"/>
          </p:cNvSpPr>
          <p:nvPr/>
        </p:nvSpPr>
        <p:spPr bwMode="auto">
          <a:xfrm>
            <a:off x="3127375" y="5143500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" name="아래쪽 화살표 53"/>
          <p:cNvSpPr>
            <a:spLocks noChangeArrowheads="1"/>
          </p:cNvSpPr>
          <p:nvPr/>
        </p:nvSpPr>
        <p:spPr bwMode="auto">
          <a:xfrm>
            <a:off x="2857500" y="5143500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" name="아래쪽 화살표 54"/>
          <p:cNvSpPr>
            <a:spLocks noChangeArrowheads="1"/>
          </p:cNvSpPr>
          <p:nvPr/>
        </p:nvSpPr>
        <p:spPr bwMode="auto">
          <a:xfrm>
            <a:off x="2601913" y="5143500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" name="아래쪽 화살표 55"/>
          <p:cNvSpPr>
            <a:spLocks noChangeArrowheads="1"/>
          </p:cNvSpPr>
          <p:nvPr/>
        </p:nvSpPr>
        <p:spPr bwMode="auto">
          <a:xfrm>
            <a:off x="2341563" y="5143500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7" name="아래쪽 화살표 56"/>
          <p:cNvSpPr>
            <a:spLocks noChangeArrowheads="1"/>
          </p:cNvSpPr>
          <p:nvPr/>
        </p:nvSpPr>
        <p:spPr bwMode="auto">
          <a:xfrm>
            <a:off x="2079625" y="5143500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8" name="아래쪽 화살표 57"/>
          <p:cNvSpPr>
            <a:spLocks noChangeArrowheads="1"/>
          </p:cNvSpPr>
          <p:nvPr/>
        </p:nvSpPr>
        <p:spPr bwMode="auto">
          <a:xfrm>
            <a:off x="1827213" y="5143500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9" name="아래쪽 화살표 58"/>
          <p:cNvSpPr>
            <a:spLocks noChangeArrowheads="1"/>
          </p:cNvSpPr>
          <p:nvPr/>
        </p:nvSpPr>
        <p:spPr bwMode="auto">
          <a:xfrm>
            <a:off x="1554163" y="5143500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" name="아래쪽 화살표 59"/>
          <p:cNvSpPr>
            <a:spLocks noChangeArrowheads="1"/>
          </p:cNvSpPr>
          <p:nvPr/>
        </p:nvSpPr>
        <p:spPr bwMode="auto">
          <a:xfrm>
            <a:off x="1301750" y="5143500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" name="아래쪽 화살표 60"/>
          <p:cNvSpPr>
            <a:spLocks noChangeArrowheads="1"/>
          </p:cNvSpPr>
          <p:nvPr/>
        </p:nvSpPr>
        <p:spPr bwMode="auto">
          <a:xfrm>
            <a:off x="1033463" y="5143500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" name="순서도: 연결자 61"/>
          <p:cNvSpPr/>
          <p:nvPr/>
        </p:nvSpPr>
        <p:spPr bwMode="auto">
          <a:xfrm>
            <a:off x="3714744" y="1785926"/>
            <a:ext cx="214314" cy="21431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5357813" y="5643563"/>
          <a:ext cx="3071808" cy="3714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</a:t>
                      </a:r>
                      <a:r>
                        <a:rPr lang="en-US" altLang="ko-KR" sz="1100" baseline="-25000" dirty="0" smtClean="0"/>
                        <a:t>3</a:t>
                      </a:r>
                      <a:endParaRPr lang="ko-KR" altLang="en-US" sz="1100" baseline="-25000" dirty="0" smtClean="0"/>
                    </a:p>
                  </a:txBody>
                  <a:tcPr marL="91439" marR="91439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</a:t>
                      </a:r>
                      <a:r>
                        <a:rPr lang="en-US" altLang="ko-KR" sz="1100" baseline="-25000" dirty="0" smtClean="0"/>
                        <a:t>4</a:t>
                      </a:r>
                      <a:endParaRPr lang="ko-KR" altLang="en-US" sz="1100" baseline="-25000" dirty="0" smtClean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연결자 63"/>
          <p:cNvSpPr/>
          <p:nvPr/>
        </p:nvSpPr>
        <p:spPr bwMode="auto">
          <a:xfrm>
            <a:off x="3714744" y="1785926"/>
            <a:ext cx="214314" cy="21431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5357813" y="5643563"/>
          <a:ext cx="3071808" cy="3714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</a:t>
                      </a:r>
                      <a:r>
                        <a:rPr lang="en-US" altLang="ko-KR" sz="1100" baseline="-25000" dirty="0" smtClean="0"/>
                        <a:t>3</a:t>
                      </a:r>
                      <a:endParaRPr lang="ko-KR" altLang="en-US" sz="1100" baseline="-25000" dirty="0" smtClean="0"/>
                    </a:p>
                  </a:txBody>
                  <a:tcPr marL="91439" marR="91439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</a:t>
                      </a:r>
                      <a:r>
                        <a:rPr lang="en-US" altLang="ko-KR" sz="1100" baseline="-25000" dirty="0" smtClean="0"/>
                        <a:t>4</a:t>
                      </a:r>
                      <a:endParaRPr lang="ko-KR" altLang="en-US" sz="1100" baseline="-25000" dirty="0" smtClean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</a:t>
                      </a:r>
                      <a:r>
                        <a:rPr lang="en-US" altLang="ko-KR" sz="1100" baseline="-25000" dirty="0" smtClean="0"/>
                        <a:t>2</a:t>
                      </a:r>
                      <a:endParaRPr lang="ko-KR" altLang="en-US" sz="1100" baseline="-25000" dirty="0" smtClean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순서도: 연결자 65"/>
          <p:cNvSpPr/>
          <p:nvPr/>
        </p:nvSpPr>
        <p:spPr bwMode="auto">
          <a:xfrm>
            <a:off x="3714744" y="1785926"/>
            <a:ext cx="214314" cy="214314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5357813" y="5643563"/>
          <a:ext cx="3071808" cy="3714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</a:t>
                      </a:r>
                      <a:r>
                        <a:rPr lang="en-US" altLang="ko-KR" sz="1100" baseline="-25000" dirty="0" smtClean="0"/>
                        <a:t>3</a:t>
                      </a:r>
                      <a:endParaRPr lang="ko-KR" altLang="en-US" sz="1100" baseline="-25000" dirty="0" smtClean="0"/>
                    </a:p>
                  </a:txBody>
                  <a:tcPr marL="91439" marR="91439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</a:t>
                      </a:r>
                      <a:r>
                        <a:rPr lang="en-US" altLang="ko-KR" sz="1100" baseline="-25000" dirty="0" smtClean="0"/>
                        <a:t>4</a:t>
                      </a:r>
                      <a:endParaRPr lang="ko-KR" altLang="en-US" sz="1100" baseline="-25000" dirty="0" smtClean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</a:t>
                      </a:r>
                      <a:r>
                        <a:rPr lang="en-US" altLang="ko-KR" sz="1100" baseline="-25000" dirty="0" smtClean="0"/>
                        <a:t>2</a:t>
                      </a:r>
                      <a:endParaRPr lang="ko-KR" altLang="en-US" sz="1100" baseline="-25000" dirty="0" smtClean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</a:t>
                      </a:r>
                      <a:r>
                        <a:rPr lang="en-US" altLang="ko-KR" sz="1100" baseline="-25000" dirty="0" smtClean="0"/>
                        <a:t>5</a:t>
                      </a:r>
                      <a:endParaRPr lang="ko-KR" altLang="en-US" sz="1100" baseline="-25000" dirty="0" smtClean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9" marR="91439" marT="45798" marB="45798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48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73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326 0 " pathEditMode="relative" ptsTypes="AA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6 4.07407E-6 L 0.17326 0.10509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22 0.10393 L 0.26667 0.1039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10393 L 0.26666 0.1879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0.18796 L 0.18802 0.1879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18796 L 0.18802 0.2928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326 0 " pathEditMode="relative" ptsTypes="AA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6 4.07407E-6 L 0.17326 0.10509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22 0.10393 L 0.26667 0.10393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10393 L 0.26666 0.1879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0.18796 L 0.36128 0.1879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28 0.18796 L 0.36128 0.25092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28 0.25092 L 0.26667 0.25092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0.25092 L 0.26667 0.35601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326 0 " pathEditMode="relative" ptsTypes="AA">
                                      <p:cBhvr>
                                        <p:cTn id="1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6 1.85185E-6 L 0.17326 0.10509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6 0.10509 L 0.05521 0.10509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10509 L 0.05521 0.1787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1787 L 0.10243 0.1787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3 0.1787 L 0.10243 0.28356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326 0 " pathEditMode="relative" ptsTypes="AA">
                                      <p:cBhvr>
                                        <p:cTn id="1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6 4.07407E-6 L 0.17326 0.10509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22 0.10393 L 0.26667 0.10393 " pathEditMode="relative" rAng="0" ptsTypes="AA">
                                      <p:cBhvr>
                                        <p:cTn id="18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10393 L 0.26666 0.18796 " pathEditMode="relative" rAng="0" ptsTypes="AA">
                                      <p:cBhvr>
                                        <p:cTn id="1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0.18796 L 0.36128 0.18796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28 0.18796 L 0.36128 0.25092 " pathEditMode="relative" rAng="0" ptsTypes="AA">
                                      <p:cBhvr>
                                        <p:cTn id="2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28 0.25092 L 0.45573 0.25092 " pathEditMode="relative" rAng="0" ptsTypes="AA">
                                      <p:cBhvr>
                                        <p:cTn id="2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0.25092 L 0.45573 0.31388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0.31389 L 0.36128 0.31389 " pathEditMode="relative" rAng="0" ptsTypes="AA">
                                      <p:cBhvr>
                                        <p:cTn id="2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28 0.31388 L 0.36128 0.43981 " pathEditMode="relative" rAng="0" ptsTypes="AA">
                                      <p:cBhvr>
                                        <p:cTn id="2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2" grpId="1" animBg="1"/>
      <p:bldP spid="53" grpId="0" animBg="1"/>
      <p:bldP spid="54" grpId="0" animBg="1"/>
      <p:bldP spid="54" grpId="1" animBg="1"/>
      <p:bldP spid="55" grpId="0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Lookup table</a:t>
            </a:r>
            <a:r>
              <a:rPr lang="ko-KR" altLang="en-US" sz="2000" dirty="0" smtClean="0">
                <a:latin typeface="+mj-ea"/>
                <a:ea typeface="+mj-ea"/>
              </a:rPr>
              <a:t>을 사용한 최적화</a:t>
            </a:r>
            <a:endParaRPr lang="en-US" altLang="ko-KR" sz="1800" dirty="0" smtClean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Lookup Table</a:t>
            </a:r>
            <a:endParaRPr lang="ko-KR" altLang="en-US" sz="3200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2909752" y="2594479"/>
          <a:ext cx="3286125" cy="3084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Code</a:t>
                      </a:r>
                      <a:endParaRPr lang="ko-KR" altLang="en-US" sz="16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Symbol</a:t>
                      </a:r>
                      <a:endParaRPr lang="ko-KR" altLang="en-US" sz="1600" baseline="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Length</a:t>
                      </a:r>
                      <a:endParaRPr lang="ko-KR" altLang="en-US" sz="16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00XX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1</a:t>
                      </a:r>
                      <a:endParaRPr lang="ko-KR" altLang="en-US" sz="1800" baseline="-250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01XX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2</a:t>
                      </a:r>
                      <a:endParaRPr lang="ko-KR" altLang="en-US" sz="1800" baseline="-25000" dirty="0" smtClean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11XX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3</a:t>
                      </a:r>
                      <a:endParaRPr lang="ko-KR" altLang="en-US" sz="1800" baseline="-25000" dirty="0" smtClean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101X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4</a:t>
                      </a:r>
                      <a:endParaRPr lang="ko-KR" altLang="en-US" sz="1800" baseline="-25000" dirty="0" smtClean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1000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5</a:t>
                      </a:r>
                      <a:endParaRPr lang="ko-KR" altLang="en-US" sz="1800" baseline="-25000" dirty="0" smtClean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1001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6</a:t>
                      </a:r>
                      <a:endParaRPr lang="ko-KR" altLang="en-US" sz="1800" baseline="-25000" dirty="0" smtClean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9" name="꺾인 연결선 68"/>
          <p:cNvCxnSpPr>
            <a:cxnSpLocks noChangeShapeType="1"/>
            <a:stCxn id="70" idx="2"/>
          </p:cNvCxnSpPr>
          <p:nvPr/>
        </p:nvCxnSpPr>
        <p:spPr bwMode="auto">
          <a:xfrm rot="16200000" flipH="1">
            <a:off x="2747827" y="2816729"/>
            <a:ext cx="573087" cy="160813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모서리가 둥근 직사각형 69"/>
          <p:cNvSpPr>
            <a:spLocks noChangeArrowheads="1"/>
          </p:cNvSpPr>
          <p:nvPr/>
        </p:nvSpPr>
        <p:spPr bwMode="auto">
          <a:xfrm>
            <a:off x="1195252" y="2977066"/>
            <a:ext cx="2071688" cy="35718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Buffer 4-bit data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화살표 연결선 70"/>
          <p:cNvCxnSpPr>
            <a:cxnSpLocks noChangeShapeType="1"/>
          </p:cNvCxnSpPr>
          <p:nvPr/>
        </p:nvCxnSpPr>
        <p:spPr bwMode="auto">
          <a:xfrm rot="5400000">
            <a:off x="2032658" y="2761960"/>
            <a:ext cx="4286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139690" y="2203954"/>
            <a:ext cx="2214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Encoded input data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꺾인 연결선 72"/>
          <p:cNvCxnSpPr>
            <a:cxnSpLocks noChangeShapeType="1"/>
          </p:cNvCxnSpPr>
          <p:nvPr/>
        </p:nvCxnSpPr>
        <p:spPr bwMode="auto">
          <a:xfrm rot="16200000" flipH="1">
            <a:off x="6442733" y="4736811"/>
            <a:ext cx="2409825" cy="811212"/>
          </a:xfrm>
          <a:prstGeom prst="bentConnector3">
            <a:avLst>
              <a:gd name="adj1" fmla="val -18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꺾인 연결선 73"/>
          <p:cNvCxnSpPr>
            <a:cxnSpLocks noChangeShapeType="1"/>
            <a:stCxn id="75" idx="2"/>
          </p:cNvCxnSpPr>
          <p:nvPr/>
        </p:nvCxnSpPr>
        <p:spPr bwMode="auto">
          <a:xfrm rot="16200000" flipH="1">
            <a:off x="4712359" y="3006435"/>
            <a:ext cx="857250" cy="58245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모서리가 둥근 직사각형 74"/>
          <p:cNvSpPr>
            <a:spLocks noChangeArrowheads="1"/>
          </p:cNvSpPr>
          <p:nvPr/>
        </p:nvSpPr>
        <p:spPr bwMode="auto">
          <a:xfrm>
            <a:off x="1193665" y="5132891"/>
            <a:ext cx="2071687" cy="35718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Take the symbol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>
            <a:spLocks noChangeArrowheads="1"/>
          </p:cNvSpPr>
          <p:nvPr/>
        </p:nvSpPr>
        <p:spPr bwMode="auto">
          <a:xfrm>
            <a:off x="1195252" y="4204204"/>
            <a:ext cx="2071688" cy="64293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Consume m-bit data</a:t>
            </a:r>
          </a:p>
          <a:p>
            <a:pPr algn="ctr" eaLnBrk="1" hangingPunct="1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(m = found code’s length)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화살표 연결선 76"/>
          <p:cNvCxnSpPr>
            <a:cxnSpLocks noChangeShapeType="1"/>
            <a:stCxn id="75" idx="0"/>
            <a:endCxn id="76" idx="2"/>
          </p:cNvCxnSpPr>
          <p:nvPr/>
        </p:nvCxnSpPr>
        <p:spPr bwMode="auto">
          <a:xfrm rot="5400000" flipH="1" flipV="1">
            <a:off x="2086634" y="4989222"/>
            <a:ext cx="285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직선 화살표 연결선 77"/>
          <p:cNvCxnSpPr>
            <a:cxnSpLocks noChangeShapeType="1"/>
          </p:cNvCxnSpPr>
          <p:nvPr/>
        </p:nvCxnSpPr>
        <p:spPr bwMode="auto">
          <a:xfrm rot="5400000" flipH="1" flipV="1">
            <a:off x="1330984" y="3770022"/>
            <a:ext cx="8699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266815" y="3580316"/>
            <a:ext cx="1428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Look up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6452" y="1873754"/>
            <a:ext cx="2714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Look up table</a:t>
            </a:r>
          </a:p>
          <a:p>
            <a:pPr algn="ctr"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(max length = 4)</a:t>
            </a:r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49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0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11024 0.0363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/>
      <p:bldP spid="75" grpId="0" animBg="1"/>
      <p:bldP spid="76" grpId="0" animBg="1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Perf </a:t>
            </a:r>
            <a:r>
              <a:rPr lang="en-US" altLang="ko-KR" sz="3200" smtClean="0"/>
              <a:t>Tool Usage</a:t>
            </a:r>
            <a:endParaRPr lang="ko-KR" altLang="en-US" sz="3200" dirty="0"/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66165" y="1042865"/>
            <a:ext cx="8229600" cy="5091918"/>
          </a:xfrm>
        </p:spPr>
        <p:txBody>
          <a:bodyPr>
            <a:normAutofit/>
          </a:bodyPr>
          <a:lstStyle/>
          <a:p>
            <a:r>
              <a:rPr lang="en-US" altLang="ko-KR" sz="1800" smtClean="0"/>
              <a:t>Perf </a:t>
            </a:r>
            <a:r>
              <a:rPr lang="ko-KR" altLang="en-US" sz="1800" smtClean="0"/>
              <a:t>명령어 사용 방법</a:t>
            </a:r>
            <a:endParaRPr lang="en-US" altLang="ko-KR" sz="1800" dirty="0" smtClean="0"/>
          </a:p>
          <a:p>
            <a:pPr lvl="1"/>
            <a:r>
              <a:rPr lang="ko-KR" altLang="en-US" sz="1650" smtClean="0"/>
              <a:t>코드 위치</a:t>
            </a:r>
            <a:r>
              <a:rPr lang="en-US" altLang="ko-KR" sz="1650" smtClean="0"/>
              <a:t>: Linux </a:t>
            </a:r>
            <a:r>
              <a:rPr lang="en-US" altLang="ko-KR" sz="1650" dirty="0" smtClean="0"/>
              <a:t>: /</a:t>
            </a:r>
            <a:r>
              <a:rPr lang="en-US" altLang="ko-KR" sz="1650" smtClean="0"/>
              <a:t>tools/perf/</a:t>
            </a:r>
          </a:p>
          <a:p>
            <a:pPr lvl="1"/>
            <a:r>
              <a:rPr lang="en-US" altLang="ko-KR" sz="1650" smtClean="0"/>
              <a:t>perf</a:t>
            </a:r>
            <a:r>
              <a:rPr lang="ko-KR" altLang="en-US" sz="1650"/>
              <a:t> </a:t>
            </a:r>
            <a:r>
              <a:rPr lang="ko-KR" altLang="en-US" sz="1650" smtClean="0"/>
              <a:t>명령어 사용 방법은 </a:t>
            </a:r>
            <a:r>
              <a:rPr lang="en-US" altLang="ko-KR" sz="1650" smtClean="0"/>
              <a:t>‘perf –help’ </a:t>
            </a:r>
            <a:r>
              <a:rPr lang="ko-KR" altLang="en-US" sz="1650" smtClean="0"/>
              <a:t>또는 </a:t>
            </a:r>
            <a:r>
              <a:rPr lang="en-US" altLang="ko-KR" sz="1650" smtClean="0"/>
              <a:t>‘perf’ </a:t>
            </a:r>
            <a:r>
              <a:rPr lang="ko-KR" altLang="en-US" sz="1650" smtClean="0"/>
              <a:t>입력 시 확인 할 수 있다</a:t>
            </a:r>
            <a:r>
              <a:rPr lang="en-US" altLang="ko-KR" sz="165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5</a:t>
            </a:fld>
            <a:r>
              <a:rPr lang="en-US" altLang="ko-KR"/>
              <a:t>/55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88236" y="2163301"/>
            <a:ext cx="6422623" cy="4123909"/>
            <a:chOff x="966206" y="2066683"/>
            <a:chExt cx="6422623" cy="412390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206" y="2066683"/>
              <a:ext cx="6422623" cy="412390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206" y="2066683"/>
              <a:ext cx="1489729" cy="158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70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+mj-ea"/>
                <a:ea typeface="+mj-ea"/>
              </a:rPr>
              <a:t>다중 계층의 </a:t>
            </a:r>
            <a:r>
              <a:rPr lang="en-US" altLang="ko-KR" sz="2000" dirty="0" smtClean="0">
                <a:latin typeface="+mj-ea"/>
                <a:ea typeface="+mj-ea"/>
              </a:rPr>
              <a:t>lookup table</a:t>
            </a:r>
            <a:r>
              <a:rPr lang="ko-KR" altLang="en-US" sz="2000" dirty="0" smtClean="0">
                <a:latin typeface="+mj-ea"/>
                <a:ea typeface="+mj-ea"/>
              </a:rPr>
              <a:t>을 사용하여 사용 공간 감소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2-Level Lookup Table</a:t>
            </a:r>
            <a:endParaRPr lang="ko-KR" altLang="en-US" sz="3200" dirty="0"/>
          </a:p>
        </p:txBody>
      </p:sp>
      <p:graphicFrame>
        <p:nvGraphicFramePr>
          <p:cNvPr id="17" name="내용 개체 틀 8"/>
          <p:cNvGraphicFramePr>
            <a:graphicFrameLocks/>
          </p:cNvGraphicFramePr>
          <p:nvPr>
            <p:extLst/>
          </p:nvPr>
        </p:nvGraphicFramePr>
        <p:xfrm>
          <a:off x="3013438" y="4623575"/>
          <a:ext cx="3286125" cy="1762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Code</a:t>
                      </a:r>
                      <a:endParaRPr lang="ko-KR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Symbol</a:t>
                      </a:r>
                      <a:endParaRPr lang="ko-KR" altLang="en-US" sz="1600" baseline="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Length</a:t>
                      </a:r>
                      <a:endParaRPr lang="ko-KR" altLang="en-US" sz="16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1X</a:t>
                      </a:r>
                      <a:endParaRPr lang="ko-KR" altLang="en-US" sz="1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4</a:t>
                      </a:r>
                      <a:endParaRPr lang="ko-KR" altLang="en-US" sz="1800" baseline="-25000" dirty="0" smtClean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3-2</a:t>
                      </a:r>
                      <a:endParaRPr lang="ko-KR" altLang="en-US" sz="18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00</a:t>
                      </a:r>
                      <a:endParaRPr lang="ko-KR" altLang="en-US" sz="1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5</a:t>
                      </a:r>
                      <a:endParaRPr lang="ko-KR" altLang="en-US" sz="1800" baseline="-25000" dirty="0" smtClean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4-2</a:t>
                      </a:r>
                      <a:endParaRPr lang="ko-KR" altLang="en-US" sz="18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01</a:t>
                      </a:r>
                      <a:endParaRPr lang="ko-KR" altLang="en-US" sz="1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6</a:t>
                      </a:r>
                      <a:endParaRPr lang="ko-KR" altLang="en-US" sz="1800" baseline="-25000" dirty="0" smtClean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4-2</a:t>
                      </a:r>
                      <a:endParaRPr lang="ko-KR" altLang="en-US" sz="18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013438" y="1908950"/>
          <a:ext cx="3286125" cy="2203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Code</a:t>
                      </a:r>
                      <a:endParaRPr lang="ko-KR" altLang="en-US" sz="1600" dirty="0"/>
                    </a:p>
                  </a:txBody>
                  <a:tcPr marL="91439" marR="91439" marT="45736" marB="45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Symbol</a:t>
                      </a:r>
                      <a:endParaRPr lang="ko-KR" altLang="en-US" sz="1600" baseline="0" dirty="0"/>
                    </a:p>
                  </a:txBody>
                  <a:tcPr marL="91439" marR="91439" marT="45736" marB="45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Length</a:t>
                      </a:r>
                      <a:endParaRPr lang="ko-KR" altLang="en-US" sz="1600" dirty="0"/>
                    </a:p>
                  </a:txBody>
                  <a:tcPr marL="91439" marR="91439" marT="45736" marB="457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00</a:t>
                      </a:r>
                      <a:endParaRPr lang="ko-KR" altLang="en-US" sz="1800" dirty="0"/>
                    </a:p>
                  </a:txBody>
                  <a:tcPr marL="91439" marR="91439" marT="45736" marB="45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1</a:t>
                      </a:r>
                      <a:endParaRPr lang="ko-KR" altLang="en-US" sz="1800" baseline="-25000" dirty="0"/>
                    </a:p>
                  </a:txBody>
                  <a:tcPr marL="91439" marR="91439" marT="45736" marB="45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39" marR="91439" marT="45736" marB="457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01</a:t>
                      </a:r>
                      <a:endParaRPr lang="ko-KR" altLang="en-US" sz="1800" dirty="0"/>
                    </a:p>
                  </a:txBody>
                  <a:tcPr marL="91439" marR="91439" marT="45736" marB="4573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2</a:t>
                      </a:r>
                      <a:endParaRPr lang="ko-KR" altLang="en-US" sz="1800" baseline="-25000" dirty="0" smtClean="0"/>
                    </a:p>
                  </a:txBody>
                  <a:tcPr marL="91439" marR="91439" marT="45736" marB="45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39" marR="91439" marT="45736" marB="457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endParaRPr lang="ko-KR" altLang="en-US" sz="1800" dirty="0"/>
                    </a:p>
                  </a:txBody>
                  <a:tcPr marL="91439" marR="91439" marT="45736" marB="4573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3</a:t>
                      </a:r>
                      <a:endParaRPr lang="ko-KR" altLang="en-US" sz="1800" baseline="-25000" dirty="0" smtClean="0"/>
                    </a:p>
                  </a:txBody>
                  <a:tcPr marL="91439" marR="91439" marT="45736" marB="45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39" marR="91439" marT="45736" marB="457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endParaRPr lang="ko-KR" altLang="en-US" sz="1800" dirty="0"/>
                    </a:p>
                  </a:txBody>
                  <a:tcPr marL="91439" marR="91439" marT="45736" marB="4573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Pointer</a:t>
                      </a:r>
                      <a:endParaRPr lang="ko-KR" altLang="en-US" sz="1600" baseline="0" dirty="0" smtClean="0"/>
                    </a:p>
                  </a:txBody>
                  <a:tcPr marL="91439" marR="91439" marT="45736" marB="4573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39" marR="91439" marT="45736" marB="457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아래쪽 화살표 18"/>
          <p:cNvSpPr>
            <a:spLocks noChangeArrowheads="1"/>
          </p:cNvSpPr>
          <p:nvPr/>
        </p:nvSpPr>
        <p:spPr bwMode="auto">
          <a:xfrm>
            <a:off x="4423138" y="4033025"/>
            <a:ext cx="285750" cy="500062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3013438" y="2599512"/>
          <a:ext cx="3286125" cy="3084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Code</a:t>
                      </a:r>
                      <a:endParaRPr lang="ko-KR" altLang="en-US" sz="16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Symbol</a:t>
                      </a:r>
                      <a:endParaRPr lang="ko-KR" altLang="en-US" sz="1600" baseline="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Length</a:t>
                      </a:r>
                      <a:endParaRPr lang="ko-KR" altLang="en-US" sz="16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00XX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1</a:t>
                      </a:r>
                      <a:endParaRPr lang="ko-KR" altLang="en-US" sz="1800" baseline="-250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01XX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2</a:t>
                      </a:r>
                      <a:endParaRPr lang="ko-KR" altLang="en-US" sz="1800" baseline="-25000" dirty="0" smtClean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11XX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3</a:t>
                      </a:r>
                      <a:endParaRPr lang="ko-KR" altLang="en-US" sz="1800" baseline="-25000" dirty="0" smtClean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101X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4</a:t>
                      </a:r>
                      <a:endParaRPr lang="ko-KR" altLang="en-US" sz="1800" baseline="-25000" dirty="0" smtClean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1000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5</a:t>
                      </a:r>
                      <a:endParaRPr lang="ko-KR" altLang="en-US" sz="1800" baseline="-25000" dirty="0" smtClean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1001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</a:t>
                      </a:r>
                      <a:r>
                        <a:rPr lang="en-US" altLang="ko-KR" sz="1800" baseline="-25000" dirty="0" smtClean="0"/>
                        <a:t>6</a:t>
                      </a:r>
                      <a:endParaRPr lang="ko-KR" altLang="en-US" sz="1800" baseline="-25000" dirty="0" smtClean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왼쪽 중괄호 20"/>
          <p:cNvSpPr>
            <a:spLocks/>
          </p:cNvSpPr>
          <p:nvPr/>
        </p:nvSpPr>
        <p:spPr bwMode="auto">
          <a:xfrm>
            <a:off x="2441938" y="2337575"/>
            <a:ext cx="357188" cy="1357312"/>
          </a:xfrm>
          <a:prstGeom prst="leftBrace">
            <a:avLst>
              <a:gd name="adj1" fmla="val 833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41751" y="2847162"/>
            <a:ext cx="1500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자주 참조됨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hangingPunct="1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(Cache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왼쪽 중괄호 22"/>
          <p:cNvSpPr>
            <a:spLocks/>
          </p:cNvSpPr>
          <p:nvPr/>
        </p:nvSpPr>
        <p:spPr bwMode="auto">
          <a:xfrm>
            <a:off x="2441938" y="5052200"/>
            <a:ext cx="357188" cy="128587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27438" y="5525275"/>
            <a:ext cx="1714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덜 자주 참조됨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50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7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2" grpId="0"/>
      <p:bldP spid="23" grpId="0" animBg="1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5F68EB-EEC1-4AA0-B4F2-D1C676D43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81" y="1170048"/>
            <a:ext cx="8997483" cy="5687952"/>
          </a:xfrm>
        </p:spPr>
        <p:txBody>
          <a:bodyPr>
            <a:norm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</a:rPr>
              <a:t>보고서 </a:t>
            </a:r>
            <a:r>
              <a:rPr lang="ko-KR" altLang="en-US" sz="2000" dirty="0">
                <a:solidFill>
                  <a:srgbClr val="FF0000"/>
                </a:solidFill>
              </a:rPr>
              <a:t>필수 포함내용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형식을 자유롭게 구성하되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아래의 요소들은 필수 포함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순서 상관 無</a:t>
            </a:r>
            <a:r>
              <a:rPr lang="en-US" altLang="ko-KR" sz="1400" dirty="0">
                <a:solidFill>
                  <a:srgbClr val="FF0000"/>
                </a:solidFill>
              </a:rPr>
              <a:t>.)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2"/>
            <a:endParaRPr lang="en-US" altLang="ko-KR" sz="1400" dirty="0"/>
          </a:p>
          <a:p>
            <a:pPr lvl="1"/>
            <a:r>
              <a:rPr lang="en-US" altLang="ko-KR" sz="1600" b="1" smtClean="0"/>
              <a:t>[1] </a:t>
            </a:r>
            <a:r>
              <a:rPr lang="ko-KR" altLang="en-US" sz="1600" b="1" smtClean="0"/>
              <a:t>코드 </a:t>
            </a:r>
            <a:r>
              <a:rPr lang="ko-KR" altLang="en-US" sz="1600" b="1" smtClean="0"/>
              <a:t>구현 및 검증 </a:t>
            </a:r>
            <a:r>
              <a:rPr lang="en-US" altLang="ko-KR" sz="1600" b="1" smtClean="0">
                <a:solidFill>
                  <a:srgbClr val="C00000"/>
                </a:solidFill>
              </a:rPr>
              <a:t>(</a:t>
            </a:r>
            <a:r>
              <a:rPr lang="en-US" altLang="ko-KR" sz="1600" b="1" smtClean="0">
                <a:solidFill>
                  <a:srgbClr val="C00000"/>
                </a:solidFill>
              </a:rPr>
              <a:t>30</a:t>
            </a:r>
            <a:r>
              <a:rPr lang="ko-KR" altLang="en-US" sz="1600" b="1" smtClean="0">
                <a:solidFill>
                  <a:srgbClr val="C00000"/>
                </a:solidFill>
              </a:rPr>
              <a:t>점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ko-KR" altLang="en-US" sz="1600" smtClean="0"/>
              <a:t> </a:t>
            </a:r>
            <a:r>
              <a:rPr lang="en-US" altLang="ko-KR" sz="1600" smtClean="0"/>
              <a:t>‘Simple 1-bit decoder’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‘</a:t>
            </a:r>
            <a:r>
              <a:rPr lang="en-US" altLang="ko-KR" sz="1600" smtClean="0"/>
              <a:t>Lookup </a:t>
            </a:r>
            <a:r>
              <a:rPr lang="en-US" altLang="ko-KR" sz="1600"/>
              <a:t>Table</a:t>
            </a:r>
            <a:r>
              <a:rPr lang="ko-KR" altLang="en-US" sz="1600"/>
              <a:t>을 활용한 </a:t>
            </a:r>
            <a:r>
              <a:rPr lang="ko-KR" altLang="en-US" sz="1600"/>
              <a:t>최적화된 </a:t>
            </a:r>
            <a:r>
              <a:rPr lang="en-US" altLang="ko-KR" sz="1600" smtClean="0"/>
              <a:t>decoder’ </a:t>
            </a:r>
            <a:r>
              <a:rPr lang="ko-KR" altLang="en-US" sz="1600" smtClean="0"/>
              <a:t>구현 및 검증</a:t>
            </a:r>
            <a:endParaRPr lang="en-US" altLang="ko-KR" sz="1600" dirty="0"/>
          </a:p>
          <a:p>
            <a:pPr lvl="3"/>
            <a:r>
              <a:rPr lang="en-US" altLang="ko-KR" sz="1400" smtClean="0">
                <a:latin typeface="+mn-ea"/>
                <a:cs typeface="Calibri" panose="020F0502020204030204" pitchFamily="34" charset="0"/>
              </a:rPr>
              <a:t>Simple</a:t>
            </a:r>
            <a:r>
              <a:rPr lang="en-US" altLang="ko-KR" sz="1400" smtClean="0">
                <a:latin typeface="+mn-ea"/>
              </a:rPr>
              <a:t> 1-bit decoder </a:t>
            </a:r>
            <a:r>
              <a:rPr lang="ko-KR" altLang="en-US" sz="1400" smtClean="0">
                <a:latin typeface="+mn-ea"/>
              </a:rPr>
              <a:t>구현 및 검증 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– 15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점</a:t>
            </a:r>
            <a:endParaRPr lang="en-US" altLang="ko-KR" sz="1400" b="1" smtClean="0">
              <a:solidFill>
                <a:srgbClr val="C00000"/>
              </a:solidFill>
              <a:latin typeface="+mn-ea"/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check_result</a:t>
            </a:r>
            <a:r>
              <a:rPr lang="en-US" altLang="ko-KR" sz="1400">
                <a:latin typeface="+mn-ea"/>
              </a:rPr>
              <a:t>() </a:t>
            </a:r>
            <a:r>
              <a:rPr lang="ko-KR" altLang="en-US" sz="1400" smtClean="0">
                <a:latin typeface="+mn-ea"/>
              </a:rPr>
              <a:t>함수의 결과값에 대한 스크린 </a:t>
            </a:r>
            <a:r>
              <a:rPr lang="ko-KR" altLang="en-US" sz="1400">
                <a:latin typeface="+mn-ea"/>
              </a:rPr>
              <a:t>샷이 보고서에 포함되어 </a:t>
            </a:r>
            <a:r>
              <a:rPr lang="ko-KR" altLang="en-US" sz="1400">
                <a:latin typeface="+mn-ea"/>
              </a:rPr>
              <a:t>있어야 </a:t>
            </a:r>
            <a:r>
              <a:rPr lang="ko-KR" altLang="en-US" sz="1400" smtClean="0">
                <a:latin typeface="+mn-ea"/>
              </a:rPr>
              <a:t>함</a:t>
            </a:r>
            <a:endParaRPr lang="en-US" altLang="ko-KR" sz="1400" smtClean="0">
              <a:latin typeface="+mn-ea"/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보고서에 구현된 코드 부분 스크린샷이 포함되어 </a:t>
            </a:r>
            <a:r>
              <a:rPr lang="ko-KR" altLang="en-US" sz="1400">
                <a:latin typeface="+mn-ea"/>
              </a:rPr>
              <a:t>있어야 </a:t>
            </a:r>
            <a:r>
              <a:rPr lang="ko-KR" altLang="en-US" sz="1400" smtClean="0">
                <a:latin typeface="+mn-ea"/>
              </a:rPr>
              <a:t>함</a:t>
            </a:r>
            <a:endParaRPr lang="en-US" altLang="ko-KR" sz="1400" b="1" smtClean="0">
              <a:solidFill>
                <a:srgbClr val="C00000"/>
              </a:solidFill>
              <a:latin typeface="+mn-ea"/>
            </a:endParaRPr>
          </a:p>
          <a:p>
            <a:pPr lvl="3"/>
            <a:r>
              <a:rPr lang="en-US" altLang="ko-KR" sz="1400" smtClean="0">
                <a:latin typeface="+mn-ea"/>
              </a:rPr>
              <a:t>Lookup </a:t>
            </a:r>
            <a:r>
              <a:rPr lang="en-US" altLang="ko-KR" sz="1400">
                <a:latin typeface="+mn-ea"/>
              </a:rPr>
              <a:t>Table</a:t>
            </a:r>
            <a:r>
              <a:rPr lang="ko-KR" altLang="en-US" sz="1400">
                <a:latin typeface="+mn-ea"/>
              </a:rPr>
              <a:t>을 활용한 </a:t>
            </a:r>
            <a:r>
              <a:rPr lang="ko-KR" altLang="en-US" sz="1400">
                <a:latin typeface="+mn-ea"/>
              </a:rPr>
              <a:t>최적화된 </a:t>
            </a:r>
            <a:r>
              <a:rPr lang="en-US" altLang="ko-KR" sz="1400" smtClean="0">
                <a:latin typeface="+mn-ea"/>
              </a:rPr>
              <a:t>decoder </a:t>
            </a:r>
            <a:r>
              <a:rPr lang="ko-KR" altLang="en-US" sz="1400" smtClean="0">
                <a:latin typeface="+mn-ea"/>
              </a:rPr>
              <a:t>구현 및 검증 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– 15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점</a:t>
            </a:r>
            <a:endParaRPr lang="en-US" altLang="ko-KR" sz="1400" b="1" smtClean="0">
              <a:solidFill>
                <a:srgbClr val="C00000"/>
              </a:solidFill>
              <a:latin typeface="+mn-ea"/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en-US" altLang="ko-KR" sz="1400" smtClean="0"/>
              <a:t>huffman_opt.c </a:t>
            </a:r>
            <a:r>
              <a:rPr lang="ko-KR" altLang="en-US" sz="1400"/>
              <a:t>파일에 존재하는 </a:t>
            </a:r>
            <a:r>
              <a:rPr lang="en-US" altLang="ko-KR" sz="1400"/>
              <a:t>Lookup table 1,2,3,4</a:t>
            </a:r>
            <a:r>
              <a:rPr lang="ko-KR" altLang="en-US" sz="1400"/>
              <a:t>를 </a:t>
            </a:r>
            <a:r>
              <a:rPr lang="ko-KR" altLang="en-US" sz="1400"/>
              <a:t>활용하여 </a:t>
            </a:r>
            <a:r>
              <a:rPr lang="ko-KR" altLang="en-US" sz="1400" smtClean="0"/>
              <a:t>최적화해야 하며</a:t>
            </a:r>
            <a:endParaRPr lang="en-US" altLang="ko-KR" sz="1400" smtClean="0"/>
          </a:p>
          <a:p>
            <a:pPr marL="685800" lvl="2" indent="0">
              <a:buNone/>
            </a:pPr>
            <a:r>
              <a:rPr lang="en-US" altLang="ko-KR" sz="1400" smtClean="0"/>
              <a:t>    	</a:t>
            </a:r>
            <a:r>
              <a:rPr lang="ko-KR" altLang="en-US" sz="1400" smtClean="0"/>
              <a:t>입출력 데이터를 준수하고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입력한 데이터를 해독한 결과가 </a:t>
            </a:r>
            <a:r>
              <a:rPr lang="en-US" altLang="ko-KR" sz="1400" smtClean="0"/>
              <a:t>Simple 1-bit decoder</a:t>
            </a:r>
            <a:r>
              <a:rPr lang="ko-KR" altLang="en-US" sz="1400" smtClean="0"/>
              <a:t>의 </a:t>
            </a:r>
            <a:endParaRPr lang="en-US" altLang="ko-KR" sz="1400" smtClean="0"/>
          </a:p>
          <a:p>
            <a:pPr marL="685800" lvl="2" indent="0">
              <a:buNone/>
            </a:pPr>
            <a:r>
              <a:rPr lang="en-US" altLang="ko-KR" sz="1400" smtClean="0"/>
              <a:t>   </a:t>
            </a:r>
            <a:r>
              <a:rPr lang="en-US" altLang="ko-KR" sz="1400"/>
              <a:t>	 </a:t>
            </a:r>
            <a:r>
              <a:rPr lang="ko-KR" altLang="en-US" sz="1400"/>
              <a:t>경우와 </a:t>
            </a:r>
            <a:r>
              <a:rPr lang="ko-KR" altLang="en-US" sz="1400" smtClean="0"/>
              <a:t>동일해야 함</a:t>
            </a:r>
            <a:endParaRPr lang="en-US" altLang="ko-KR" sz="1400" smtClean="0"/>
          </a:p>
          <a:p>
            <a:pPr lvl="4">
              <a:buFont typeface="Wingdings" panose="05000000000000000000" pitchFamily="2" charset="2"/>
              <a:buChar char="ü"/>
            </a:pPr>
            <a:r>
              <a:rPr lang="en-US" altLang="ko-KR" sz="1400" smtClean="0">
                <a:latin typeface="+mn-ea"/>
              </a:rPr>
              <a:t>check_result</a:t>
            </a:r>
            <a:r>
              <a:rPr lang="en-US" altLang="ko-KR" sz="1400">
                <a:latin typeface="+mn-ea"/>
              </a:rPr>
              <a:t>() </a:t>
            </a:r>
            <a:r>
              <a:rPr lang="ko-KR" altLang="en-US" sz="1400">
                <a:latin typeface="+mn-ea"/>
              </a:rPr>
              <a:t>함수의 결과값에 대한 스크린 샷이 보고서에 포함되어 </a:t>
            </a:r>
            <a:r>
              <a:rPr lang="ko-KR" altLang="en-US" sz="1400">
                <a:latin typeface="+mn-ea"/>
              </a:rPr>
              <a:t>있어야 </a:t>
            </a:r>
            <a:r>
              <a:rPr lang="ko-KR" altLang="en-US" sz="1400" smtClean="0">
                <a:latin typeface="+mn-ea"/>
              </a:rPr>
              <a:t>함</a:t>
            </a:r>
            <a:endParaRPr lang="en-US" altLang="ko-KR" sz="1400" smtClean="0">
              <a:latin typeface="+mn-ea"/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보고서에 구현된 코드 부분 스크린샷이 포함되어 </a:t>
            </a:r>
            <a:r>
              <a:rPr lang="ko-KR" altLang="en-US" sz="1400">
                <a:latin typeface="+mn-ea"/>
              </a:rPr>
              <a:t>있어야 </a:t>
            </a:r>
            <a:r>
              <a:rPr lang="ko-KR" altLang="en-US" sz="1400" smtClean="0">
                <a:latin typeface="+mn-ea"/>
              </a:rPr>
              <a:t>함</a:t>
            </a:r>
            <a:endParaRPr lang="en-US" altLang="ko-KR" sz="1400" b="1">
              <a:solidFill>
                <a:srgbClr val="C00000"/>
              </a:solidFill>
              <a:latin typeface="+mn-ea"/>
            </a:endParaRPr>
          </a:p>
          <a:p>
            <a:pPr marL="685800" lvl="2" indent="0">
              <a:buNone/>
            </a:pPr>
            <a:endParaRPr lang="en-US" altLang="ko-KR" sz="1200" b="1" smtClean="0">
              <a:latin typeface="+mn-ea"/>
            </a:endParaRPr>
          </a:p>
          <a:p>
            <a:pPr lvl="3"/>
            <a:endParaRPr lang="en-US" altLang="ko-KR" sz="1200" smtClean="0"/>
          </a:p>
          <a:p>
            <a:pPr lvl="1"/>
            <a:r>
              <a:rPr lang="en-US" altLang="ko-KR" sz="1500" b="1" smtClean="0"/>
              <a:t>[2] </a:t>
            </a:r>
            <a:r>
              <a:rPr lang="ko-KR" altLang="en-US" sz="1500" b="1" smtClean="0"/>
              <a:t>평가 결과 분석 </a:t>
            </a:r>
            <a:r>
              <a:rPr lang="en-US" altLang="ko-KR" sz="1500" b="1" smtClean="0">
                <a:solidFill>
                  <a:srgbClr val="C00000"/>
                </a:solidFill>
              </a:rPr>
              <a:t>(40</a:t>
            </a:r>
            <a:r>
              <a:rPr lang="ko-KR" altLang="en-US" sz="1500" b="1" smtClean="0">
                <a:solidFill>
                  <a:srgbClr val="C00000"/>
                </a:solidFill>
              </a:rPr>
              <a:t>점</a:t>
            </a:r>
            <a:r>
              <a:rPr lang="en-US" altLang="ko-KR" sz="1500" b="1" smtClean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en-US" altLang="ko-KR" sz="1600" smtClean="0"/>
              <a:t>Simple </a:t>
            </a:r>
            <a:r>
              <a:rPr lang="en-US" altLang="ko-KR" sz="1600"/>
              <a:t>1-bit decoder </a:t>
            </a:r>
            <a:r>
              <a:rPr lang="ko-KR" altLang="en-US" sz="1600" smtClean="0"/>
              <a:t>와 </a:t>
            </a:r>
            <a:r>
              <a:rPr lang="en-US" altLang="ko-KR" sz="1600"/>
              <a:t>Lookup Table</a:t>
            </a:r>
            <a:r>
              <a:rPr lang="ko-KR" altLang="en-US" sz="1600"/>
              <a:t>을 활용한 </a:t>
            </a:r>
            <a:r>
              <a:rPr lang="ko-KR" altLang="en-US" sz="1600" smtClean="0"/>
              <a:t>최적화된 </a:t>
            </a:r>
            <a:r>
              <a:rPr lang="en-US" altLang="ko-KR" sz="1600" smtClean="0"/>
              <a:t>decoder</a:t>
            </a:r>
            <a:r>
              <a:rPr lang="ko-KR" altLang="en-US" sz="1600" smtClean="0"/>
              <a:t>의 성능 </a:t>
            </a:r>
            <a:r>
              <a:rPr lang="ko-KR" altLang="en-US" sz="1600" smtClean="0"/>
              <a:t>비교는 그래프로 </a:t>
            </a:r>
            <a:r>
              <a:rPr lang="ko-KR" altLang="en-US" sz="1600" smtClean="0"/>
              <a:t>시각화</a:t>
            </a:r>
            <a:endParaRPr lang="en-US" altLang="ko-KR" sz="1600" smtClean="0"/>
          </a:p>
          <a:p>
            <a:pPr lvl="3"/>
            <a:r>
              <a:rPr lang="en-US" altLang="ko-KR" sz="1600" smtClean="0"/>
              <a:t>Perf </a:t>
            </a:r>
            <a:r>
              <a:rPr lang="en-US" altLang="ko-KR" sz="1600"/>
              <a:t>Tool</a:t>
            </a:r>
            <a:r>
              <a:rPr lang="ko-KR" altLang="en-US" sz="1600"/>
              <a:t>을 사용하여 </a:t>
            </a:r>
            <a:r>
              <a:rPr lang="en-US" altLang="ko-KR" sz="1600"/>
              <a:t>cpu-clock, instructions, L1-Dcache-load-misses, L2-Dcache-load-misses</a:t>
            </a:r>
            <a:r>
              <a:rPr lang="ko-KR" altLang="en-US" sz="1600" smtClean="0"/>
              <a:t>측면에서 관측하여 두 </a:t>
            </a:r>
            <a:r>
              <a:rPr lang="en-US" altLang="ko-KR" sz="1600" smtClean="0"/>
              <a:t>decoder</a:t>
            </a:r>
            <a:r>
              <a:rPr lang="ko-KR" altLang="en-US" sz="1600" smtClean="0"/>
              <a:t>간의 성능 </a:t>
            </a:r>
            <a:r>
              <a:rPr lang="ko-KR" altLang="en-US" sz="1600" smtClean="0"/>
              <a:t>비교 및 분석</a:t>
            </a:r>
            <a:r>
              <a:rPr lang="ko-KR" altLang="en-US" sz="1600" b="1" smtClean="0">
                <a:solidFill>
                  <a:srgbClr val="C00000"/>
                </a:solidFill>
              </a:rPr>
              <a:t> </a:t>
            </a:r>
            <a:r>
              <a:rPr lang="en-US" altLang="ko-KR" sz="1600" b="1" smtClean="0">
                <a:solidFill>
                  <a:srgbClr val="C00000"/>
                </a:solidFill>
              </a:rPr>
              <a:t>–</a:t>
            </a:r>
            <a:r>
              <a:rPr lang="ko-KR" altLang="en-US" sz="1600" b="1" smtClean="0">
                <a:solidFill>
                  <a:srgbClr val="C00000"/>
                </a:solidFill>
              </a:rPr>
              <a:t>각 측면 당 </a:t>
            </a:r>
            <a:r>
              <a:rPr lang="en-US" altLang="ko-KR" sz="1600" b="1" smtClean="0">
                <a:solidFill>
                  <a:srgbClr val="C00000"/>
                </a:solidFill>
              </a:rPr>
              <a:t>10</a:t>
            </a:r>
            <a:r>
              <a:rPr lang="ko-KR" altLang="en-US" sz="1600" b="1" smtClean="0">
                <a:solidFill>
                  <a:srgbClr val="C00000"/>
                </a:solidFill>
              </a:rPr>
              <a:t>점 </a:t>
            </a:r>
            <a:r>
              <a:rPr lang="en-US" altLang="ko-KR" sz="1600" b="1" smtClean="0">
                <a:solidFill>
                  <a:srgbClr val="C00000"/>
                </a:solidFill>
              </a:rPr>
              <a:t>(</a:t>
            </a:r>
            <a:r>
              <a:rPr lang="ko-KR" altLang="en-US" sz="1600" b="1" smtClean="0">
                <a:solidFill>
                  <a:srgbClr val="C00000"/>
                </a:solidFill>
              </a:rPr>
              <a:t>총 </a:t>
            </a:r>
            <a:r>
              <a:rPr lang="en-US" altLang="ko-KR" sz="1600" b="1" smtClean="0">
                <a:solidFill>
                  <a:srgbClr val="C00000"/>
                </a:solidFill>
              </a:rPr>
              <a:t>40</a:t>
            </a:r>
            <a:r>
              <a:rPr lang="ko-KR" altLang="en-US" sz="1600" b="1" smtClean="0">
                <a:solidFill>
                  <a:srgbClr val="C00000"/>
                </a:solidFill>
              </a:rPr>
              <a:t>점</a:t>
            </a:r>
            <a:r>
              <a:rPr lang="en-US" altLang="ko-KR" sz="1600" b="1" smtClean="0">
                <a:solidFill>
                  <a:srgbClr val="C00000"/>
                </a:solidFill>
              </a:rPr>
              <a:t>)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A3683A-7955-4BF6-8DAE-38E3888F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결과보고서 </a:t>
            </a:r>
            <a:r>
              <a:rPr lang="ko-KR" altLang="en-US" sz="3200" dirty="0"/>
              <a:t>작성 시 유의사항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E123-AB36-4137-A414-58CAB1B2B1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C73E8A-707D-42B5-8637-A8B7BB515589}" type="datetime1">
              <a:rPr lang="ko-KR" altLang="en-US" smtClean="0"/>
              <a:t>2020-10-05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CC59A-D6B5-4E43-BDA4-9211151EB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Embedded Systems Optimization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B8DFD4-6BF2-4F7D-8A64-8504D12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51</a:t>
            </a:fld>
            <a:r>
              <a:rPr lang="en-US" altLang="ko-KR"/>
              <a:t>/12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268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2A550F-0AAD-4320-A422-4D95C6A5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" y="1093737"/>
            <a:ext cx="8677835" cy="2085583"/>
          </a:xfrm>
        </p:spPr>
        <p:txBody>
          <a:bodyPr>
            <a:noAutofit/>
          </a:bodyPr>
          <a:lstStyle/>
          <a:p>
            <a:r>
              <a:rPr lang="ko-KR" altLang="en-US" sz="1800"/>
              <a:t>이전 </a:t>
            </a:r>
            <a:r>
              <a:rPr lang="ko-KR" altLang="en-US" sz="1800"/>
              <a:t>장의 </a:t>
            </a:r>
            <a:r>
              <a:rPr lang="ko-KR" altLang="en-US" sz="1800" u="sng" smtClean="0"/>
              <a:t>결과보고서 </a:t>
            </a:r>
            <a:r>
              <a:rPr lang="ko-KR" altLang="en-US" sz="1800" u="sng"/>
              <a:t>필수 포함내용 가이드를 </a:t>
            </a:r>
            <a:r>
              <a:rPr lang="ko-KR" altLang="en-US" sz="1800" u="sng"/>
              <a:t>따라</a:t>
            </a:r>
            <a:r>
              <a:rPr lang="ko-KR" altLang="en-US" sz="1800"/>
              <a:t> </a:t>
            </a:r>
            <a:r>
              <a:rPr lang="ko-KR" altLang="en-US" sz="1800" smtClean="0">
                <a:solidFill>
                  <a:srgbClr val="C00000"/>
                </a:solidFill>
              </a:rPr>
              <a:t>결과보고서 작성</a:t>
            </a:r>
            <a:endParaRPr lang="en-US" altLang="ko-KR" sz="1800" smtClean="0">
              <a:solidFill>
                <a:srgbClr val="C00000"/>
              </a:solidFill>
            </a:endParaRPr>
          </a:p>
          <a:p>
            <a:r>
              <a:rPr lang="ko-KR" altLang="en-US" sz="1800" smtClean="0">
                <a:solidFill>
                  <a:srgbClr val="C00000"/>
                </a:solidFill>
              </a:rPr>
              <a:t>제출물</a:t>
            </a:r>
            <a:r>
              <a:rPr lang="en-US" altLang="ko-KR" sz="1800" smtClean="0">
                <a:solidFill>
                  <a:srgbClr val="C00000"/>
                </a:solidFill>
              </a:rPr>
              <a:t>: </a:t>
            </a:r>
            <a:r>
              <a:rPr lang="ko-KR" altLang="en-US" sz="1800" smtClean="0">
                <a:solidFill>
                  <a:srgbClr val="C00000"/>
                </a:solidFill>
              </a:rPr>
              <a:t>결과보고서</a:t>
            </a:r>
            <a:r>
              <a:rPr lang="en-US" altLang="ko-KR" sz="1800" smtClean="0">
                <a:solidFill>
                  <a:srgbClr val="C00000"/>
                </a:solidFill>
              </a:rPr>
              <a:t>, lab/Labs/Huffman/ </a:t>
            </a:r>
            <a:r>
              <a:rPr lang="ko-KR" altLang="en-US" sz="1800" smtClean="0">
                <a:solidFill>
                  <a:srgbClr val="C00000"/>
                </a:solidFill>
              </a:rPr>
              <a:t>디렉토리의 </a:t>
            </a:r>
            <a:r>
              <a:rPr lang="en-US" altLang="ko-KR" sz="1800" smtClean="0">
                <a:solidFill>
                  <a:srgbClr val="C00000"/>
                </a:solidFill>
              </a:rPr>
              <a:t>.zip </a:t>
            </a:r>
            <a:r>
              <a:rPr lang="ko-KR" altLang="en-US" sz="1800" smtClean="0">
                <a:solidFill>
                  <a:srgbClr val="C00000"/>
                </a:solidFill>
              </a:rPr>
              <a:t>파일</a:t>
            </a:r>
            <a:endParaRPr lang="en-US" altLang="ko-KR" sz="1800" smtClean="0">
              <a:solidFill>
                <a:srgbClr val="C00000"/>
              </a:solidFill>
            </a:endParaRPr>
          </a:p>
          <a:p>
            <a:r>
              <a:rPr lang="ko-KR" altLang="en-US" sz="1800" smtClean="0"/>
              <a:t>채점 </a:t>
            </a:r>
            <a:r>
              <a:rPr lang="ko-KR" altLang="en-US" sz="1800"/>
              <a:t>가이드</a:t>
            </a:r>
            <a:endParaRPr lang="en-US" altLang="ko-KR" sz="1800"/>
          </a:p>
          <a:p>
            <a:pPr lvl="1"/>
            <a:r>
              <a:rPr lang="ko-KR" altLang="en-US" sz="1800"/>
              <a:t>보고서 필수 포함내용 가이드를 기반으로 채점</a:t>
            </a:r>
            <a:endParaRPr lang="en-US" altLang="ko-KR" sz="1800"/>
          </a:p>
          <a:p>
            <a:pPr lvl="2"/>
            <a:r>
              <a:rPr lang="ko-KR" altLang="en-US" sz="1400"/>
              <a:t>보고서를 구체적으로 작성하기를 권장</a:t>
            </a:r>
            <a:endParaRPr lang="en-US" altLang="ko-KR" sz="1400"/>
          </a:p>
          <a:p>
            <a:pPr lvl="1"/>
            <a:r>
              <a:rPr lang="ko-KR" altLang="en-US" sz="1800"/>
              <a:t>보고서에 작성된 내용이 </a:t>
            </a:r>
            <a:r>
              <a:rPr lang="en-US" altLang="ko-KR" sz="1800"/>
              <a:t>“</a:t>
            </a:r>
            <a:r>
              <a:rPr lang="ko-KR" altLang="en-US" sz="1800"/>
              <a:t>실제로 구현되어 있으며</a:t>
            </a:r>
            <a:r>
              <a:rPr lang="en-US" altLang="ko-KR" sz="1800"/>
              <a:t>,</a:t>
            </a:r>
            <a:r>
              <a:rPr lang="ko-KR" altLang="en-US" sz="1800"/>
              <a:t> 정확히 동작</a:t>
            </a:r>
            <a:r>
              <a:rPr lang="en-US" altLang="ko-KR" sz="1800"/>
              <a:t>”</a:t>
            </a:r>
            <a:r>
              <a:rPr lang="ko-KR" altLang="en-US" sz="1800"/>
              <a:t>하는 경우에만 점수를 부여</a:t>
            </a:r>
            <a:endParaRPr lang="en-US" altLang="ko-KR" sz="1800"/>
          </a:p>
          <a:p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8DE545-E864-4C6B-A578-E6A512F9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242638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Assignment 3</a:t>
            </a:r>
            <a:endParaRPr lang="en-US" altLang="ko-KR" sz="32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EDE4-3291-4502-ABD4-8E54A6054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5216" y="6205171"/>
            <a:ext cx="6286544" cy="291829"/>
          </a:xfrm>
        </p:spPr>
        <p:txBody>
          <a:bodyPr/>
          <a:lstStyle/>
          <a:p>
            <a:r>
              <a:rPr lang="en-US" altLang="ko-KR"/>
              <a:t>Embedded Systems Optimization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0CFF2-1797-4E3B-A4E7-2BA517990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940" y="6205171"/>
            <a:ext cx="828652" cy="291830"/>
          </a:xfrm>
        </p:spPr>
        <p:txBody>
          <a:bodyPr/>
          <a:lstStyle/>
          <a:p>
            <a:fld id="{8195850E-408C-4185-8B7A-60EF4DA07149}" type="slidenum">
              <a:rPr lang="ko-KR" altLang="en-US" smtClean="0"/>
              <a:pPr/>
              <a:t>52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412A550F-0AAD-4320-A422-4D95C6A50CD6}"/>
              </a:ext>
            </a:extLst>
          </p:cNvPr>
          <p:cNvSpPr txBox="1">
            <a:spLocks/>
          </p:cNvSpPr>
          <p:nvPr/>
        </p:nvSpPr>
        <p:spPr>
          <a:xfrm>
            <a:off x="356250" y="3472131"/>
            <a:ext cx="8464475" cy="1605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5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+mj-ea"/>
              </a:rPr>
              <a:t>주의 사항</a:t>
            </a:r>
            <a:endParaRPr lang="en-US" altLang="ko-KR" sz="2000" smtClean="0">
              <a:latin typeface="+mj-ea"/>
            </a:endParaRPr>
          </a:p>
          <a:p>
            <a:pPr lvl="2"/>
            <a:r>
              <a:rPr lang="ko-KR" altLang="en-US" sz="1400" smtClean="0">
                <a:latin typeface="+mn-ea"/>
              </a:rPr>
              <a:t>사용 환경이 다르므로 각 이벤트의 결과가 환경마다 다를 수 있으며 개선 효과가 미비한 경우</a:t>
            </a:r>
            <a:r>
              <a:rPr lang="en-US" altLang="ko-KR" sz="1400" smtClean="0">
                <a:latin typeface="+mn-ea"/>
              </a:rPr>
              <a:t>,</a:t>
            </a:r>
            <a:r>
              <a:rPr lang="ko-KR" altLang="en-US" sz="1400" smtClean="0">
                <a:latin typeface="+mn-ea"/>
              </a:rPr>
              <a:t> </a:t>
            </a:r>
            <a:endParaRPr lang="en-US" altLang="ko-KR" sz="1400" smtClean="0">
              <a:latin typeface="+mn-ea"/>
            </a:endParaRPr>
          </a:p>
          <a:p>
            <a:pPr marL="685800" lvl="2" indent="0">
              <a:buNone/>
            </a:pPr>
            <a:r>
              <a:rPr lang="en-US" altLang="ko-KR" sz="1400" smtClean="0">
                <a:latin typeface="+mn-ea"/>
              </a:rPr>
              <a:t>huffman1.c </a:t>
            </a:r>
            <a:r>
              <a:rPr lang="ko-KR" altLang="en-US" sz="1400" smtClean="0">
                <a:latin typeface="+mn-ea"/>
              </a:rPr>
              <a:t>파일의 </a:t>
            </a:r>
            <a:r>
              <a:rPr lang="en-US" altLang="ko-KR" sz="1400" smtClean="0">
                <a:latin typeface="+mn-ea"/>
              </a:rPr>
              <a:t>main</a:t>
            </a:r>
            <a:r>
              <a:rPr lang="ko-KR" altLang="en-US" sz="1400" smtClean="0">
                <a:latin typeface="+mn-ea"/>
              </a:rPr>
              <a:t>함수에서 </a:t>
            </a:r>
            <a:r>
              <a:rPr lang="en-US" altLang="ko-KR" sz="1400" smtClean="0">
                <a:latin typeface="+mn-ea"/>
              </a:rPr>
              <a:t>onebit_HuffmanDecoder()</a:t>
            </a:r>
            <a:r>
              <a:rPr lang="ko-KR" altLang="en-US" sz="1400" smtClean="0">
                <a:latin typeface="+mn-ea"/>
              </a:rPr>
              <a:t>이 호출되는 횟수와 </a:t>
            </a:r>
            <a:endParaRPr lang="en-US" altLang="ko-KR" sz="1400" smtClean="0">
              <a:latin typeface="+mn-ea"/>
            </a:endParaRPr>
          </a:p>
          <a:p>
            <a:pPr marL="685800" lvl="2" indent="0">
              <a:buNone/>
            </a:pPr>
            <a:r>
              <a:rPr lang="en-US" altLang="ko-KR" sz="1400" smtClean="0">
                <a:latin typeface="+mn-ea"/>
              </a:rPr>
              <a:t>huffman2.c </a:t>
            </a:r>
            <a:r>
              <a:rPr lang="ko-KR" altLang="en-US" sz="1400" smtClean="0">
                <a:latin typeface="+mn-ea"/>
              </a:rPr>
              <a:t>파일의 </a:t>
            </a:r>
            <a:r>
              <a:rPr lang="en-US" altLang="ko-KR" sz="1400" smtClean="0">
                <a:latin typeface="+mn-ea"/>
              </a:rPr>
              <a:t>main</a:t>
            </a:r>
            <a:r>
              <a:rPr lang="ko-KR" altLang="en-US" sz="1400" smtClean="0">
                <a:latin typeface="+mn-ea"/>
              </a:rPr>
              <a:t>함수에서 </a:t>
            </a:r>
            <a:r>
              <a:rPr lang="en-US" altLang="ko-KR" sz="1400" smtClean="0">
                <a:latin typeface="+mn-ea"/>
              </a:rPr>
              <a:t>optimized_HuffmanDecoder()</a:t>
            </a:r>
            <a:r>
              <a:rPr lang="ko-KR" altLang="en-US" sz="1400" smtClean="0">
                <a:latin typeface="+mn-ea"/>
              </a:rPr>
              <a:t>이 호출되는 횟수를 동일하게 증가시켜 성능 비교를 해 주시길 바랍니다</a:t>
            </a:r>
            <a:r>
              <a:rPr lang="en-US" altLang="ko-KR" sz="1400" smtClean="0">
                <a:latin typeface="+mn-ea"/>
              </a:rPr>
              <a:t>. (</a:t>
            </a:r>
            <a:r>
              <a:rPr lang="ko-KR" altLang="en-US" sz="1400" smtClean="0">
                <a:latin typeface="+mn-ea"/>
              </a:rPr>
              <a:t>예</a:t>
            </a:r>
            <a:r>
              <a:rPr lang="en-US" altLang="ko-KR" sz="1400" smtClean="0">
                <a:latin typeface="+mn-ea"/>
              </a:rPr>
              <a:t>: </a:t>
            </a:r>
            <a:r>
              <a:rPr lang="ko-KR" altLang="en-US" sz="1400" smtClean="0">
                <a:latin typeface="+mn-ea"/>
              </a:rPr>
              <a:t>각각</a:t>
            </a:r>
            <a:r>
              <a:rPr lang="en-US" altLang="ko-KR" sz="1400" smtClean="0">
                <a:latin typeface="+mn-ea"/>
              </a:rPr>
              <a:t> 60</a:t>
            </a:r>
            <a:r>
              <a:rPr lang="ko-KR" altLang="en-US" sz="1400" smtClean="0">
                <a:latin typeface="+mn-ea"/>
              </a:rPr>
              <a:t>회 호출</a:t>
            </a:r>
            <a:r>
              <a:rPr lang="en-US" altLang="ko-KR" sz="1400" smtClean="0">
                <a:latin typeface="+mn-ea"/>
              </a:rPr>
              <a:t>)</a:t>
            </a: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412A550F-0AAD-4320-A422-4D95C6A50CD6}"/>
              </a:ext>
            </a:extLst>
          </p:cNvPr>
          <p:cNvSpPr txBox="1">
            <a:spLocks/>
          </p:cNvSpPr>
          <p:nvPr/>
        </p:nvSpPr>
        <p:spPr>
          <a:xfrm>
            <a:off x="322666" y="5077411"/>
            <a:ext cx="8229600" cy="1383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35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800" smtClean="0">
                <a:latin typeface="+mj-ea"/>
              </a:rPr>
              <a:t>과제에 사용되는 파일들 위치</a:t>
            </a:r>
            <a:endParaRPr lang="en-US" altLang="ko-KR" sz="1800" smtClean="0">
              <a:latin typeface="+mj-ea"/>
            </a:endParaRPr>
          </a:p>
          <a:p>
            <a:pPr lvl="2"/>
            <a:r>
              <a:rPr lang="ko-KR" altLang="en-US" sz="1400">
                <a:latin typeface="+mj-ea"/>
              </a:rPr>
              <a:t>제공되는 </a:t>
            </a:r>
            <a:r>
              <a:rPr lang="en-US" altLang="ko-KR" sz="1400" smtClean="0">
                <a:latin typeface="+mj-ea"/>
              </a:rPr>
              <a:t>lab/Labs/Huffman </a:t>
            </a:r>
            <a:r>
              <a:rPr lang="ko-KR" altLang="en-US" sz="1400">
                <a:latin typeface="+mj-ea"/>
              </a:rPr>
              <a:t>디렉토리</a:t>
            </a:r>
            <a:r>
              <a:rPr lang="en-US" altLang="ko-KR" sz="1400">
                <a:latin typeface="+mj-ea"/>
              </a:rPr>
              <a:t> </a:t>
            </a:r>
            <a:r>
              <a:rPr lang="ko-KR" altLang="en-US" sz="1400">
                <a:latin typeface="+mj-ea"/>
              </a:rPr>
              <a:t>내부 </a:t>
            </a:r>
            <a:r>
              <a:rPr lang="en-US" altLang="ko-KR" sz="1400" smtClean="0">
                <a:latin typeface="+mj-ea"/>
              </a:rPr>
              <a:t>huffman_original.c </a:t>
            </a:r>
            <a:r>
              <a:rPr lang="ko-KR" altLang="en-US" sz="1400" smtClean="0">
                <a:latin typeface="+mj-ea"/>
              </a:rPr>
              <a:t>와 </a:t>
            </a:r>
            <a:r>
              <a:rPr lang="en-US" altLang="ko-KR" sz="1400" smtClean="0">
                <a:latin typeface="+mj-ea"/>
              </a:rPr>
              <a:t>huffman_opt.c </a:t>
            </a:r>
            <a:r>
              <a:rPr lang="ko-KR" altLang="en-US" sz="1400" smtClean="0">
                <a:latin typeface="+mj-ea"/>
              </a:rPr>
              <a:t>파일을</a:t>
            </a:r>
            <a:endParaRPr lang="en-US" altLang="ko-KR" sz="1400" smtClean="0">
              <a:latin typeface="+mj-ea"/>
            </a:endParaRPr>
          </a:p>
          <a:p>
            <a:pPr marL="685800" lvl="2" indent="0">
              <a:buNone/>
            </a:pPr>
            <a:r>
              <a:rPr lang="en-US" altLang="ko-KR" sz="1400" smtClean="0">
                <a:latin typeface="+mj-ea"/>
              </a:rPr>
              <a:t>   </a:t>
            </a:r>
            <a:r>
              <a:rPr lang="ko-KR" altLang="en-US" sz="1400" smtClean="0">
                <a:latin typeface="+mj-ea"/>
              </a:rPr>
              <a:t>컴파일 하여 사용 </a:t>
            </a:r>
            <a:r>
              <a:rPr lang="en-US" altLang="ko-KR" sz="1400" smtClean="0">
                <a:latin typeface="+mj-ea"/>
              </a:rPr>
              <a:t>(</a:t>
            </a:r>
            <a:r>
              <a:rPr lang="ko-KR" altLang="en-US" sz="1400" smtClean="0">
                <a:latin typeface="+mj-ea"/>
              </a:rPr>
              <a:t>컴파일 </a:t>
            </a:r>
            <a:r>
              <a:rPr lang="ko-KR" altLang="en-US" sz="1400">
                <a:latin typeface="+mj-ea"/>
              </a:rPr>
              <a:t>예</a:t>
            </a:r>
            <a:r>
              <a:rPr lang="en-US" altLang="ko-KR" sz="1400">
                <a:latin typeface="+mj-ea"/>
              </a:rPr>
              <a:t>: gcc –g –</a:t>
            </a:r>
            <a:r>
              <a:rPr lang="en-US" altLang="ko-KR" sz="1400" smtClean="0">
                <a:latin typeface="+mj-ea"/>
              </a:rPr>
              <a:t>o huffman_opt huffman_opt.c </a:t>
            </a:r>
            <a:r>
              <a:rPr lang="en-US" altLang="ko-KR" sz="1400">
                <a:latin typeface="+mj-ea"/>
              </a:rPr>
              <a:t>–ldl)</a:t>
            </a:r>
          </a:p>
          <a:p>
            <a:pPr marL="685800" lvl="2" indent="0">
              <a:buNone/>
            </a:pPr>
            <a:endParaRPr lang="en-US" altLang="ko-KR" sz="1400">
              <a:latin typeface="+mj-ea"/>
            </a:endParaRPr>
          </a:p>
          <a:p>
            <a:pPr marL="342900" lvl="1" indent="0">
              <a:buNone/>
            </a:pPr>
            <a:r>
              <a:rPr lang="en-US" altLang="ko-KR" sz="2000">
                <a:latin typeface="+mj-ea"/>
              </a:rPr>
              <a:t>   </a:t>
            </a:r>
          </a:p>
          <a:p>
            <a:pPr lvl="1"/>
            <a:endParaRPr lang="en-US" altLang="ko-KR" sz="1600" b="1" smtClean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42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>
                <a:latin typeface="+mj-ea"/>
                <a:ea typeface="+mj-ea"/>
              </a:rPr>
              <a:t>과제 </a:t>
            </a:r>
            <a:r>
              <a:rPr lang="ko-KR" altLang="en-US" sz="2000" dirty="0" smtClean="0">
                <a:latin typeface="+mj-ea"/>
                <a:ea typeface="+mj-ea"/>
              </a:rPr>
              <a:t>파일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/>
            <a:r>
              <a:rPr lang="en-US" altLang="ko-KR" sz="1800" smtClean="0">
                <a:latin typeface="+mj-ea"/>
                <a:ea typeface="+mj-ea"/>
              </a:rPr>
              <a:t>lab/Labs/Huffman/huffman_original.c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1"/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구현 방법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/>
            <a:r>
              <a:rPr lang="ko-KR" altLang="en-US" sz="1800" smtClean="0">
                <a:latin typeface="+mj-ea"/>
                <a:ea typeface="+mj-ea"/>
              </a:rPr>
              <a:t>본 과제에서는 </a:t>
            </a:r>
            <a:r>
              <a:rPr lang="ko-KR" altLang="en-US" sz="1800" dirty="0" smtClean="0">
                <a:latin typeface="+mj-ea"/>
                <a:ea typeface="+mj-ea"/>
              </a:rPr>
              <a:t>압축된 코드를 해독하는 부분 작성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1"/>
            <a:r>
              <a:rPr lang="ko-KR" altLang="en-US" sz="1800" dirty="0" smtClean="0">
                <a:latin typeface="+mj-ea"/>
                <a:ea typeface="+mj-ea"/>
              </a:rPr>
              <a:t>주어진 </a:t>
            </a:r>
            <a:r>
              <a:rPr lang="en-US" altLang="ko-KR" sz="1800" dirty="0" smtClean="0">
                <a:latin typeface="+mj-ea"/>
                <a:ea typeface="+mj-ea"/>
              </a:rPr>
              <a:t>symbol table</a:t>
            </a:r>
            <a:r>
              <a:rPr lang="ko-KR" altLang="en-US" sz="1800" dirty="0" smtClean="0">
                <a:latin typeface="+mj-ea"/>
                <a:ea typeface="+mj-ea"/>
              </a:rPr>
              <a:t>을 이용하여 코드 해독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1"/>
            <a:r>
              <a:rPr lang="en-US" altLang="ko-KR" sz="1800" dirty="0" smtClean="0">
                <a:latin typeface="+mj-ea"/>
                <a:ea typeface="+mj-ea"/>
              </a:rPr>
              <a:t>Bit stream </a:t>
            </a:r>
            <a:r>
              <a:rPr lang="ko-KR" altLang="en-US" sz="1800" dirty="0" smtClean="0">
                <a:latin typeface="+mj-ea"/>
                <a:ea typeface="+mj-ea"/>
              </a:rPr>
              <a:t>형태의 </a:t>
            </a:r>
            <a:r>
              <a:rPr lang="en-US" altLang="ko-KR" sz="1800" dirty="0" err="1" smtClean="0">
                <a:latin typeface="+mj-ea"/>
                <a:ea typeface="+mj-ea"/>
              </a:rPr>
              <a:t>codeword</a:t>
            </a:r>
            <a:r>
              <a:rPr lang="ko-KR" altLang="en-US" sz="1800" dirty="0" smtClean="0">
                <a:latin typeface="+mj-ea"/>
                <a:ea typeface="+mj-ea"/>
              </a:rPr>
              <a:t>를 </a:t>
            </a:r>
            <a:r>
              <a:rPr lang="en-US" altLang="ko-KR" sz="1800" dirty="0" smtClean="0">
                <a:latin typeface="+mj-ea"/>
                <a:ea typeface="+mj-ea"/>
              </a:rPr>
              <a:t>MSB</a:t>
            </a:r>
            <a:r>
              <a:rPr lang="ko-KR" altLang="en-US" sz="1800" dirty="0" smtClean="0">
                <a:latin typeface="+mj-ea"/>
                <a:ea typeface="+mj-ea"/>
              </a:rPr>
              <a:t>부터 차례대로 해독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1"/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800" b="0" dirty="0" smtClean="0">
                <a:latin typeface="+mj-ea"/>
                <a:ea typeface="+mj-ea"/>
              </a:rPr>
              <a:t>	</a:t>
            </a:r>
            <a:r>
              <a:rPr lang="ko-KR" altLang="en-US" sz="1800" b="0" dirty="0" smtClean="0">
                <a:latin typeface="+mj-ea"/>
                <a:ea typeface="+mj-ea"/>
              </a:rPr>
              <a:t>예</a:t>
            </a:r>
            <a:r>
              <a:rPr lang="en-US" altLang="ko-KR" sz="1800" b="0" dirty="0" smtClean="0">
                <a:latin typeface="+mj-ea"/>
                <a:ea typeface="+mj-ea"/>
              </a:rPr>
              <a:t>&gt; </a:t>
            </a:r>
            <a:r>
              <a:rPr lang="ko-KR" altLang="en-US" sz="1800" b="0" dirty="0" smtClean="0">
                <a:latin typeface="+mj-ea"/>
                <a:ea typeface="+mj-ea"/>
              </a:rPr>
              <a:t>오른쪽의 </a:t>
            </a:r>
            <a:r>
              <a:rPr lang="en-US" altLang="ko-KR" sz="1800" b="0" dirty="0" smtClean="0">
                <a:latin typeface="+mj-ea"/>
                <a:ea typeface="+mj-ea"/>
              </a:rPr>
              <a:t>symbol table</a:t>
            </a:r>
            <a:r>
              <a:rPr lang="ko-KR" altLang="en-US" sz="1800" b="0" dirty="0" smtClean="0">
                <a:latin typeface="+mj-ea"/>
                <a:ea typeface="+mj-ea"/>
              </a:rPr>
              <a:t>을 이용하여</a:t>
            </a:r>
            <a:r>
              <a:rPr lang="en-US" altLang="ko-KR" sz="1800" b="0" dirty="0" smtClean="0">
                <a:latin typeface="+mj-ea"/>
                <a:ea typeface="+mj-ea"/>
              </a:rPr>
              <a:t/>
            </a:r>
            <a:br>
              <a:rPr lang="en-US" altLang="ko-KR" sz="1800" b="0" dirty="0" smtClean="0">
                <a:latin typeface="+mj-ea"/>
                <a:ea typeface="+mj-ea"/>
              </a:rPr>
            </a:br>
            <a:r>
              <a:rPr lang="en-US" altLang="ko-KR" sz="1800" b="0" dirty="0" smtClean="0">
                <a:latin typeface="+mj-ea"/>
                <a:ea typeface="+mj-ea"/>
              </a:rPr>
              <a:t>	</a:t>
            </a:r>
            <a:r>
              <a:rPr lang="ko-KR" altLang="en-US" sz="1800" b="0" dirty="0" smtClean="0">
                <a:latin typeface="+mj-ea"/>
                <a:ea typeface="+mj-ea"/>
              </a:rPr>
              <a:t>아래의 </a:t>
            </a:r>
            <a:r>
              <a:rPr lang="en-US" altLang="ko-KR" sz="1800" b="0" dirty="0" err="1" smtClean="0">
                <a:latin typeface="+mj-ea"/>
                <a:ea typeface="+mj-ea"/>
              </a:rPr>
              <a:t>codeword</a:t>
            </a:r>
            <a:r>
              <a:rPr lang="ko-KR" altLang="en-US" sz="1800" b="0" dirty="0" smtClean="0">
                <a:latin typeface="+mj-ea"/>
                <a:ea typeface="+mj-ea"/>
              </a:rPr>
              <a:t>를 해독하는 경우</a:t>
            </a:r>
            <a:endParaRPr lang="en-US" altLang="ko-KR" sz="1400" b="0" dirty="0" smtClean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Simple </a:t>
            </a:r>
            <a:r>
              <a:rPr lang="en-US" altLang="ko-KR" sz="3200" dirty="0" smtClean="0"/>
              <a:t>1-bit decoder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38543" y="4963341"/>
            <a:ext cx="6767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dirty="0"/>
              <a:t>  11 10 11 010 11011 11 10 11   </a:t>
            </a:r>
            <a:r>
              <a:rPr lang="en-US" altLang="ko-KR" dirty="0"/>
              <a:t>……………</a:t>
            </a:r>
          </a:p>
        </p:txBody>
      </p:sp>
      <p:graphicFrame>
        <p:nvGraphicFramePr>
          <p:cNvPr id="5" name="Group 50"/>
          <p:cNvGraphicFramePr>
            <a:graphicFrameLocks noGrp="1"/>
          </p:cNvGraphicFramePr>
          <p:nvPr>
            <p:extLst/>
          </p:nvPr>
        </p:nvGraphicFramePr>
        <p:xfrm>
          <a:off x="6915468" y="4112441"/>
          <a:ext cx="1512887" cy="1584336"/>
        </p:xfrm>
        <a:graphic>
          <a:graphicData uri="http://schemas.openxmlformats.org/drawingml/2006/table">
            <a:tbl>
              <a:tblPr/>
              <a:tblGrid>
                <a:gridCol w="73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체" pitchFamily="49" charset="-127"/>
                        </a:rPr>
                        <a:t>11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체" pitchFamily="49" charset="-127"/>
                        </a:rPr>
                        <a:t>a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체" pitchFamily="49" charset="-127"/>
                        </a:rPr>
                        <a:t>10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체" pitchFamily="49" charset="-127"/>
                        </a:rPr>
                        <a:t>b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체" pitchFamily="49" charset="-127"/>
                        </a:rPr>
                        <a:t>010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체" pitchFamily="49" charset="-127"/>
                        </a:rPr>
                        <a:t>c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체" pitchFamily="49" charset="-127"/>
                        </a:rPr>
                        <a:t>011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체" pitchFamily="49" charset="-127"/>
                        </a:rPr>
                        <a:t>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1227455" y="4990329"/>
            <a:ext cx="358775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586230" y="4990329"/>
            <a:ext cx="431800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2018030" y="4990329"/>
            <a:ext cx="360363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378393" y="4990329"/>
            <a:ext cx="504825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883218" y="4990329"/>
            <a:ext cx="344487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227705" y="4990329"/>
            <a:ext cx="493713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713480" y="4990329"/>
            <a:ext cx="379413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084955" y="4990329"/>
            <a:ext cx="373063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458018" y="4990329"/>
            <a:ext cx="347662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938530" y="5263379"/>
            <a:ext cx="4824413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A</a:t>
            </a:r>
            <a:r>
              <a:rPr lang="en-US" altLang="ko-KR" dirty="0" smtClean="0">
                <a:latin typeface="+mj-lt"/>
              </a:rPr>
              <a:t>  </a:t>
            </a:r>
            <a:r>
              <a:rPr lang="en-US" altLang="ko-KR" dirty="0" err="1" smtClean="0">
                <a:latin typeface="+mj-lt"/>
              </a:rPr>
              <a:t>a</a:t>
            </a:r>
            <a:r>
              <a:rPr lang="en-US" altLang="ko-KR" dirty="0" smtClean="0">
                <a:latin typeface="+mj-lt"/>
              </a:rPr>
              <a:t>  </a:t>
            </a:r>
            <a:r>
              <a:rPr lang="en-US" altLang="ko-KR" smtClean="0">
                <a:latin typeface="+mj-lt"/>
              </a:rPr>
              <a:t>b  </a:t>
            </a:r>
            <a:r>
              <a:rPr lang="en-US" altLang="ko-KR" dirty="0" smtClean="0">
                <a:latin typeface="+mj-lt"/>
              </a:rPr>
              <a:t>a   c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altLang="ko-KR" dirty="0" smtClean="0">
                <a:latin typeface="+mj-lt"/>
              </a:rPr>
              <a:t>a   d   </a:t>
            </a:r>
            <a:r>
              <a:rPr lang="en-US" altLang="ko-KR" smtClean="0">
                <a:latin typeface="+mj-lt"/>
              </a:rPr>
              <a:t>a  </a:t>
            </a:r>
            <a:r>
              <a:rPr lang="en-US" altLang="ko-KR" dirty="0" smtClean="0">
                <a:latin typeface="+mj-lt"/>
              </a:rPr>
              <a:t>b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.</a:t>
            </a:r>
            <a:r>
              <a:rPr lang="en-US" altLang="ko-KR" dirty="0" smtClean="0">
                <a:latin typeface="+mj-lt"/>
              </a:rPr>
              <a:t>a</a:t>
            </a:r>
          </a:p>
        </p:txBody>
      </p:sp>
      <p:sp>
        <p:nvSpPr>
          <p:cNvPr id="17" name="Text Box 54"/>
          <p:cNvSpPr txBox="1">
            <a:spLocks noChangeArrowheads="1"/>
          </p:cNvSpPr>
          <p:nvPr/>
        </p:nvSpPr>
        <p:spPr bwMode="auto">
          <a:xfrm>
            <a:off x="6548982" y="5667966"/>
            <a:ext cx="2303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/>
              <a:t>결과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abacadaba</a:t>
            </a:r>
            <a:endParaRPr lang="ko-KR" altLang="en-US" sz="2000" dirty="0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53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7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35349" y="1211956"/>
            <a:ext cx="8229600" cy="509191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Specification</a:t>
            </a:r>
          </a:p>
          <a:p>
            <a:pPr lvl="1"/>
            <a:r>
              <a:rPr lang="en-US" altLang="ko-KR" sz="1800" smtClean="0">
                <a:latin typeface="+mj-ea"/>
                <a:ea typeface="+mj-ea"/>
              </a:rPr>
              <a:t>Symbol table</a:t>
            </a:r>
          </a:p>
          <a:p>
            <a:pPr marL="342900" lvl="1" indent="0">
              <a:buNone/>
            </a:pPr>
            <a:r>
              <a:rPr lang="en-US" altLang="ko-KR" sz="1600" smtClean="0">
                <a:latin typeface="+mj-ea"/>
                <a:ea typeface="+mj-ea"/>
              </a:rPr>
              <a:t>(</a:t>
            </a:r>
            <a:r>
              <a:rPr lang="ko-KR" altLang="en-US" sz="1600" smtClean="0">
                <a:latin typeface="+mj-ea"/>
                <a:ea typeface="+mj-ea"/>
              </a:rPr>
              <a:t>파일 </a:t>
            </a:r>
            <a:r>
              <a:rPr lang="en-US" altLang="ko-KR" sz="1600" smtClean="0">
                <a:latin typeface="+mj-ea"/>
                <a:ea typeface="+mj-ea"/>
              </a:rPr>
              <a:t>lab/Labs/Huffman/</a:t>
            </a:r>
          </a:p>
          <a:p>
            <a:pPr marL="342900" lvl="1" indent="0">
              <a:buNone/>
            </a:pPr>
            <a:r>
              <a:rPr lang="en-US" altLang="ko-KR" sz="1600" smtClean="0">
                <a:latin typeface="+mj-ea"/>
                <a:ea typeface="+mj-ea"/>
              </a:rPr>
              <a:t>huffman_original.c </a:t>
            </a:r>
            <a:r>
              <a:rPr lang="ko-KR" altLang="en-US" sz="1600" smtClean="0">
                <a:latin typeface="+mj-ea"/>
                <a:ea typeface="+mj-ea"/>
              </a:rPr>
              <a:t>참고</a:t>
            </a:r>
            <a:r>
              <a:rPr lang="en-US" altLang="ko-KR" sz="1600" smtClean="0">
                <a:latin typeface="+mj-ea"/>
                <a:ea typeface="+mj-ea"/>
              </a:rPr>
              <a:t>)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45490"/>
              </p:ext>
            </p:extLst>
          </p:nvPr>
        </p:nvGraphicFramePr>
        <p:xfrm>
          <a:off x="3911599" y="1215578"/>
          <a:ext cx="4453350" cy="5239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Symbol</a:t>
                      </a:r>
                      <a:r>
                        <a:rPr lang="en-US" altLang="ko-KR" sz="1000" baseline="0" dirty="0" smtClean="0"/>
                        <a:t> (8-bit integer values)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Codeword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32 (0x20)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77 (0x4D)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46 (0x2E)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90 (0x5A)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010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83 (0x53)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0011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 (0x32)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0010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97 (0x61)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88 (0x58)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000011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13 (0x0D)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0000011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 (0x0A)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0000001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87 (0x57)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00000001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48 (0x30)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000000001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64 (0x40)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0000000001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66 (0x42)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00000000001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114 (0x72)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000000000001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56 (0x38)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0000000000001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55 (0x37)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00000000000001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44 (0x2C)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000000000000001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58 (0x3A)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0000000000000001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59 (0x3B)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00000000000000001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105(0x69)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000000000000000001</a:t>
                      </a:r>
                      <a:endParaRPr lang="ko-KR" altLang="en-US" sz="1000" dirty="0"/>
                    </a:p>
                  </a:txBody>
                  <a:tcPr marL="69625" marR="69625" marT="34813" marB="34813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54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Simple </a:t>
            </a:r>
            <a:r>
              <a:rPr lang="en-US" altLang="ko-KR" sz="3200" dirty="0" smtClean="0"/>
              <a:t>1-bit decoder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782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Specification</a:t>
            </a:r>
          </a:p>
          <a:p>
            <a:pPr lvl="1"/>
            <a:r>
              <a:rPr lang="ko-KR" altLang="en-US" sz="1800" dirty="0" smtClean="0">
                <a:latin typeface="+mj-ea"/>
                <a:ea typeface="+mj-ea"/>
              </a:rPr>
              <a:t>입력 데이터 형식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2"/>
            <a:r>
              <a:rPr lang="ko-KR" altLang="en-US" sz="1650" dirty="0" smtClean="0">
                <a:latin typeface="+mj-ea"/>
                <a:ea typeface="+mj-ea"/>
              </a:rPr>
              <a:t>이진 </a:t>
            </a:r>
            <a:r>
              <a:rPr lang="en-US" altLang="ko-KR" sz="1650" dirty="0" smtClean="0">
                <a:latin typeface="+mj-ea"/>
                <a:ea typeface="+mj-ea"/>
              </a:rPr>
              <a:t>bit stream</a:t>
            </a:r>
            <a:r>
              <a:rPr lang="ko-KR" altLang="en-US" sz="1650" dirty="0" smtClean="0">
                <a:latin typeface="+mj-ea"/>
                <a:ea typeface="+mj-ea"/>
              </a:rPr>
              <a:t>으로 배열에 저장되어 있음</a:t>
            </a:r>
            <a:endParaRPr lang="en-US" altLang="ko-KR" sz="1650" dirty="0" smtClean="0">
              <a:latin typeface="+mj-ea"/>
              <a:ea typeface="+mj-ea"/>
            </a:endParaRPr>
          </a:p>
          <a:p>
            <a:pPr lvl="2"/>
            <a:r>
              <a:rPr lang="ko-KR" altLang="en-US" sz="1650" dirty="0" smtClean="0">
                <a:latin typeface="+mj-ea"/>
                <a:ea typeface="+mj-ea"/>
              </a:rPr>
              <a:t>배열의 </a:t>
            </a:r>
            <a:r>
              <a:rPr lang="ko-KR" altLang="en-US" sz="1650" dirty="0" err="1" smtClean="0">
                <a:latin typeface="+mj-ea"/>
                <a:ea typeface="+mj-ea"/>
              </a:rPr>
              <a:t>변수명은</a:t>
            </a:r>
            <a:r>
              <a:rPr lang="ko-KR" altLang="en-US" sz="1650" dirty="0" smtClean="0">
                <a:latin typeface="+mj-ea"/>
                <a:ea typeface="+mj-ea"/>
              </a:rPr>
              <a:t> </a:t>
            </a:r>
            <a:r>
              <a:rPr lang="en-US" altLang="ko-KR" sz="1650" dirty="0" smtClean="0">
                <a:latin typeface="+mj-ea"/>
                <a:ea typeface="+mj-ea"/>
              </a:rPr>
              <a:t>“</a:t>
            </a:r>
            <a:r>
              <a:rPr lang="en-US" altLang="ko-KR" sz="1650" dirty="0" err="1" smtClean="0">
                <a:latin typeface="+mj-ea"/>
                <a:ea typeface="+mj-ea"/>
              </a:rPr>
              <a:t>inputBitStream</a:t>
            </a:r>
            <a:r>
              <a:rPr lang="en-US" altLang="ko-KR" sz="1650" dirty="0" smtClean="0">
                <a:latin typeface="+mj-ea"/>
                <a:ea typeface="+mj-ea"/>
              </a:rPr>
              <a:t>”</a:t>
            </a:r>
            <a:r>
              <a:rPr lang="ko-KR" altLang="en-US" sz="1650" dirty="0" smtClean="0">
                <a:latin typeface="+mj-ea"/>
                <a:ea typeface="+mj-ea"/>
              </a:rPr>
              <a:t>임</a:t>
            </a:r>
            <a:endParaRPr lang="en-US" altLang="ko-KR" sz="1650" dirty="0" smtClean="0">
              <a:latin typeface="+mj-ea"/>
              <a:ea typeface="+mj-ea"/>
            </a:endParaRPr>
          </a:p>
          <a:p>
            <a:pPr lvl="1"/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출력 데이터 형식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/>
            <a:r>
              <a:rPr lang="en-US" altLang="ko-KR" sz="1800" dirty="0" smtClean="0">
                <a:latin typeface="+mj-ea"/>
                <a:ea typeface="+mj-ea"/>
              </a:rPr>
              <a:t>ASCII </a:t>
            </a:r>
            <a:r>
              <a:rPr lang="ko-KR" altLang="en-US" sz="1800" dirty="0" smtClean="0">
                <a:latin typeface="+mj-ea"/>
                <a:ea typeface="+mj-ea"/>
              </a:rPr>
              <a:t>코드로 이루어진 텍스트 그림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1"/>
            <a:r>
              <a:rPr lang="ko-KR" altLang="en-US" sz="1800" dirty="0" smtClean="0">
                <a:latin typeface="+mj-ea"/>
                <a:ea typeface="+mj-ea"/>
              </a:rPr>
              <a:t>역시 배열에 데이터를 차례대로 저장해야 함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1"/>
            <a:r>
              <a:rPr lang="ko-KR" altLang="en-US" sz="1800" dirty="0" err="1" smtClean="0">
                <a:latin typeface="+mj-ea"/>
                <a:ea typeface="+mj-ea"/>
              </a:rPr>
              <a:t>변수명은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“</a:t>
            </a:r>
            <a:r>
              <a:rPr lang="en-US" altLang="ko-KR" sz="1800" dirty="0" err="1" smtClean="0">
                <a:latin typeface="+mj-ea"/>
                <a:ea typeface="+mj-ea"/>
              </a:rPr>
              <a:t>outputResult</a:t>
            </a:r>
            <a:r>
              <a:rPr lang="en-US" altLang="ko-KR" sz="1800" dirty="0" smtClean="0">
                <a:latin typeface="+mj-ea"/>
                <a:ea typeface="+mj-ea"/>
              </a:rPr>
              <a:t>”</a:t>
            </a:r>
            <a:r>
              <a:rPr lang="ko-KR" altLang="en-US" sz="1800" dirty="0" smtClean="0">
                <a:latin typeface="+mj-ea"/>
                <a:ea typeface="+mj-ea"/>
              </a:rPr>
              <a:t>임</a:t>
            </a:r>
            <a:endParaRPr lang="en-US" altLang="ko-KR" sz="1800" dirty="0" smtClean="0">
              <a:latin typeface="+mj-ea"/>
              <a:ea typeface="+mj-ea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98" y="2596922"/>
            <a:ext cx="5324537" cy="166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13030" b="32979"/>
          <a:stretch/>
        </p:blipFill>
        <p:spPr bwMode="auto">
          <a:xfrm>
            <a:off x="1778258" y="5725804"/>
            <a:ext cx="5280977" cy="33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55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Simple </a:t>
            </a:r>
            <a:r>
              <a:rPr lang="en-US" altLang="ko-KR" sz="3200" dirty="0" smtClean="0"/>
              <a:t>1-bit decoder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81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+mj-ea"/>
                <a:ea typeface="+mj-ea"/>
              </a:rPr>
              <a:t>결과 검증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en-US" altLang="ko-KR" sz="2000" dirty="0" err="1" smtClean="0">
                <a:latin typeface="+mj-ea"/>
                <a:ea typeface="+mj-ea"/>
              </a:rPr>
              <a:t>check_result</a:t>
            </a:r>
            <a:r>
              <a:rPr lang="en-US" altLang="ko-KR" sz="2000" dirty="0" smtClean="0">
                <a:latin typeface="+mj-ea"/>
                <a:ea typeface="+mj-ea"/>
              </a:rPr>
              <a:t>() </a:t>
            </a:r>
            <a:r>
              <a:rPr lang="ko-KR" altLang="en-US" sz="2000" dirty="0" smtClean="0">
                <a:latin typeface="+mj-ea"/>
                <a:ea typeface="+mj-ea"/>
              </a:rPr>
              <a:t>함수 사용</a:t>
            </a:r>
            <a:endParaRPr lang="en-US" altLang="ko-KR" sz="1800" dirty="0">
              <a:latin typeface="+mj-ea"/>
              <a:ea typeface="+mj-ea"/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66" y="3264525"/>
            <a:ext cx="4799239" cy="233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66" y="1909172"/>
            <a:ext cx="4799239" cy="123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66" y="5723363"/>
            <a:ext cx="4799239" cy="62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56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Simple </a:t>
            </a:r>
            <a:r>
              <a:rPr lang="en-US" altLang="ko-KR" sz="3200" dirty="0" smtClean="0"/>
              <a:t>1-bit decoder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63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>
                <a:latin typeface="+mj-ea"/>
              </a:rPr>
              <a:t>./</a:t>
            </a:r>
            <a:r>
              <a:rPr lang="en-US" altLang="ko-KR" sz="1800" smtClean="0">
                <a:latin typeface="+mj-ea"/>
              </a:rPr>
              <a:t>huffman_original </a:t>
            </a:r>
            <a:r>
              <a:rPr lang="ko-KR" altLang="en-US" sz="1800">
                <a:latin typeface="+mj-ea"/>
              </a:rPr>
              <a:t>실행 </a:t>
            </a:r>
            <a:r>
              <a:rPr lang="ko-KR" altLang="en-US" sz="1800" smtClean="0">
                <a:latin typeface="+mj-ea"/>
              </a:rPr>
              <a:t>결과</a:t>
            </a:r>
            <a:endParaRPr lang="en-US" altLang="ko-KR" sz="1600">
              <a:latin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Decoding </a:t>
            </a:r>
            <a:r>
              <a:rPr lang="ko-KR" altLang="en-US" sz="3200" dirty="0" smtClean="0"/>
              <a:t>결과</a:t>
            </a:r>
            <a:endParaRPr lang="ko-KR" altLang="en-US" sz="32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59" y="1215585"/>
            <a:ext cx="4134212" cy="512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57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0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2A550F-0AAD-4320-A422-4D95C6A5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574800"/>
            <a:ext cx="8229600" cy="4390393"/>
          </a:xfrm>
        </p:spPr>
        <p:txBody>
          <a:bodyPr>
            <a:normAutofit/>
          </a:bodyPr>
          <a:lstStyle/>
          <a:p>
            <a:r>
              <a:rPr lang="ko-KR" altLang="en-US" sz="1600" smtClean="0"/>
              <a:t>제출 </a:t>
            </a:r>
            <a:r>
              <a:rPr lang="ko-KR" altLang="en-US" sz="1600" dirty="0"/>
              <a:t>방법</a:t>
            </a:r>
            <a:endParaRPr lang="en-US" altLang="ko-KR" sz="1600" dirty="0"/>
          </a:p>
          <a:p>
            <a:pPr lvl="1"/>
            <a:r>
              <a:rPr lang="en-US" altLang="ko-KR" sz="1600" dirty="0"/>
              <a:t>ETL</a:t>
            </a:r>
            <a:r>
              <a:rPr lang="ko-KR" altLang="en-US" sz="1600"/>
              <a:t>을 </a:t>
            </a:r>
            <a:r>
              <a:rPr lang="ko-KR" altLang="en-US" sz="1600" smtClean="0"/>
              <a:t>통해</a:t>
            </a:r>
            <a:r>
              <a:rPr lang="en-US" altLang="ko-KR" sz="1600" smtClean="0"/>
              <a:t> Assignment 1,2,3 </a:t>
            </a:r>
            <a:r>
              <a:rPr lang="ko-KR" altLang="en-US" sz="1600" smtClean="0"/>
              <a:t>의 </a:t>
            </a:r>
            <a:r>
              <a:rPr lang="ko-KR" altLang="en-US" sz="1600" b="1" smtClean="0">
                <a:solidFill>
                  <a:srgbClr val="C00000"/>
                </a:solidFill>
              </a:rPr>
              <a:t>제출물들</a:t>
            </a:r>
            <a:r>
              <a:rPr lang="ko-KR" altLang="en-US" sz="1600" smtClean="0"/>
              <a:t>을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zip </a:t>
            </a:r>
            <a:r>
              <a:rPr lang="ko-KR" altLang="en-US" sz="1600" dirty="0"/>
              <a:t>파일로 제출</a:t>
            </a:r>
            <a:endParaRPr lang="en-US" altLang="ko-KR" sz="1600" dirty="0"/>
          </a:p>
          <a:p>
            <a:pPr lvl="1"/>
            <a:endParaRPr lang="en-US" altLang="ko-KR" sz="1600" smtClean="0">
              <a:solidFill>
                <a:srgbClr val="C00000"/>
              </a:solidFill>
            </a:endParaRPr>
          </a:p>
          <a:p>
            <a:pPr lvl="1"/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ko-KR" altLang="en-US" sz="1600" dirty="0"/>
              <a:t>제출 기한</a:t>
            </a:r>
            <a:endParaRPr lang="en-US" altLang="ko-KR" sz="1600" dirty="0"/>
          </a:p>
          <a:p>
            <a:pPr lvl="1"/>
            <a:r>
              <a:rPr lang="en-US" altLang="ko-KR" sz="1600" dirty="0"/>
              <a:t>2020</a:t>
            </a:r>
            <a:r>
              <a:rPr lang="ko-KR" altLang="en-US" sz="1600"/>
              <a:t>년 </a:t>
            </a:r>
            <a:r>
              <a:rPr lang="en-US" altLang="ko-KR" sz="1600" smtClean="0"/>
              <a:t>10</a:t>
            </a:r>
            <a:r>
              <a:rPr lang="ko-KR" altLang="en-US" sz="1600" smtClean="0"/>
              <a:t>월 </a:t>
            </a:r>
            <a:r>
              <a:rPr lang="en-US" altLang="ko-KR" sz="1600" smtClean="0"/>
              <a:t>20</a:t>
            </a:r>
            <a:r>
              <a:rPr lang="ko-KR" altLang="en-US" sz="1600" smtClean="0"/>
              <a:t>일 </a:t>
            </a:r>
            <a:r>
              <a:rPr lang="ko-KR" altLang="en-US" sz="1600" dirty="0"/>
              <a:t>오후 </a:t>
            </a:r>
            <a:r>
              <a:rPr lang="en-US" altLang="ko-KR" sz="1600" dirty="0"/>
              <a:t>11</a:t>
            </a:r>
            <a:r>
              <a:rPr lang="ko-KR" altLang="en-US" sz="1600" dirty="0"/>
              <a:t>시 </a:t>
            </a:r>
            <a:r>
              <a:rPr lang="en-US" altLang="ko-KR" sz="1600" dirty="0"/>
              <a:t>59</a:t>
            </a:r>
            <a:r>
              <a:rPr lang="ko-KR" altLang="en-US" sz="1600" dirty="0"/>
              <a:t>분까지</a:t>
            </a:r>
            <a:endParaRPr lang="en-US" altLang="ko-KR" sz="1600" dirty="0"/>
          </a:p>
          <a:p>
            <a:pPr lvl="1"/>
            <a:r>
              <a:rPr lang="ko-KR" altLang="en-US" sz="1600" dirty="0"/>
              <a:t>제출기한 </a:t>
            </a:r>
            <a:r>
              <a:rPr lang="en-US" altLang="ko-KR" sz="1600" dirty="0"/>
              <a:t>12</a:t>
            </a:r>
            <a:r>
              <a:rPr lang="ko-KR" altLang="en-US" sz="1600" dirty="0"/>
              <a:t>시간까지는 총점의 </a:t>
            </a:r>
            <a:r>
              <a:rPr lang="en-US" altLang="ko-KR" sz="1600" dirty="0"/>
              <a:t>10% </a:t>
            </a:r>
            <a:r>
              <a:rPr lang="ko-KR" altLang="en-US" sz="1600" dirty="0"/>
              <a:t>감점</a:t>
            </a:r>
            <a:r>
              <a:rPr lang="en-US" altLang="ko-KR" sz="1600" dirty="0"/>
              <a:t>, </a:t>
            </a:r>
            <a:r>
              <a:rPr lang="ko-KR" altLang="en-US" sz="1600" dirty="0"/>
              <a:t>그 이후 </a:t>
            </a:r>
            <a:r>
              <a:rPr lang="en-US" altLang="ko-KR" sz="1600" dirty="0"/>
              <a:t>12</a:t>
            </a:r>
            <a:r>
              <a:rPr lang="ko-KR" altLang="en-US" sz="1600" dirty="0"/>
              <a:t>시간까지는 총점의 </a:t>
            </a:r>
            <a:r>
              <a:rPr lang="en-US" altLang="ko-KR" sz="1600" dirty="0"/>
              <a:t>30% </a:t>
            </a:r>
            <a:r>
              <a:rPr lang="ko-KR" altLang="en-US" sz="1600" dirty="0"/>
              <a:t>감점</a:t>
            </a:r>
            <a:endParaRPr lang="en-US" altLang="ko-KR" sz="1600" dirty="0"/>
          </a:p>
          <a:p>
            <a:pPr lvl="1"/>
            <a:r>
              <a:rPr lang="ko-KR" altLang="en-US" sz="1600" dirty="0"/>
              <a:t>제출기한 </a:t>
            </a:r>
            <a:r>
              <a:rPr lang="en-US" altLang="ko-KR" sz="1600" dirty="0"/>
              <a:t>48</a:t>
            </a:r>
            <a:r>
              <a:rPr lang="ko-KR" altLang="en-US" sz="1600" dirty="0"/>
              <a:t>시간까지는 총점의 </a:t>
            </a:r>
            <a:r>
              <a:rPr lang="en-US" altLang="ko-KR" sz="1600" dirty="0"/>
              <a:t>50% </a:t>
            </a:r>
            <a:r>
              <a:rPr lang="ko-KR" altLang="en-US" sz="1600" dirty="0"/>
              <a:t>감점</a:t>
            </a:r>
            <a:r>
              <a:rPr lang="en-US" altLang="ko-KR" sz="1600" dirty="0"/>
              <a:t>.  </a:t>
            </a:r>
            <a:r>
              <a:rPr lang="ko-KR" altLang="en-US" sz="1600" dirty="0"/>
              <a:t>그 이후는 </a:t>
            </a:r>
            <a:r>
              <a:rPr lang="en-US" altLang="ko-KR" sz="1600" dirty="0"/>
              <a:t>100% </a:t>
            </a:r>
            <a:r>
              <a:rPr lang="ko-KR" altLang="en-US" sz="1600" dirty="0"/>
              <a:t>감점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8DE545-E864-4C6B-A578-E6A512F9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Assignment </a:t>
            </a:r>
            <a:r>
              <a:rPr lang="ko-KR" altLang="en-US" sz="3200" smtClean="0"/>
              <a:t>제출 안내</a:t>
            </a:r>
            <a:endParaRPr lang="en-US" altLang="ko-KR" sz="32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EDE4-3291-4502-ABD4-8E54A6054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Embedded Systems Optimization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0CFF2-1797-4E3B-A4E7-2BA517990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58</a:t>
            </a:fld>
            <a:r>
              <a:rPr lang="en-US" altLang="ko-KR" smtClean="0"/>
              <a:t>/55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5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Perf Tool </a:t>
            </a:r>
            <a:r>
              <a:rPr lang="ko-KR" altLang="en-US" sz="3200" dirty="0" smtClean="0"/>
              <a:t>주요 명령어</a:t>
            </a:r>
            <a:endParaRPr lang="ko-KR" altLang="en-US" sz="3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054951" y="1511799"/>
          <a:ext cx="7052028" cy="30403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명령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Generalized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event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들의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목록을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stat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하나의 커맨드에 대한 성능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Counting mode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record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하나의 커맨드에 대한 성능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결과를 파일로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report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Record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명령을 통해 측정된 결과를 분석하여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annotate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소스 코드나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인스트럭션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단위로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top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실시간으로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수행되고 있는 함수들의 이벤트 샘플링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6</a:t>
            </a:fld>
            <a:r>
              <a:rPr lang="en-US" altLang="ko-KR"/>
              <a:t>/55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8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Perf Tool list </a:t>
            </a:r>
            <a:r>
              <a:rPr lang="ko-KR" altLang="en-US" sz="3200" dirty="0" smtClean="0"/>
              <a:t>명령어 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134645" y="1306386"/>
          <a:ext cx="7315672" cy="17115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명령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Generalized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event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들의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목록을 출력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stat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하나의 커맨드에 대한 성능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Counting mode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record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하나의 커맨드에 대한 성능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결과를 파일로 출력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1043838" y="3247697"/>
            <a:ext cx="7052029" cy="2894977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+mj-ea"/>
                <a:ea typeface="+mj-ea"/>
              </a:rPr>
              <a:t>Perf list</a:t>
            </a:r>
          </a:p>
          <a:p>
            <a:pPr lvl="1"/>
            <a:r>
              <a:rPr lang="en-US" altLang="ko-KR" sz="1600" dirty="0" smtClean="0">
                <a:latin typeface="+mj-ea"/>
                <a:ea typeface="+mj-ea"/>
              </a:rPr>
              <a:t>Generalized event</a:t>
            </a:r>
            <a:r>
              <a:rPr lang="ko-KR" altLang="en-US" sz="1600" dirty="0" smtClean="0">
                <a:latin typeface="+mj-ea"/>
                <a:ea typeface="+mj-ea"/>
              </a:rPr>
              <a:t>들을 출력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ko-KR" altLang="en-US" sz="1750" dirty="0">
                <a:latin typeface="+mj-ea"/>
                <a:ea typeface="+mj-ea"/>
              </a:rPr>
              <a:t>사</a:t>
            </a:r>
            <a:r>
              <a:rPr lang="ko-KR" altLang="en-US" sz="1950" dirty="0" smtClean="0">
                <a:latin typeface="+mj-ea"/>
                <a:ea typeface="+mj-ea"/>
              </a:rPr>
              <a:t>용법</a:t>
            </a:r>
            <a:endParaRPr lang="en-US" altLang="ko-KR" sz="1950" dirty="0" smtClean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$ perf </a:t>
            </a:r>
            <a:r>
              <a:rPr lang="en-US" altLang="ko-KR" sz="1600" dirty="0" smtClean="0">
                <a:latin typeface="+mj-ea"/>
                <a:ea typeface="+mj-ea"/>
              </a:rPr>
              <a:t>list</a:t>
            </a:r>
          </a:p>
          <a:p>
            <a:r>
              <a:rPr lang="en-US" altLang="ko-KR" sz="1750" dirty="0" smtClean="0">
                <a:latin typeface="+mj-ea"/>
                <a:ea typeface="+mj-ea"/>
              </a:rPr>
              <a:t>Generalized event</a:t>
            </a:r>
          </a:p>
          <a:p>
            <a:pPr lvl="1"/>
            <a:r>
              <a:rPr lang="ko-KR" altLang="en-US" sz="1600" dirty="0" smtClean="0">
                <a:latin typeface="+mj-ea"/>
                <a:ea typeface="+mj-ea"/>
              </a:rPr>
              <a:t>많은 아키텍처에서 공통적으로 지원하는 이벤트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/>
            <a:r>
              <a:rPr lang="en-US" altLang="ko-KR" sz="1600" dirty="0" smtClean="0">
                <a:latin typeface="+mj-ea"/>
                <a:ea typeface="+mj-ea"/>
              </a:rPr>
              <a:t>Perf </a:t>
            </a:r>
            <a:r>
              <a:rPr lang="ko-KR" altLang="en-US" sz="1600" dirty="0" smtClean="0">
                <a:latin typeface="+mj-ea"/>
                <a:ea typeface="+mj-ea"/>
              </a:rPr>
              <a:t>에서 사용할 수 있는 </a:t>
            </a:r>
            <a:r>
              <a:rPr lang="ko-KR" altLang="en-US" sz="1600" smtClean="0">
                <a:latin typeface="+mj-ea"/>
                <a:ea typeface="+mj-ea"/>
              </a:rPr>
              <a:t>이름을 제공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7</a:t>
            </a:fld>
            <a:r>
              <a:rPr lang="en-US" altLang="ko-KR"/>
              <a:t>/55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Perf Tool list </a:t>
            </a:r>
            <a:r>
              <a:rPr lang="ko-KR" altLang="en-US" sz="3200" dirty="0" smtClean="0"/>
              <a:t>명령어 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103114" y="1215585"/>
          <a:ext cx="7052028" cy="1074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명령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Generalized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event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들의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목록을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stat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하나의 커맨드에 대한 성능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Counting mode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record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하나의 커맨드에 대한 성능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결과를 파일로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내용 개체 틀 1"/>
          <p:cNvSpPr>
            <a:spLocks noGrp="1"/>
          </p:cNvSpPr>
          <p:nvPr>
            <p:ph idx="1"/>
          </p:nvPr>
        </p:nvSpPr>
        <p:spPr>
          <a:xfrm>
            <a:off x="1103113" y="2510564"/>
            <a:ext cx="7052029" cy="3719319"/>
          </a:xfrm>
        </p:spPr>
        <p:txBody>
          <a:bodyPr>
            <a:normAutofit/>
          </a:bodyPr>
          <a:lstStyle/>
          <a:p>
            <a:r>
              <a:rPr lang="en-US" altLang="ko-KR" sz="1750" smtClean="0"/>
              <a:t>Linux </a:t>
            </a:r>
            <a:r>
              <a:rPr lang="ko-KR" altLang="en-US" sz="1750" smtClean="0"/>
              <a:t>에서 </a:t>
            </a:r>
            <a:r>
              <a:rPr lang="en-US" altLang="ko-KR" sz="1750" dirty="0" smtClean="0"/>
              <a:t>perf list </a:t>
            </a:r>
            <a:r>
              <a:rPr lang="ko-KR" altLang="en-US" sz="1750" dirty="0" smtClean="0"/>
              <a:t>결과</a:t>
            </a:r>
            <a:endParaRPr lang="en-US" altLang="ko-KR" sz="1750" dirty="0"/>
          </a:p>
        </p:txBody>
      </p:sp>
      <p:sp>
        <p:nvSpPr>
          <p:cNvPr id="7" name="TextBox 6"/>
          <p:cNvSpPr txBox="1"/>
          <p:nvPr/>
        </p:nvSpPr>
        <p:spPr>
          <a:xfrm>
            <a:off x="2937198" y="542826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이벤트 이름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0718" y="5451305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이벤트 타입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8</a:t>
            </a:fld>
            <a:r>
              <a:rPr lang="en-US" altLang="ko-KR"/>
              <a:t>/55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13" y="3230720"/>
            <a:ext cx="6867525" cy="21240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19316" y="3967630"/>
            <a:ext cx="4652373" cy="1366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07447" y="3967630"/>
            <a:ext cx="1863192" cy="1366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3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66165" y="364486"/>
            <a:ext cx="8229600" cy="851099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Perf Tool stat </a:t>
            </a:r>
            <a:r>
              <a:rPr lang="ko-KR" altLang="en-US" sz="3200" dirty="0" smtClean="0"/>
              <a:t>명령어 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103114" y="1215585"/>
          <a:ext cx="7052028" cy="1074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명령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Generalized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event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들의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목록을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stat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하나의 커맨드에 대한 성능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Counting mode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record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하나의 커맨드에 대한 성능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프로파일링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결과를 파일로 출력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Sampling mode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1043838" y="2423355"/>
            <a:ext cx="7052029" cy="371931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+mj-ea"/>
                <a:ea typeface="+mj-ea"/>
              </a:rPr>
              <a:t>p</a:t>
            </a:r>
            <a:r>
              <a:rPr lang="en-US" altLang="ko-KR" sz="1800" smtClean="0">
                <a:latin typeface="+mj-ea"/>
                <a:ea typeface="+mj-ea"/>
              </a:rPr>
              <a:t>erf </a:t>
            </a:r>
            <a:r>
              <a:rPr lang="en-US" altLang="ko-KR" sz="1800" dirty="0" smtClean="0">
                <a:latin typeface="+mj-ea"/>
                <a:ea typeface="+mj-ea"/>
              </a:rPr>
              <a:t>stat</a:t>
            </a:r>
          </a:p>
          <a:p>
            <a:pPr lvl="1"/>
            <a:r>
              <a:rPr lang="ko-KR" altLang="en-US" sz="1600" dirty="0" smtClean="0">
                <a:latin typeface="+mj-ea"/>
                <a:ea typeface="+mj-ea"/>
              </a:rPr>
              <a:t>하나의 커맨드를 수행하는 동안 발생하는 이벤트 횟수를 </a:t>
            </a:r>
            <a:r>
              <a:rPr lang="en-US" altLang="ko-KR" sz="1600" dirty="0" smtClean="0">
                <a:latin typeface="+mj-ea"/>
                <a:ea typeface="+mj-ea"/>
              </a:rPr>
              <a:t>counting mode</a:t>
            </a:r>
            <a:r>
              <a:rPr lang="ko-KR" altLang="en-US" sz="1600" dirty="0" smtClean="0">
                <a:latin typeface="+mj-ea"/>
                <a:ea typeface="+mj-ea"/>
              </a:rPr>
              <a:t>로 측정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사용법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$ perf stat [&lt;options&gt;] [&lt;command</a:t>
            </a:r>
            <a:r>
              <a:rPr lang="en-US" altLang="ko-KR" sz="1600" dirty="0" smtClean="0">
                <a:latin typeface="+mj-ea"/>
                <a:ea typeface="+mj-ea"/>
              </a:rPr>
              <a:t>&gt;]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주요 옵션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1"/>
            <a:r>
              <a:rPr lang="en-US" altLang="ko-KR" sz="1600" dirty="0" smtClean="0">
                <a:latin typeface="+mj-ea"/>
                <a:ea typeface="+mj-ea"/>
              </a:rPr>
              <a:t>e &lt;event&gt;: </a:t>
            </a:r>
            <a:r>
              <a:rPr lang="ko-KR" altLang="en-US" sz="1600" dirty="0" smtClean="0">
                <a:latin typeface="+mj-ea"/>
                <a:ea typeface="+mj-ea"/>
              </a:rPr>
              <a:t>측정할 이벤트들을 지정 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/>
            <a:r>
              <a:rPr lang="en-US" altLang="ko-KR" sz="1600" dirty="0" smtClean="0">
                <a:latin typeface="+mj-ea"/>
                <a:ea typeface="+mj-ea"/>
              </a:rPr>
              <a:t>p &lt;</a:t>
            </a:r>
            <a:r>
              <a:rPr lang="en-US" altLang="ko-KR" sz="1600" dirty="0" err="1" smtClean="0">
                <a:latin typeface="+mj-ea"/>
                <a:ea typeface="+mj-ea"/>
              </a:rPr>
              <a:t>pid</a:t>
            </a:r>
            <a:r>
              <a:rPr lang="en-US" altLang="ko-KR" sz="1600" dirty="0" smtClean="0">
                <a:latin typeface="+mj-ea"/>
                <a:ea typeface="+mj-ea"/>
              </a:rPr>
              <a:t>&gt;: </a:t>
            </a:r>
            <a:r>
              <a:rPr lang="ko-KR" altLang="en-US" sz="1600" dirty="0" smtClean="0">
                <a:latin typeface="+mj-ea"/>
                <a:ea typeface="+mj-ea"/>
              </a:rPr>
              <a:t>이벤트를 측정할 프로세스의 </a:t>
            </a:r>
            <a:r>
              <a:rPr lang="en-US" altLang="ko-KR" sz="1600" dirty="0" err="1" smtClean="0">
                <a:latin typeface="+mj-ea"/>
                <a:ea typeface="+mj-ea"/>
              </a:rPr>
              <a:t>pid</a:t>
            </a:r>
            <a:r>
              <a:rPr lang="ko-KR" altLang="en-US" sz="1600" dirty="0" smtClean="0">
                <a:latin typeface="+mj-ea"/>
                <a:ea typeface="+mj-ea"/>
              </a:rPr>
              <a:t>를 지정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/>
            <a:r>
              <a:rPr lang="en-US" altLang="ko-KR" sz="1600" dirty="0" smtClean="0">
                <a:latin typeface="+mj-ea"/>
                <a:ea typeface="+mj-ea"/>
              </a:rPr>
              <a:t>C &lt;</a:t>
            </a:r>
            <a:r>
              <a:rPr lang="en-US" altLang="ko-KR" sz="1600" dirty="0" err="1" smtClean="0">
                <a:latin typeface="+mj-ea"/>
                <a:ea typeface="+mj-ea"/>
              </a:rPr>
              <a:t>cpu</a:t>
            </a:r>
            <a:r>
              <a:rPr lang="en-US" altLang="ko-KR" sz="1600" dirty="0" smtClean="0">
                <a:latin typeface="+mj-ea"/>
                <a:ea typeface="+mj-ea"/>
              </a:rPr>
              <a:t>&gt;: </a:t>
            </a:r>
            <a:r>
              <a:rPr lang="ko-KR" altLang="en-US" sz="1600" dirty="0" smtClean="0">
                <a:latin typeface="+mj-ea"/>
                <a:ea typeface="+mj-ea"/>
              </a:rPr>
              <a:t>이벤트를 측정할 </a:t>
            </a:r>
            <a:r>
              <a:rPr lang="en-US" altLang="ko-KR" sz="1600" dirty="0" err="1" smtClean="0">
                <a:latin typeface="+mj-ea"/>
                <a:ea typeface="+mj-ea"/>
              </a:rPr>
              <a:t>cpu</a:t>
            </a:r>
            <a:r>
              <a:rPr lang="ko-KR" altLang="en-US" sz="1600" dirty="0" smtClean="0">
                <a:latin typeface="+mj-ea"/>
                <a:ea typeface="+mj-ea"/>
              </a:rPr>
              <a:t>를 지정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5850E-408C-4185-8B7A-60EF4DA07149}" type="slidenum">
              <a:rPr lang="ko-KR" altLang="en-US" smtClean="0"/>
              <a:pPr/>
              <a:t>9</a:t>
            </a:fld>
            <a:r>
              <a:rPr lang="en-US" altLang="ko-KR"/>
              <a:t>/55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Embedded Systems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8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JS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11402</TotalTime>
  <Words>4018</Words>
  <Application>Microsoft Office PowerPoint</Application>
  <PresentationFormat>화면 슬라이드 쇼(4:3)</PresentationFormat>
  <Paragraphs>1704</Paragraphs>
  <Slides>58</Slides>
  <Notes>22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굴림</vt:lpstr>
      <vt:lpstr>돋움체</vt:lpstr>
      <vt:lpstr>맑은 고딕</vt:lpstr>
      <vt:lpstr>Arial</vt:lpstr>
      <vt:lpstr>Calibri</vt:lpstr>
      <vt:lpstr>Cambria Math</vt:lpstr>
      <vt:lpstr>Tahoma</vt:lpstr>
      <vt:lpstr>Wingdings</vt:lpstr>
      <vt:lpstr>1_JSTheme</vt:lpstr>
      <vt:lpstr>Equation</vt:lpstr>
      <vt:lpstr>PowerPoint 프레젠테이션</vt:lpstr>
      <vt:lpstr>Lab 3 Overview</vt:lpstr>
      <vt:lpstr>Lab 3-1 Overview</vt:lpstr>
      <vt:lpstr>Perf 소개</vt:lpstr>
      <vt:lpstr>Perf Tool Usage</vt:lpstr>
      <vt:lpstr>Perf Tool 주요 명령어</vt:lpstr>
      <vt:lpstr>Perf Tool list 명령어 (1)</vt:lpstr>
      <vt:lpstr>Perf Tool list 명령어 (2)</vt:lpstr>
      <vt:lpstr>Perf Tool stat 명령어 (1)</vt:lpstr>
      <vt:lpstr>Perf Tool stat 명령어 (2)</vt:lpstr>
      <vt:lpstr>Perf Tool record/report 명령어 (1)</vt:lpstr>
      <vt:lpstr>Perf Tool record/report 명령어 (2)</vt:lpstr>
      <vt:lpstr>Perf Tool annotate 명령어 (1)</vt:lpstr>
      <vt:lpstr>Perf Tool annotate 명령 (2)</vt:lpstr>
      <vt:lpstr>Perf Tool top 명령 (1)</vt:lpstr>
      <vt:lpstr>Perf Tool top 명령 (2)</vt:lpstr>
      <vt:lpstr>결과보고서 작성 시 유의사항</vt:lpstr>
      <vt:lpstr>Assignment 1</vt:lpstr>
      <vt:lpstr>Lab 3-2 Matrix Multiplication에서의 Cache 최적화</vt:lpstr>
      <vt:lpstr>Lab 3-2 Overview</vt:lpstr>
      <vt:lpstr>Cache 메모리 활용의 중요성</vt:lpstr>
      <vt:lpstr>Cache 메모리 활용의 중요성 (cont.)</vt:lpstr>
      <vt:lpstr>Matrix Multiplication: Example</vt:lpstr>
      <vt:lpstr>Matrix Multiplication: Example</vt:lpstr>
      <vt:lpstr>Matrix Multiplication: Example</vt:lpstr>
      <vt:lpstr>Matrix Multiplication: Example</vt:lpstr>
      <vt:lpstr>Matrix Multiplication: Example</vt:lpstr>
      <vt:lpstr>Matrix Multiplication: Example</vt:lpstr>
      <vt:lpstr>Matrix Multiplication: Example</vt:lpstr>
      <vt:lpstr>Matrix Multiplication: Example</vt:lpstr>
      <vt:lpstr>Blocking 을 통한 Cache Miss 감소</vt:lpstr>
      <vt:lpstr>Blocking 을 통한 Cache Miss 감소 (cont.)</vt:lpstr>
      <vt:lpstr>Blocking 을 통한 Cache Miss 감소 (cont.)</vt:lpstr>
      <vt:lpstr>Blocking 을 통한 Cache Miss 감소 (cont.)</vt:lpstr>
      <vt:lpstr>Blocking 을 통한 Cache Miss 감소 (cont.)</vt:lpstr>
      <vt:lpstr>Blocking 을 통한 Cache Miss 감소 (cont.)</vt:lpstr>
      <vt:lpstr>Blocking 을 통한 Cache Miss 감소 (cont.)</vt:lpstr>
      <vt:lpstr>결과보고서 작성 시 유의사항</vt:lpstr>
      <vt:lpstr>Assignment 2</vt:lpstr>
      <vt:lpstr>Matrix Multiplication에서의 Cache 최적화</vt:lpstr>
      <vt:lpstr>Matrix Multiplication에서의 Cache 최적화</vt:lpstr>
      <vt:lpstr>PowerPoint 프레젠테이션</vt:lpstr>
      <vt:lpstr>Lab 3-3 Overview</vt:lpstr>
      <vt:lpstr>Huffman Coding 소개</vt:lpstr>
      <vt:lpstr>Huffman Coding 소개</vt:lpstr>
      <vt:lpstr>Huffman Coding 소개</vt:lpstr>
      <vt:lpstr>Huffman Coding 소개</vt:lpstr>
      <vt:lpstr>Huffman Decoder</vt:lpstr>
      <vt:lpstr>Lookup Table</vt:lpstr>
      <vt:lpstr>2-Level Lookup Table</vt:lpstr>
      <vt:lpstr>결과보고서 작성 시 유의사항</vt:lpstr>
      <vt:lpstr>Assignment 3</vt:lpstr>
      <vt:lpstr>Simple 1-bit decoder 구현</vt:lpstr>
      <vt:lpstr>Simple 1-bit decoder 구현</vt:lpstr>
      <vt:lpstr>Simple 1-bit decoder 구현</vt:lpstr>
      <vt:lpstr>Simple 1-bit decoder 구현</vt:lpstr>
      <vt:lpstr>Decoding 결과</vt:lpstr>
      <vt:lpstr>Assignment 제출 안내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js_ryoo</dc:creator>
  <cp:lastModifiedBy>이두솔</cp:lastModifiedBy>
  <cp:revision>1476</cp:revision>
  <dcterms:created xsi:type="dcterms:W3CDTF">2016-01-10T02:25:58Z</dcterms:created>
  <dcterms:modified xsi:type="dcterms:W3CDTF">2020-10-05T13:33:34Z</dcterms:modified>
</cp:coreProperties>
</file>