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10.jpeg" ContentType="image/jpeg"/>
  <Override PartName="/ppt/media/image6.jpeg" ContentType="image/jpeg"/>
  <Override PartName="/ppt/media/image11.jpeg" ContentType="image/jpeg"/>
  <Override PartName="/ppt/media/image7.jpeg" ContentType="image/jpeg"/>
  <Override PartName="/ppt/media/image12.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432440"/>
            <a:ext cx="6041160" cy="160992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grpSp>
        <p:nvGrpSpPr>
          <p:cNvPr id="1"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descr=""/>
            <p:cNvPicPr/>
            <p:nvPr/>
          </p:nvPicPr>
          <p:blipFill>
            <a:blip r:embed="rId2"/>
            <a:stretch/>
          </p:blipFill>
          <p:spPr>
            <a:xfrm rot="10800000">
              <a:off x="292680" y="-386640"/>
              <a:ext cx="841320" cy="840960"/>
            </a:xfrm>
            <a:prstGeom prst="rect">
              <a:avLst/>
            </a:prstGeom>
            <a:ln w="0">
              <a:noFill/>
            </a:ln>
          </p:spPr>
        </p:pic>
        <p:pic>
          <p:nvPicPr>
            <p:cNvPr id="12" name="Google Shape;22;p2" descr=""/>
            <p:cNvPicPr/>
            <p:nvPr/>
          </p:nvPicPr>
          <p:blipFill>
            <a:blip r:embed="rId3"/>
            <a:stretch/>
          </p:blipFill>
          <p:spPr>
            <a:xfrm>
              <a:off x="3193560" y="4439520"/>
              <a:ext cx="1682280" cy="1682280"/>
            </a:xfrm>
            <a:prstGeom prst="rect">
              <a:avLst/>
            </a:prstGeom>
            <a:ln w="0">
              <a:noFill/>
            </a:ln>
          </p:spPr>
        </p:pic>
        <p:pic>
          <p:nvPicPr>
            <p:cNvPr id="13" name="Google Shape;23;p2" descr=""/>
            <p:cNvPicPr/>
            <p:nvPr/>
          </p:nvPicPr>
          <p:blipFill>
            <a:blip r:embed="rId4"/>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8" name="Google Shape;28;p2" descr=""/>
            <p:cNvPicPr/>
            <p:nvPr/>
          </p:nvPicPr>
          <p:blipFill>
            <a:blip r:embed="rId5"/>
            <a:stretch/>
          </p:blipFill>
          <p:spPr>
            <a:xfrm rot="10800000">
              <a:off x="7205760" y="2134080"/>
              <a:ext cx="1382760" cy="1382760"/>
            </a:xfrm>
            <a:prstGeom prst="rect">
              <a:avLst/>
            </a:prstGeom>
            <a:ln w="0">
              <a:noFill/>
            </a:ln>
          </p:spPr>
        </p:pic>
        <p:pic>
          <p:nvPicPr>
            <p:cNvPr id="19" name="Google Shape;29;p2" descr=""/>
            <p:cNvPicPr/>
            <p:nvPr/>
          </p:nvPicPr>
          <p:blipFill>
            <a:blip r:embed="rId6"/>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7"/>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descr=""/>
            <p:cNvPicPr/>
            <p:nvPr/>
          </p:nvPicPr>
          <p:blipFill>
            <a:blip r:embed="rId2"/>
            <a:stretch/>
          </p:blipFill>
          <p:spPr>
            <a:xfrm rot="18161400">
              <a:off x="7229520" y="4768200"/>
              <a:ext cx="857880" cy="857880"/>
            </a:xfrm>
            <a:prstGeom prst="rect">
              <a:avLst/>
            </a:prstGeom>
            <a:ln w="0">
              <a:noFill/>
            </a:ln>
          </p:spPr>
        </p:pic>
        <p:pic>
          <p:nvPicPr>
            <p:cNvPr id="128" name="Google Shape;258;p19" descr=""/>
            <p:cNvPicPr/>
            <p:nvPr/>
          </p:nvPicPr>
          <p:blipFill>
            <a:blip r:embed="rId3"/>
            <a:stretch/>
          </p:blipFill>
          <p:spPr>
            <a:xfrm rot="1800000">
              <a:off x="-864000" y="127044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30" name="Google Shape;261;p20"/>
          <p:cNvGrpSpPr/>
          <p:nvPr/>
        </p:nvGrpSpPr>
        <p:grpSpPr>
          <a:xfrm>
            <a:off x="650160" y="-1339560"/>
            <a:ext cx="9876240" cy="7043040"/>
            <a:chOff x="650160" y="-1339560"/>
            <a:chExt cx="9876240" cy="7043040"/>
          </a:xfrm>
        </p:grpSpPr>
        <p:pic>
          <p:nvPicPr>
            <p:cNvPr id="131" name="Google Shape;262;p20" descr=""/>
            <p:cNvPicPr/>
            <p:nvPr/>
          </p:nvPicPr>
          <p:blipFill>
            <a:blip r:embed="rId2"/>
            <a:stretch/>
          </p:blipFill>
          <p:spPr>
            <a:xfrm rot="924000">
              <a:off x="8626320" y="2747880"/>
              <a:ext cx="1704240" cy="1704240"/>
            </a:xfrm>
            <a:prstGeom prst="rect">
              <a:avLst/>
            </a:prstGeom>
            <a:ln w="0">
              <a:noFill/>
            </a:ln>
          </p:spPr>
        </p:pic>
        <p:pic>
          <p:nvPicPr>
            <p:cNvPr id="132" name="Google Shape;263;p20" descr=""/>
            <p:cNvPicPr/>
            <p:nvPr/>
          </p:nvPicPr>
          <p:blipFill>
            <a:blip r:embed="rId3"/>
            <a:stretch/>
          </p:blipFill>
          <p:spPr>
            <a:xfrm rot="10800000">
              <a:off x="1290240" y="4862520"/>
              <a:ext cx="841320" cy="840960"/>
            </a:xfrm>
            <a:prstGeom prst="rect">
              <a:avLst/>
            </a:prstGeom>
            <a:ln w="0">
              <a:noFill/>
            </a:ln>
          </p:spPr>
        </p:pic>
        <p:pic>
          <p:nvPicPr>
            <p:cNvPr id="133" name="Google Shape;264;p20" descr=""/>
            <p:cNvPicPr/>
            <p:nvPr/>
          </p:nvPicPr>
          <p:blipFill>
            <a:blip r:embed="rId4"/>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5"/>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rIns="91440" tIns="91440" bIns="91440" anchor="t">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accent4"/>
                </a:solidFill>
                <a:latin typeface="Montserrat ExtraBold"/>
                <a:ea typeface="Montserrat ExtraBold"/>
              </a:rPr>
              <a:t>xx%</a:t>
            </a:r>
            <a:endParaRPr b="0" lang="fr-FR" sz="6000" spc="-1" strike="noStrike">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descr=""/>
            <p:cNvPicPr/>
            <p:nvPr/>
          </p:nvPicPr>
          <p:blipFill>
            <a:blip r:embed="rId2"/>
            <a:stretch/>
          </p:blipFill>
          <p:spPr>
            <a:xfrm rot="10800000">
              <a:off x="1359000" y="-301320"/>
              <a:ext cx="841320" cy="840960"/>
            </a:xfrm>
            <a:prstGeom prst="rect">
              <a:avLst/>
            </a:prstGeom>
            <a:ln w="0">
              <a:noFill/>
            </a:ln>
          </p:spPr>
        </p:pic>
        <p:pic>
          <p:nvPicPr>
            <p:cNvPr id="142" name="Google Shape;35;p3" descr=""/>
            <p:cNvPicPr/>
            <p:nvPr/>
          </p:nvPicPr>
          <p:blipFill>
            <a:blip r:embed="rId3"/>
            <a:stretch/>
          </p:blipFill>
          <p:spPr>
            <a:xfrm>
              <a:off x="1009080" y="4046040"/>
              <a:ext cx="1682280" cy="1682280"/>
            </a:xfrm>
            <a:prstGeom prst="rect">
              <a:avLst/>
            </a:prstGeom>
            <a:ln w="0">
              <a:noFill/>
            </a:ln>
          </p:spPr>
        </p:pic>
        <p:pic>
          <p:nvPicPr>
            <p:cNvPr id="143" name="Google Shape;36;p3" descr=""/>
            <p:cNvPicPr/>
            <p:nvPr/>
          </p:nvPicPr>
          <p:blipFill>
            <a:blip r:embed="rId4"/>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5"/>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8" name="PlaceHolder 1"/>
          <p:cNvSpPr>
            <a:spLocks noGrp="1"/>
          </p:cNvSpPr>
          <p:nvPr>
            <p:ph type="title"/>
          </p:nvPr>
        </p:nvSpPr>
        <p:spPr>
          <a:xfrm>
            <a:off x="1686240" y="616320"/>
            <a:ext cx="5771160" cy="1058400"/>
          </a:xfrm>
          <a:prstGeom prst="rect">
            <a:avLst/>
          </a:prstGeom>
          <a:noFill/>
          <a:ln w="0">
            <a:noFill/>
          </a:ln>
        </p:spPr>
        <p:txBody>
          <a:bodyPr lIns="91440" rIns="91440" tIns="91440" bIns="91440" anchor="t">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149" name="Google Shape;272;p21"/>
          <p:cNvSpPr/>
          <p:nvPr/>
        </p:nvSpPr>
        <p:spPr>
          <a:xfrm>
            <a:off x="2099160" y="3611880"/>
            <a:ext cx="494532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200" spc="-1" strike="noStrike">
                <a:solidFill>
                  <a:schemeClr val="dk1"/>
                </a:solidFill>
                <a:latin typeface="DM Sans"/>
                <a:ea typeface="DM Sans"/>
              </a:rPr>
              <a:t>CREDITS:</a:t>
            </a:r>
            <a:r>
              <a:rPr b="0" lang="en" sz="1200" spc="-1" strike="noStrike">
                <a:solidFill>
                  <a:schemeClr val="dk1"/>
                </a:solidFill>
                <a:latin typeface="DM Sans"/>
                <a:ea typeface="DM Sans"/>
              </a:rPr>
              <a:t> This presentation template was created by </a:t>
            </a:r>
            <a:r>
              <a:rPr b="1" lang="en" sz="1200" spc="-1" strike="noStrike" u="sng">
                <a:solidFill>
                  <a:schemeClr val="hlink"/>
                </a:solidFill>
                <a:uFillTx/>
                <a:latin typeface="DM Sans"/>
                <a:ea typeface="DM Sans"/>
                <a:hlinkClick r:id="rId2"/>
              </a:rPr>
              <a:t>Slidesgo</a:t>
            </a:r>
            <a:r>
              <a:rPr b="0" lang="en" sz="1200" spc="-1" strike="noStrike">
                <a:solidFill>
                  <a:schemeClr val="dk1"/>
                </a:solidFill>
                <a:latin typeface="DM Sans"/>
                <a:ea typeface="DM Sans"/>
              </a:rPr>
              <a:t>, and includes icons, infographics &amp; images by </a:t>
            </a:r>
            <a:r>
              <a:rPr b="1" lang="en" sz="1200" spc="-1" strike="noStrike" u="sng">
                <a:solidFill>
                  <a:schemeClr val="dk1"/>
                </a:solidFill>
                <a:uFillTx/>
                <a:latin typeface="DM Sans"/>
                <a:ea typeface="DM Sans"/>
                <a:hlinkClick r:id="rId3"/>
              </a:rPr>
              <a:t>Freepik</a:t>
            </a:r>
            <a:r>
              <a:rPr b="0" lang="en" sz="1200" spc="-1" strike="noStrike" u="sng">
                <a:solidFill>
                  <a:schemeClr val="dk1"/>
                </a:solidFill>
                <a:uFillTx/>
                <a:latin typeface="DM Sans"/>
                <a:ea typeface="DM Sans"/>
              </a:rPr>
              <a:t> </a:t>
            </a:r>
            <a:endParaRPr b="0" lang="en-US" sz="1200" spc="-1" strike="noStrike">
              <a:solidFill>
                <a:srgbClr val="ffffff"/>
              </a:solidFill>
              <a:latin typeface="OpenSymbol"/>
            </a:endParaRPr>
          </a:p>
        </p:txBody>
      </p:sp>
      <p:grpSp>
        <p:nvGrpSpPr>
          <p:cNvPr id="150" name="Google Shape;273;p21"/>
          <p:cNvGrpSpPr/>
          <p:nvPr/>
        </p:nvGrpSpPr>
        <p:grpSpPr>
          <a:xfrm>
            <a:off x="8171280" y="245520"/>
            <a:ext cx="518760" cy="68040"/>
            <a:chOff x="8171280" y="245520"/>
            <a:chExt cx="518760" cy="68040"/>
          </a:xfrm>
        </p:grpSpPr>
        <p:sp>
          <p:nvSpPr>
            <p:cNvPr id="151" name="Google Shape;274;p21"/>
            <p:cNvSpPr/>
            <p:nvPr/>
          </p:nvSpPr>
          <p:spPr>
            <a:xfrm>
              <a:off x="817128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2" name="Google Shape;275;p21"/>
            <p:cNvSpPr/>
            <p:nvPr/>
          </p:nvSpPr>
          <p:spPr>
            <a:xfrm>
              <a:off x="839664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3" name="Google Shape;276;p21"/>
            <p:cNvSpPr/>
            <p:nvPr/>
          </p:nvSpPr>
          <p:spPr>
            <a:xfrm>
              <a:off x="8622000" y="245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54" name="Google Shape;277;p21"/>
          <p:cNvGrpSpPr/>
          <p:nvPr/>
        </p:nvGrpSpPr>
        <p:grpSpPr>
          <a:xfrm>
            <a:off x="433440" y="1297080"/>
            <a:ext cx="9488520" cy="2905920"/>
            <a:chOff x="433440" y="1297080"/>
            <a:chExt cx="9488520" cy="2905920"/>
          </a:xfrm>
        </p:grpSpPr>
        <p:pic>
          <p:nvPicPr>
            <p:cNvPr id="155" name="Google Shape;278;p21" descr=""/>
            <p:cNvPicPr/>
            <p:nvPr/>
          </p:nvPicPr>
          <p:blipFill>
            <a:blip r:embed="rId4"/>
            <a:stretch/>
          </p:blipFill>
          <p:spPr>
            <a:xfrm rot="10800000">
              <a:off x="433440" y="1297080"/>
              <a:ext cx="884520" cy="884520"/>
            </a:xfrm>
            <a:prstGeom prst="rect">
              <a:avLst/>
            </a:prstGeom>
            <a:ln w="0">
              <a:noFill/>
            </a:ln>
          </p:spPr>
        </p:pic>
        <p:pic>
          <p:nvPicPr>
            <p:cNvPr id="156" name="Google Shape;279;p21" descr=""/>
            <p:cNvPicPr/>
            <p:nvPr/>
          </p:nvPicPr>
          <p:blipFill>
            <a:blip r:embed="rId5"/>
            <a:stretch/>
          </p:blipFill>
          <p:spPr>
            <a:xfrm rot="5400000">
              <a:off x="8539200" y="2820240"/>
              <a:ext cx="1382760" cy="1382760"/>
            </a:xfrm>
            <a:prstGeom prst="rect">
              <a:avLst/>
            </a:prstGeom>
            <a:ln w="0">
              <a:noFill/>
            </a:ln>
          </p:spPr>
        </p:pic>
      </p:grpSp>
      <p:grpSp>
        <p:nvGrpSpPr>
          <p:cNvPr id="157" name="Google Shape;280;p21"/>
          <p:cNvGrpSpPr/>
          <p:nvPr/>
        </p:nvGrpSpPr>
        <p:grpSpPr>
          <a:xfrm>
            <a:off x="76320" y="2659320"/>
            <a:ext cx="1598760" cy="483840"/>
            <a:chOff x="76320" y="2659320"/>
            <a:chExt cx="1598760" cy="483840"/>
          </a:xfrm>
        </p:grpSpPr>
        <p:sp>
          <p:nvSpPr>
            <p:cNvPr id="158" name="Google Shape;281;p21"/>
            <p:cNvSpPr/>
            <p:nvPr/>
          </p:nvSpPr>
          <p:spPr>
            <a:xfrm>
              <a:off x="76320" y="2811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59" name="Google Shape;282;p21"/>
            <p:cNvSpPr/>
            <p:nvPr/>
          </p:nvSpPr>
          <p:spPr>
            <a:xfrm>
              <a:off x="76320" y="2659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pic>
        <p:nvPicPr>
          <p:cNvPr id="160" name="Google Shape;283;p21" descr=""/>
          <p:cNvPicPr/>
          <p:nvPr/>
        </p:nvPicPr>
        <p:blipFill>
          <a:blip r:embed="rId6"/>
          <a:stretch/>
        </p:blipFill>
        <p:spPr>
          <a:xfrm rot="6463200">
            <a:off x="7260120" y="2193840"/>
            <a:ext cx="841320" cy="840960"/>
          </a:xfrm>
          <a:prstGeom prst="rect">
            <a:avLst/>
          </a:prstGeom>
          <a:ln w="0">
            <a:noFill/>
          </a:ln>
        </p:spPr>
      </p:pic>
      <p:sp>
        <p:nvSpPr>
          <p:cNvPr id="16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7"/>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descr=""/>
            <p:cNvPicPr/>
            <p:nvPr/>
          </p:nvPicPr>
          <p:blipFill>
            <a:blip r:embed="rId2"/>
            <a:stretch/>
          </p:blipFill>
          <p:spPr>
            <a:xfrm rot="9900000">
              <a:off x="-360360" y="1743120"/>
              <a:ext cx="857880" cy="857880"/>
            </a:xfrm>
            <a:prstGeom prst="rect">
              <a:avLst/>
            </a:prstGeom>
            <a:ln w="0">
              <a:noFill/>
            </a:ln>
          </p:spPr>
        </p:pic>
        <p:pic>
          <p:nvPicPr>
            <p:cNvPr id="167" name="Google Shape;290;p22" descr=""/>
            <p:cNvPicPr/>
            <p:nvPr/>
          </p:nvPicPr>
          <p:blipFill>
            <a:blip r:embed="rId3"/>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descr=""/>
            <p:cNvPicPr/>
            <p:nvPr/>
          </p:nvPicPr>
          <p:blipFill>
            <a:blip r:embed="rId2"/>
            <a:stretch/>
          </p:blipFill>
          <p:spPr>
            <a:xfrm rot="17048400">
              <a:off x="-389160" y="-19440"/>
              <a:ext cx="841320" cy="840960"/>
            </a:xfrm>
            <a:prstGeom prst="rect">
              <a:avLst/>
            </a:prstGeom>
            <a:ln w="0">
              <a:noFill/>
            </a:ln>
          </p:spPr>
        </p:pic>
        <p:pic>
          <p:nvPicPr>
            <p:cNvPr id="174" name="Google Shape;298;p23" descr=""/>
            <p:cNvPicPr/>
            <p:nvPr/>
          </p:nvPicPr>
          <p:blipFill>
            <a:blip r:embed="rId3"/>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84" name="Google Shape;49;p5"/>
          <p:cNvGrpSpPr/>
          <p:nvPr/>
        </p:nvGrpSpPr>
        <p:grpSpPr>
          <a:xfrm>
            <a:off x="7191360" y="-770040"/>
            <a:ext cx="2826000" cy="5824440"/>
            <a:chOff x="7191360" y="-770040"/>
            <a:chExt cx="2826000" cy="5824440"/>
          </a:xfrm>
        </p:grpSpPr>
        <p:pic>
          <p:nvPicPr>
            <p:cNvPr id="185" name="Google Shape;50;p5" descr=""/>
            <p:cNvPicPr/>
            <p:nvPr/>
          </p:nvPicPr>
          <p:blipFill>
            <a:blip r:embed="rId2"/>
            <a:stretch/>
          </p:blipFill>
          <p:spPr>
            <a:xfrm>
              <a:off x="7191360" y="-770040"/>
              <a:ext cx="1682280" cy="1682280"/>
            </a:xfrm>
            <a:prstGeom prst="rect">
              <a:avLst/>
            </a:prstGeom>
            <a:ln w="0">
              <a:noFill/>
            </a:ln>
          </p:spPr>
        </p:pic>
        <p:pic>
          <p:nvPicPr>
            <p:cNvPr id="186" name="Google Shape;51;p5" descr=""/>
            <p:cNvPicPr/>
            <p:nvPr/>
          </p:nvPicPr>
          <p:blipFill>
            <a:blip r:embed="rId3"/>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descr=""/>
            <p:cNvPicPr/>
            <p:nvPr/>
          </p:nvPicPr>
          <p:blipFill>
            <a:blip r:embed="rId2"/>
            <a:stretch/>
          </p:blipFill>
          <p:spPr>
            <a:xfrm rot="10800000">
              <a:off x="-544320" y="1976400"/>
              <a:ext cx="903960" cy="903960"/>
            </a:xfrm>
            <a:prstGeom prst="rect">
              <a:avLst/>
            </a:prstGeom>
            <a:ln w="0">
              <a:noFill/>
            </a:ln>
          </p:spPr>
        </p:pic>
        <p:pic>
          <p:nvPicPr>
            <p:cNvPr id="208" name="Google Shape;71;p6" descr=""/>
            <p:cNvPicPr/>
            <p:nvPr/>
          </p:nvPicPr>
          <p:blipFill>
            <a:blip r:embed="rId3"/>
            <a:stretch/>
          </p:blipFill>
          <p:spPr>
            <a:xfrm rot="10800000">
              <a:off x="1131120" y="4899240"/>
              <a:ext cx="841320" cy="840960"/>
            </a:xfrm>
            <a:prstGeom prst="rect">
              <a:avLst/>
            </a:prstGeom>
            <a:ln w="0">
              <a:noFill/>
            </a:ln>
          </p:spPr>
        </p:pic>
        <p:pic>
          <p:nvPicPr>
            <p:cNvPr id="209" name="Google Shape;72;p6" descr=""/>
            <p:cNvPicPr/>
            <p:nvPr/>
          </p:nvPicPr>
          <p:blipFill>
            <a:blip r:embed="rId4"/>
            <a:stretch/>
          </p:blipFill>
          <p:spPr>
            <a:xfrm>
              <a:off x="8722080" y="-41472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3" r:id="rId5"/>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213" name="Google Shape;77;p7"/>
          <p:cNvGrpSpPr/>
          <p:nvPr/>
        </p:nvGrpSpPr>
        <p:grpSpPr>
          <a:xfrm>
            <a:off x="3889440" y="-1198080"/>
            <a:ext cx="5945040" cy="6862680"/>
            <a:chOff x="3889440" y="-1198080"/>
            <a:chExt cx="5945040" cy="6862680"/>
          </a:xfrm>
        </p:grpSpPr>
        <p:pic>
          <p:nvPicPr>
            <p:cNvPr id="214" name="Google Shape;78;p7" descr=""/>
            <p:cNvPicPr/>
            <p:nvPr/>
          </p:nvPicPr>
          <p:blipFill>
            <a:blip r:embed="rId2"/>
            <a:stretch/>
          </p:blipFill>
          <p:spPr>
            <a:xfrm rot="18900000">
              <a:off x="8798760" y="501480"/>
              <a:ext cx="857880" cy="857880"/>
            </a:xfrm>
            <a:prstGeom prst="rect">
              <a:avLst/>
            </a:prstGeom>
            <a:ln w="0">
              <a:noFill/>
            </a:ln>
          </p:spPr>
        </p:pic>
        <p:pic>
          <p:nvPicPr>
            <p:cNvPr id="215" name="Google Shape;79;p7" descr=""/>
            <p:cNvPicPr/>
            <p:nvPr/>
          </p:nvPicPr>
          <p:blipFill>
            <a:blip r:embed="rId3"/>
            <a:stretch/>
          </p:blipFill>
          <p:spPr>
            <a:xfrm rot="1800000">
              <a:off x="6252840" y="-945000"/>
              <a:ext cx="1382760" cy="1382760"/>
            </a:xfrm>
            <a:prstGeom prst="rect">
              <a:avLst/>
            </a:prstGeom>
            <a:ln w="0">
              <a:noFill/>
            </a:ln>
          </p:spPr>
        </p:pic>
        <p:pic>
          <p:nvPicPr>
            <p:cNvPr id="216" name="Google Shape;80;p7" descr=""/>
            <p:cNvPicPr/>
            <p:nvPr/>
          </p:nvPicPr>
          <p:blipFill>
            <a:blip r:embed="rId4"/>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rIns="91440" tIns="91440" bIns="91440" anchor="b">
            <a:noAutofit/>
          </a:bodyPr>
          <a:p>
            <a:pPr indent="0" algn="ctr">
              <a:lnSpc>
                <a:spcPct val="100000"/>
              </a:lnSpc>
              <a:buNone/>
            </a:pPr>
            <a:r>
              <a:rPr b="0" lang="fr-FR" sz="5000" spc="-1" strike="noStrike">
                <a:solidFill>
                  <a:schemeClr val="accent4"/>
                </a:solidFill>
                <a:latin typeface="Montserrat ExtraBold"/>
                <a:ea typeface="Montserrat ExtraBold"/>
              </a:rPr>
              <a:t>xx%</a:t>
            </a:r>
            <a:endParaRPr b="0" lang="fr-FR" sz="5000" spc="-1" strike="noStrike">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descr=""/>
            <p:cNvPicPr/>
            <p:nvPr/>
          </p:nvPicPr>
          <p:blipFill>
            <a:blip r:embed="rId2"/>
            <a:stretch/>
          </p:blipFill>
          <p:spPr>
            <a:xfrm rot="10800000">
              <a:off x="-380520" y="725040"/>
              <a:ext cx="841320" cy="840960"/>
            </a:xfrm>
            <a:prstGeom prst="rect">
              <a:avLst/>
            </a:prstGeom>
            <a:ln w="0">
              <a:noFill/>
            </a:ln>
          </p:spPr>
        </p:pic>
        <p:pic>
          <p:nvPicPr>
            <p:cNvPr id="38" name="Google Shape;129;p11" descr=""/>
            <p:cNvPicPr/>
            <p:nvPr/>
          </p:nvPicPr>
          <p:blipFill>
            <a:blip r:embed="rId3"/>
            <a:stretch/>
          </p:blipFill>
          <p:spPr>
            <a:xfrm>
              <a:off x="3866760" y="4211280"/>
              <a:ext cx="1682280" cy="1682280"/>
            </a:xfrm>
            <a:prstGeom prst="rect">
              <a:avLst/>
            </a:prstGeom>
            <a:ln w="0">
              <a:noFill/>
            </a:ln>
          </p:spPr>
        </p:pic>
        <p:pic>
          <p:nvPicPr>
            <p:cNvPr id="39" name="Google Shape;130;p11" descr=""/>
            <p:cNvPicPr/>
            <p:nvPr/>
          </p:nvPicPr>
          <p:blipFill>
            <a:blip r:embed="rId4"/>
            <a:stretch/>
          </p:blipFill>
          <p:spPr>
            <a:xfrm rot="17142600">
              <a:off x="7836840" y="-592200"/>
              <a:ext cx="1382760" cy="1382760"/>
            </a:xfrm>
            <a:prstGeom prst="rect">
              <a:avLst/>
            </a:prstGeom>
            <a:ln w="0">
              <a:noFill/>
            </a:ln>
          </p:spPr>
        </p:pic>
        <p:pic>
          <p:nvPicPr>
            <p:cNvPr id="40" name="Google Shape;131;p11" descr=""/>
            <p:cNvPicPr/>
            <p:nvPr/>
          </p:nvPicPr>
          <p:blipFill>
            <a:blip r:embed="rId5"/>
            <a:stretch/>
          </p:blipFill>
          <p:spPr>
            <a:xfrm rot="15092400">
              <a:off x="460800" y="-479520"/>
              <a:ext cx="1382760" cy="1382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1" r:id="rId6"/>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10000" spc="-1" strike="noStrike">
                <a:solidFill>
                  <a:schemeClr val="dk1"/>
                </a:solidFill>
                <a:latin typeface="Arial"/>
              </a:rPr>
              <a:t>Click to edit the title text format</a:t>
            </a:r>
            <a:endParaRPr b="0" lang="fr-FR" sz="10000" spc="-1" strike="noStrike">
              <a:solidFill>
                <a:schemeClr val="dk1"/>
              </a:solidFill>
              <a:latin typeface="Arial"/>
            </a:endParaRP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descr=""/>
            <p:cNvPicPr/>
            <p:nvPr/>
          </p:nvPicPr>
          <p:blipFill>
            <a:blip r:embed="rId2"/>
            <a:stretch/>
          </p:blipFill>
          <p:spPr>
            <a:xfrm rot="10800000">
              <a:off x="1726200" y="-386640"/>
              <a:ext cx="841320" cy="840960"/>
            </a:xfrm>
            <a:prstGeom prst="rect">
              <a:avLst/>
            </a:prstGeom>
            <a:ln w="0">
              <a:noFill/>
            </a:ln>
          </p:spPr>
        </p:pic>
        <p:pic>
          <p:nvPicPr>
            <p:cNvPr id="233" name="Google Shape;98;p8" descr=""/>
            <p:cNvPicPr/>
            <p:nvPr/>
          </p:nvPicPr>
          <p:blipFill>
            <a:blip r:embed="rId3"/>
            <a:stretch/>
          </p:blipFill>
          <p:spPr>
            <a:xfrm>
              <a:off x="8629560" y="1719000"/>
              <a:ext cx="1682280" cy="1682280"/>
            </a:xfrm>
            <a:prstGeom prst="rect">
              <a:avLst/>
            </a:prstGeom>
            <a:ln w="0">
              <a:noFill/>
            </a:ln>
          </p:spPr>
        </p:pic>
        <p:pic>
          <p:nvPicPr>
            <p:cNvPr id="234" name="Google Shape;99;p8" descr=""/>
            <p:cNvPicPr/>
            <p:nvPr/>
          </p:nvPicPr>
          <p:blipFill>
            <a:blip r:embed="rId4"/>
            <a:stretch/>
          </p:blipFill>
          <p:spPr>
            <a:xfrm rot="12600000">
              <a:off x="6244200" y="4822920"/>
              <a:ext cx="905760" cy="9057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ctr">
            <a:noAutofit/>
          </a:bodyPr>
          <a:p>
            <a:pPr indent="0">
              <a:buNone/>
            </a:pPr>
            <a:r>
              <a:rPr b="0" lang="fr-FR" sz="15000" spc="-1" strike="noStrike">
                <a:solidFill>
                  <a:schemeClr val="dk1"/>
                </a:solidFill>
                <a:latin typeface="Arial"/>
              </a:rPr>
              <a:t>Click to edit the title text format</a:t>
            </a:r>
            <a:endParaRPr b="0" lang="fr-FR" sz="15000" spc="-1" strike="noStrike">
              <a:solidFill>
                <a:schemeClr val="dk1"/>
              </a:solidFill>
              <a:latin typeface="Arial"/>
            </a:endParaRPr>
          </a:p>
        </p:txBody>
      </p:sp>
      <p:grpSp>
        <p:nvGrpSpPr>
          <p:cNvPr id="236" name="Google Shape;103;p9"/>
          <p:cNvGrpSpPr/>
          <p:nvPr/>
        </p:nvGrpSpPr>
        <p:grpSpPr>
          <a:xfrm>
            <a:off x="-372600" y="1613160"/>
            <a:ext cx="10429200" cy="3174120"/>
            <a:chOff x="-372600" y="1613160"/>
            <a:chExt cx="10429200" cy="3174120"/>
          </a:xfrm>
        </p:grpSpPr>
        <p:pic>
          <p:nvPicPr>
            <p:cNvPr id="237" name="Google Shape;104;p9" descr=""/>
            <p:cNvPicPr/>
            <p:nvPr/>
          </p:nvPicPr>
          <p:blipFill>
            <a:blip r:embed="rId2"/>
            <a:stretch/>
          </p:blipFill>
          <p:spPr>
            <a:xfrm rot="10800000">
              <a:off x="-372600" y="1613160"/>
              <a:ext cx="841320" cy="840960"/>
            </a:xfrm>
            <a:prstGeom prst="rect">
              <a:avLst/>
            </a:prstGeom>
            <a:ln w="0">
              <a:noFill/>
            </a:ln>
          </p:spPr>
        </p:pic>
        <p:pic>
          <p:nvPicPr>
            <p:cNvPr id="238" name="Google Shape;105;p9" descr=""/>
            <p:cNvPicPr/>
            <p:nvPr/>
          </p:nvPicPr>
          <p:blipFill>
            <a:blip r:embed="rId3"/>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accent4"/>
                </a:solidFill>
                <a:latin typeface="Montserrat ExtraBold"/>
                <a:ea typeface="Montserrat ExtraBold"/>
              </a:rPr>
              <a:t>xx%</a:t>
            </a:r>
            <a:endParaRPr b="0" lang="fr-FR" sz="3000" spc="-1" strike="noStrike">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descr=""/>
            <p:cNvPicPr/>
            <p:nvPr/>
          </p:nvPicPr>
          <p:blipFill>
            <a:blip r:embed="rId2"/>
            <a:stretch/>
          </p:blipFill>
          <p:spPr>
            <a:xfrm rot="924000">
              <a:off x="629280" y="4681800"/>
              <a:ext cx="1704240" cy="1704240"/>
            </a:xfrm>
            <a:prstGeom prst="rect">
              <a:avLst/>
            </a:prstGeom>
            <a:ln w="0">
              <a:noFill/>
            </a:ln>
          </p:spPr>
        </p:pic>
        <p:pic>
          <p:nvPicPr>
            <p:cNvPr id="50" name="Google Shape;146;p13" descr=""/>
            <p:cNvPicPr/>
            <p:nvPr/>
          </p:nvPicPr>
          <p:blipFill>
            <a:blip r:embed="rId3"/>
            <a:stretch/>
          </p:blipFill>
          <p:spPr>
            <a:xfrm rot="10800000">
              <a:off x="-191520" y="4131360"/>
              <a:ext cx="841320" cy="840960"/>
            </a:xfrm>
            <a:prstGeom prst="rect">
              <a:avLst/>
            </a:prstGeom>
            <a:ln w="0">
              <a:noFill/>
            </a:ln>
          </p:spPr>
        </p:pic>
        <p:pic>
          <p:nvPicPr>
            <p:cNvPr id="51" name="Google Shape;147;p13" descr=""/>
            <p:cNvPicPr/>
            <p:nvPr/>
          </p:nvPicPr>
          <p:blipFill>
            <a:blip r:embed="rId4"/>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5"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rIns="90000" tIns="45000" bIns="45000" anchor="t">
            <a:normAutofit fontScale="98333"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58" name="Google Shape;156;p14"/>
          <p:cNvGrpSpPr/>
          <p:nvPr/>
        </p:nvGrpSpPr>
        <p:grpSpPr>
          <a:xfrm>
            <a:off x="3889440" y="-1198080"/>
            <a:ext cx="5945040" cy="6862680"/>
            <a:chOff x="3889440" y="-1198080"/>
            <a:chExt cx="5945040" cy="6862680"/>
          </a:xfrm>
        </p:grpSpPr>
        <p:pic>
          <p:nvPicPr>
            <p:cNvPr id="59" name="Google Shape;157;p14" descr=""/>
            <p:cNvPicPr/>
            <p:nvPr/>
          </p:nvPicPr>
          <p:blipFill>
            <a:blip r:embed="rId2"/>
            <a:stretch/>
          </p:blipFill>
          <p:spPr>
            <a:xfrm rot="18900000">
              <a:off x="8798760" y="501480"/>
              <a:ext cx="857880" cy="857880"/>
            </a:xfrm>
            <a:prstGeom prst="rect">
              <a:avLst/>
            </a:prstGeom>
            <a:ln w="0">
              <a:noFill/>
            </a:ln>
          </p:spPr>
        </p:pic>
        <p:pic>
          <p:nvPicPr>
            <p:cNvPr id="60" name="Google Shape;158;p14" descr=""/>
            <p:cNvPicPr/>
            <p:nvPr/>
          </p:nvPicPr>
          <p:blipFill>
            <a:blip r:embed="rId3"/>
            <a:stretch/>
          </p:blipFill>
          <p:spPr>
            <a:xfrm rot="1800000">
              <a:off x="6252840" y="-945000"/>
              <a:ext cx="1382760" cy="1382760"/>
            </a:xfrm>
            <a:prstGeom prst="rect">
              <a:avLst/>
            </a:prstGeom>
            <a:ln w="0">
              <a:noFill/>
            </a:ln>
          </p:spPr>
        </p:pic>
        <p:pic>
          <p:nvPicPr>
            <p:cNvPr id="61" name="Google Shape;159;p14" descr=""/>
            <p:cNvPicPr/>
            <p:nvPr/>
          </p:nvPicPr>
          <p:blipFill>
            <a:blip r:embed="rId4"/>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7" r:id="rId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rIns="91440" tIns="91440" bIns="91440" anchor="t">
            <a:noAutofit/>
          </a:bodyPr>
          <a:p>
            <a:pPr indent="0">
              <a:buNone/>
            </a:pPr>
            <a:r>
              <a:rPr b="0" lang="fr-FR" sz="2100" spc="-1" strike="noStrike">
                <a:solidFill>
                  <a:schemeClr val="dk1"/>
                </a:solidFill>
                <a:latin typeface="Arial"/>
              </a:rPr>
              <a:t>Click to edit the title text format</a:t>
            </a:r>
            <a:endParaRPr b="0" lang="fr-FR" sz="2100" spc="-1" strike="noStrike">
              <a:solidFill>
                <a:schemeClr val="dk1"/>
              </a:solidFill>
              <a:latin typeface="Arial"/>
            </a:endParaRP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descr=""/>
            <p:cNvPicPr/>
            <p:nvPr/>
          </p:nvPicPr>
          <p:blipFill>
            <a:blip r:embed="rId2"/>
            <a:stretch/>
          </p:blipFill>
          <p:spPr>
            <a:xfrm rot="18900000">
              <a:off x="1642320" y="-480960"/>
              <a:ext cx="857880" cy="857880"/>
            </a:xfrm>
            <a:prstGeom prst="rect">
              <a:avLst/>
            </a:prstGeom>
            <a:ln w="0">
              <a:noFill/>
            </a:ln>
          </p:spPr>
        </p:pic>
        <p:pic>
          <p:nvPicPr>
            <p:cNvPr id="77" name="Google Shape;177;p15" descr=""/>
            <p:cNvPicPr/>
            <p:nvPr/>
          </p:nvPicPr>
          <p:blipFill>
            <a:blip r:embed="rId3"/>
            <a:stretch/>
          </p:blipFill>
          <p:spPr>
            <a:xfrm rot="2412600">
              <a:off x="8424000" y="1358640"/>
              <a:ext cx="1382760" cy="1382760"/>
            </a:xfrm>
            <a:prstGeom prst="rect">
              <a:avLst/>
            </a:prstGeom>
            <a:ln w="0">
              <a:noFill/>
            </a:ln>
          </p:spPr>
        </p:pic>
        <p:pic>
          <p:nvPicPr>
            <p:cNvPr id="78" name="Google Shape;178;p15" descr=""/>
            <p:cNvPicPr/>
            <p:nvPr/>
          </p:nvPicPr>
          <p:blipFill>
            <a:blip r:embed="rId4"/>
            <a:stretch/>
          </p:blipFill>
          <p:spPr>
            <a:xfrm rot="14145600">
              <a:off x="1580040" y="4692960"/>
              <a:ext cx="841320" cy="84096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59" r:id="rId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descr=""/>
            <p:cNvPicPr/>
            <p:nvPr/>
          </p:nvPicPr>
          <p:blipFill>
            <a:blip r:embed="rId2"/>
            <a:stretch/>
          </p:blipFill>
          <p:spPr>
            <a:xfrm rot="17048400">
              <a:off x="8067240" y="-442800"/>
              <a:ext cx="841320" cy="840960"/>
            </a:xfrm>
            <a:prstGeom prst="rect">
              <a:avLst/>
            </a:prstGeom>
            <a:ln w="0">
              <a:noFill/>
            </a:ln>
          </p:spPr>
        </p:pic>
        <p:pic>
          <p:nvPicPr>
            <p:cNvPr id="85" name="Google Shape;192;p16" descr=""/>
            <p:cNvPicPr/>
            <p:nvPr/>
          </p:nvPicPr>
          <p:blipFill>
            <a:blip r:embed="rId3"/>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descr=""/>
            <p:cNvPicPr/>
            <p:nvPr/>
          </p:nvPicPr>
          <p:blipFill>
            <a:blip r:embed="rId2"/>
            <a:stretch/>
          </p:blipFill>
          <p:spPr>
            <a:xfrm rot="18161400">
              <a:off x="-466920" y="-74880"/>
              <a:ext cx="857880" cy="857880"/>
            </a:xfrm>
            <a:prstGeom prst="rect">
              <a:avLst/>
            </a:prstGeom>
            <a:ln w="0">
              <a:noFill/>
            </a:ln>
          </p:spPr>
        </p:pic>
        <p:pic>
          <p:nvPicPr>
            <p:cNvPr id="96" name="Google Shape;212;p17" descr=""/>
            <p:cNvPicPr/>
            <p:nvPr/>
          </p:nvPicPr>
          <p:blipFill>
            <a:blip r:embed="rId3"/>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descr=""/>
            <p:cNvPicPr/>
            <p:nvPr/>
          </p:nvPicPr>
          <p:blipFill>
            <a:blip r:embed="rId2"/>
            <a:stretch/>
          </p:blipFill>
          <p:spPr>
            <a:xfrm rot="15241200">
              <a:off x="8009640" y="-400680"/>
              <a:ext cx="841320" cy="840960"/>
            </a:xfrm>
            <a:prstGeom prst="rect">
              <a:avLst/>
            </a:prstGeom>
            <a:ln w="0">
              <a:noFill/>
            </a:ln>
          </p:spPr>
        </p:pic>
        <p:pic>
          <p:nvPicPr>
            <p:cNvPr id="113" name="Google Shape;242;p18" descr=""/>
            <p:cNvPicPr/>
            <p:nvPr/>
          </p:nvPicPr>
          <p:blipFill>
            <a:blip r:embed="rId3"/>
            <a:stretch/>
          </p:blipFill>
          <p:spPr>
            <a:xfrm>
              <a:off x="3225240" y="4714200"/>
              <a:ext cx="1682280" cy="1682280"/>
            </a:xfrm>
            <a:prstGeom prst="rect">
              <a:avLst/>
            </a:prstGeom>
            <a:ln w="0">
              <a:noFill/>
            </a:ln>
          </p:spPr>
        </p:pic>
      </p:gr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0" lang="en" sz="4500" spc="-1" strike="noStrike">
                <a:solidFill>
                  <a:schemeClr val="dk1"/>
                </a:solidFill>
                <a:latin typeface="Montserrat ExtraBold"/>
                <a:ea typeface="Montserrat ExtraBold"/>
              </a:rPr>
              <a:t>Muddemal</a:t>
            </a:r>
            <a:endParaRPr b="0" lang="fr-FR" sz="4500" spc="-1" strike="noStrike">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DM Sans"/>
                <a:ea typeface="DM Sans"/>
              </a:rPr>
              <a:t>Digital Seized Asset Management System Handbook</a:t>
            </a:r>
            <a:endParaRPr b="0" lang="en-US" sz="16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Technology Stack</a:t>
            </a:r>
            <a:endParaRPr b="0" lang="fr-FR" sz="3000" spc="-1" strike="noStrike">
              <a:solidFill>
                <a:schemeClr val="dk1"/>
              </a:solidFill>
              <a:latin typeface="Arial"/>
            </a:endParaRPr>
          </a:p>
        </p:txBody>
      </p:sp>
      <p:sp>
        <p:nvSpPr>
          <p:cNvPr id="29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fontScale="95908" lnSpcReduction="10000"/>
          </a:bodyPr>
          <a:p>
            <a:pPr indent="0">
              <a:lnSpc>
                <a:spcPct val="100000"/>
              </a:lnSpc>
              <a:buNone/>
              <a:tabLst>
                <a:tab algn="l" pos="0"/>
              </a:tabLst>
            </a:pPr>
            <a:r>
              <a:rPr b="0" lang="en" sz="1200" spc="-1" strike="noStrike">
                <a:solidFill>
                  <a:schemeClr val="dk1"/>
                </a:solidFill>
                <a:latin typeface="DM Sans"/>
                <a:ea typeface="DM Sans"/>
              </a:rPr>
              <a:t>Muddemal is built on a robust technology stack that facilitates its various functionalities. The frontend is developed using React, providing a dynamic and responsive user interface. Node.js powers the backend, ensuring a solid framework for server-side logic. The database is managed using SQL, with Prisma ORM for efficient data handling. The application is designed using the Electron framework for desktop deployment, while blockchain functionalities are supported through the Ethereum platform using Solidity Smart Contracts. Integration with Python enables the use of Tesseract OCR for data extraction.</a:t>
            </a:r>
            <a:endParaRPr b="0" lang="en-US" sz="1200" spc="-1" strike="noStrike">
              <a:solidFill>
                <a:srgbClr val="ffffff"/>
              </a:solidFill>
              <a:latin typeface="OpenSymbol"/>
            </a:endParaRPr>
          </a:p>
        </p:txBody>
      </p:sp>
      <p:pic>
        <p:nvPicPr>
          <p:cNvPr id="29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Conclusions</a:t>
            </a:r>
            <a:endParaRPr b="0" lang="fr-FR" sz="2100" spc="-1" strike="noStrike">
              <a:solidFill>
                <a:schemeClr val="dk1"/>
              </a:solidFill>
              <a:latin typeface="Arial"/>
            </a:endParaRPr>
          </a:p>
        </p:txBody>
      </p:sp>
      <p:sp>
        <p:nvSpPr>
          <p:cNvPr id="30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86734"/>
          </a:bodyPr>
          <a:p>
            <a:pPr indent="0">
              <a:lnSpc>
                <a:spcPct val="100000"/>
              </a:lnSpc>
              <a:buNone/>
              <a:tabLst>
                <a:tab algn="l" pos="0"/>
              </a:tabLst>
            </a:pPr>
            <a:r>
              <a:rPr b="0" lang="en" sz="1200" spc="-1" strike="noStrike">
                <a:solidFill>
                  <a:schemeClr val="dk1"/>
                </a:solidFill>
                <a:latin typeface="DM Sans"/>
                <a:ea typeface="DM Sans"/>
              </a:rPr>
              <a:t>In conclusion, Muddemal represents a significant advancement in the management of seized assets within Maharashtra's police stations. By leveraging cutting-edge technology such as blockchain, AI, and comprehensive data management practices, the system promotes efficiency, transparency, and accountability. The collaborative development approach ensures that it meets the specific needs of law enforcement, making it a vital tool in enhancing operational effectiveness.</a:t>
            </a:r>
            <a:endParaRPr b="0" lang="en-US" sz="1200" spc="-1" strike="noStrike">
              <a:solidFill>
                <a:srgbClr val="ffffff"/>
              </a:solidFill>
              <a:latin typeface="OpenSymbol"/>
            </a:endParaRPr>
          </a:p>
        </p:txBody>
      </p:sp>
      <p:pic>
        <p:nvPicPr>
          <p:cNvPr id="30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685880" y="619200"/>
            <a:ext cx="5771880" cy="1056960"/>
          </a:xfrm>
          <a:prstGeom prst="rect">
            <a:avLst/>
          </a:prstGeom>
          <a:noFill/>
          <a:ln w="0">
            <a:noFill/>
          </a:ln>
        </p:spPr>
        <p:txBody>
          <a:bodyPr lIns="91440" rIns="91440" tIns="91440" bIns="91440" anchor="t">
            <a:normAutofit fontScale="96818"/>
          </a:bodyPr>
          <a:p>
            <a:pPr indent="0" algn="ctr">
              <a:lnSpc>
                <a:spcPct val="100000"/>
              </a:lnSpc>
              <a:buNone/>
              <a:tabLst>
                <a:tab algn="l" pos="0"/>
              </a:tabLst>
            </a:pPr>
            <a:r>
              <a:rPr b="0" lang="en" sz="6000" spc="-1" strike="noStrike">
                <a:solidFill>
                  <a:schemeClr val="dk1"/>
                </a:solidFill>
                <a:latin typeface="Montserrat ExtraBold"/>
                <a:ea typeface="Montserrat ExtraBold"/>
              </a:rPr>
              <a:t>Thank you!</a:t>
            </a:r>
            <a:endParaRPr b="0" lang="fr-FR" sz="6000" spc="-1" strike="noStrike">
              <a:solidFill>
                <a:schemeClr val="dk1"/>
              </a:solidFill>
              <a:latin typeface="Arial"/>
            </a:endParaRPr>
          </a:p>
        </p:txBody>
      </p:sp>
      <p:sp>
        <p:nvSpPr>
          <p:cNvPr id="305" name="PlaceHolder 2"/>
          <p:cNvSpPr>
            <a:spLocks noGrp="1"/>
          </p:cNvSpPr>
          <p:nvPr>
            <p:ph type="subTitle"/>
          </p:nvPr>
        </p:nvSpPr>
        <p:spPr>
          <a:xfrm>
            <a:off x="2343240" y="1762200"/>
            <a:ext cx="4447800" cy="10569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1600" spc="-1" strike="noStrike">
                <a:solidFill>
                  <a:schemeClr val="dk1"/>
                </a:solidFill>
                <a:latin typeface="DM Sans"/>
                <a:ea typeface="DM Sans"/>
              </a:rPr>
              <a:t>Do you have any questions?</a:t>
            </a:r>
            <a:endParaRPr b="0" lang="en-US" sz="1600" spc="-1" strike="noStrike">
              <a:solidFill>
                <a:srgbClr val="ffffff"/>
              </a:solidFill>
              <a:latin typeface="OpenSymbol"/>
            </a:endParaRPr>
          </a:p>
        </p:txBody>
      </p:sp>
      <p:sp>
        <p:nvSpPr>
          <p:cNvPr id="306" name="Google Shape;577;p46"/>
          <p:cNvSpPr/>
          <p:nvPr/>
        </p:nvSpPr>
        <p:spPr>
          <a:xfrm>
            <a:off x="2495520" y="4200480"/>
            <a:ext cx="4152600" cy="333000"/>
          </a:xfrm>
          <a:prstGeom prst="rect">
            <a:avLst/>
          </a:prstGeom>
          <a:noFill/>
          <a:ln w="0">
            <a:noFill/>
          </a:ln>
        </p:spPr>
        <p:style>
          <a:lnRef idx="0"/>
          <a:fillRef idx="0"/>
          <a:effectRef idx="0"/>
          <a:fontRef idx="minor"/>
        </p:style>
        <p:txBody>
          <a:bodyPr lIns="870823080" rIns="870823080" tIns="166680" bIns="166680" anchor="t">
            <a:normAutofit/>
          </a:bodyPr>
          <a:p>
            <a:pPr algn="ctr" defTabSz="914400">
              <a:lnSpc>
                <a:spcPct val="100000"/>
              </a:lnSpc>
              <a:tabLst>
                <a:tab algn="l" pos="0"/>
              </a:tabLst>
            </a:pPr>
            <a:r>
              <a:rPr b="0" lang="en" sz="1200" spc="-1" strike="noStrike">
                <a:solidFill>
                  <a:schemeClr val="dk1"/>
                </a:solidFill>
                <a:latin typeface="Arial"/>
              </a:rPr>
              <a:t>+91 620 421 838</a:t>
            </a:r>
            <a:endParaRPr b="0" lang="en-US" sz="1200" spc="-1" strike="noStrike">
              <a:solidFill>
                <a:srgbClr val="ffffff"/>
              </a:solidFill>
              <a:latin typeface="OpenSymbol"/>
            </a:endParaRPr>
          </a:p>
        </p:txBody>
      </p:sp>
      <p:grpSp>
        <p:nvGrpSpPr>
          <p:cNvPr id="307" name="Google Shape;578;p46"/>
          <p:cNvGrpSpPr/>
          <p:nvPr/>
        </p:nvGrpSpPr>
        <p:grpSpPr>
          <a:xfrm>
            <a:off x="842040" y="3863160"/>
            <a:ext cx="68040" cy="519120"/>
            <a:chOff x="842040" y="3863160"/>
            <a:chExt cx="68040" cy="519120"/>
          </a:xfrm>
        </p:grpSpPr>
        <p:sp>
          <p:nvSpPr>
            <p:cNvPr id="308" name="Google Shape;579;p46"/>
            <p:cNvSpPr/>
            <p:nvPr/>
          </p:nvSpPr>
          <p:spPr>
            <a:xfrm rot="5400000">
              <a:off x="842040" y="386316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09" name="Google Shape;580;p46"/>
            <p:cNvSpPr/>
            <p:nvPr/>
          </p:nvSpPr>
          <p:spPr>
            <a:xfrm rot="5400000">
              <a:off x="842040" y="408888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310" name="Google Shape;581;p46"/>
            <p:cNvSpPr/>
            <p:nvPr/>
          </p:nvSpPr>
          <p:spPr>
            <a:xfrm rot="5400000">
              <a:off x="842040" y="43142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311" name="Google Shape;582;p46"/>
          <p:cNvGrpSpPr/>
          <p:nvPr/>
        </p:nvGrpSpPr>
        <p:grpSpPr>
          <a:xfrm>
            <a:off x="5137200" y="3027960"/>
            <a:ext cx="407160" cy="407160"/>
            <a:chOff x="5137200" y="3027960"/>
            <a:chExt cx="407160" cy="407160"/>
          </a:xfrm>
        </p:grpSpPr>
        <p:sp>
          <p:nvSpPr>
            <p:cNvPr id="312" name="Google Shape;583;p46"/>
            <p:cNvSpPr/>
            <p:nvPr/>
          </p:nvSpPr>
          <p:spPr>
            <a:xfrm>
              <a:off x="5137200" y="3027960"/>
              <a:ext cx="407160" cy="407160"/>
            </a:xfrm>
            <a:custGeom>
              <a:avLst/>
              <a:gdLst>
                <a:gd name="textAreaLeft" fmla="*/ 0 w 407160"/>
                <a:gd name="textAreaRight" fmla="*/ 407520 w 407160"/>
                <a:gd name="textAreaTop" fmla="*/ 0 h 407160"/>
                <a:gd name="textAreaBottom" fmla="*/ 407520 h 407160"/>
              </a:gdLst>
              <a:ahLst/>
              <a:rect l="textAreaLeft" t="textAreaTop" r="textAreaRight" b="textAreaBottom"/>
              <a:pathLst>
                <a:path w="19983" h="19983">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584;p46"/>
            <p:cNvSpPr/>
            <p:nvPr/>
          </p:nvSpPr>
          <p:spPr>
            <a:xfrm>
              <a:off x="5208840" y="3148200"/>
              <a:ext cx="263880" cy="142920"/>
            </a:xfrm>
            <a:custGeom>
              <a:avLst/>
              <a:gdLst>
                <a:gd name="textAreaLeft" fmla="*/ 0 w 263880"/>
                <a:gd name="textAreaRight" fmla="*/ 264240 w 263880"/>
                <a:gd name="textAreaTop" fmla="*/ 0 h 142920"/>
                <a:gd name="textAreaBottom" fmla="*/ 143280 h 142920"/>
              </a:gdLst>
              <a:ahLst/>
              <a:rect l="textAreaLeft" t="textAreaTop" r="textAreaRight" b="textAreaBottom"/>
              <a:pathLst>
                <a:path w="12968" h="7026">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4" name="Google Shape;585;p46"/>
          <p:cNvGrpSpPr/>
          <p:nvPr/>
        </p:nvGrpSpPr>
        <p:grpSpPr>
          <a:xfrm>
            <a:off x="4407120" y="3028320"/>
            <a:ext cx="407520" cy="407160"/>
            <a:chOff x="4407120" y="3028320"/>
            <a:chExt cx="407520" cy="407160"/>
          </a:xfrm>
        </p:grpSpPr>
        <p:sp>
          <p:nvSpPr>
            <p:cNvPr id="315" name="Google Shape;586;p46"/>
            <p:cNvSpPr/>
            <p:nvPr/>
          </p:nvSpPr>
          <p:spPr>
            <a:xfrm>
              <a:off x="4407120" y="3028320"/>
              <a:ext cx="407520" cy="407160"/>
            </a:xfrm>
            <a:custGeom>
              <a:avLst/>
              <a:gdLst>
                <a:gd name="textAreaLeft" fmla="*/ 0 w 407520"/>
                <a:gd name="textAreaRight" fmla="*/ 407880 w 407520"/>
                <a:gd name="textAreaTop" fmla="*/ 0 h 407160"/>
                <a:gd name="textAreaBottom" fmla="*/ 407520 h 407160"/>
              </a:gdLst>
              <a:ahLst/>
              <a:rect l="textAreaLeft" t="textAreaTop" r="textAreaRight" b="textAreaBottom"/>
              <a:pathLst>
                <a:path w="20013" h="19983">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587;p46"/>
            <p:cNvSpPr/>
            <p:nvPr/>
          </p:nvSpPr>
          <p:spPr>
            <a:xfrm>
              <a:off x="4482360" y="3111840"/>
              <a:ext cx="254160" cy="237600"/>
            </a:xfrm>
            <a:custGeom>
              <a:avLst/>
              <a:gdLst>
                <a:gd name="textAreaLeft" fmla="*/ 0 w 254160"/>
                <a:gd name="textAreaRight" fmla="*/ 254520 w 254160"/>
                <a:gd name="textAreaTop" fmla="*/ 0 h 237600"/>
                <a:gd name="textAreaBottom" fmla="*/ 237960 h 237600"/>
              </a:gdLst>
              <a:ahLst/>
              <a:rect l="textAreaLeft" t="textAreaTop" r="textAreaRight" b="textAreaBottom"/>
              <a:pathLst>
                <a:path w="12488" h="11674">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7" name="Google Shape;588;p46"/>
          <p:cNvGrpSpPr/>
          <p:nvPr/>
        </p:nvGrpSpPr>
        <p:grpSpPr>
          <a:xfrm>
            <a:off x="3677400" y="3088800"/>
            <a:ext cx="407160" cy="286200"/>
            <a:chOff x="3677400" y="3088800"/>
            <a:chExt cx="407160" cy="286200"/>
          </a:xfrm>
        </p:grpSpPr>
        <p:sp>
          <p:nvSpPr>
            <p:cNvPr id="318" name="Google Shape;589;p46"/>
            <p:cNvSpPr/>
            <p:nvPr/>
          </p:nvSpPr>
          <p:spPr>
            <a:xfrm>
              <a:off x="3677400" y="3088800"/>
              <a:ext cx="407160" cy="286200"/>
            </a:xfrm>
            <a:custGeom>
              <a:avLst/>
              <a:gdLst>
                <a:gd name="textAreaLeft" fmla="*/ 0 w 407160"/>
                <a:gd name="textAreaRight" fmla="*/ 407520 w 407160"/>
                <a:gd name="textAreaTop" fmla="*/ 0 h 286200"/>
                <a:gd name="textAreaBottom" fmla="*/ 286560 h 286200"/>
              </a:gdLst>
              <a:ahLst/>
              <a:rect l="textAreaLeft" t="textAreaTop" r="textAreaRight" b="textAreaBottom"/>
              <a:pathLst>
                <a:path w="19982" h="14051">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accent4"/>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590;p46"/>
            <p:cNvSpPr/>
            <p:nvPr/>
          </p:nvSpPr>
          <p:spPr>
            <a:xfrm>
              <a:off x="3833280" y="3160080"/>
              <a:ext cx="119160" cy="142920"/>
            </a:xfrm>
            <a:custGeom>
              <a:avLst/>
              <a:gdLst>
                <a:gd name="textAreaLeft" fmla="*/ 0 w 119160"/>
                <a:gd name="textAreaRight" fmla="*/ 119520 w 119160"/>
                <a:gd name="textAreaTop" fmla="*/ 0 h 142920"/>
                <a:gd name="textAreaBottom" fmla="*/ 143280 h 142920"/>
              </a:gdLst>
              <a:ahLst/>
              <a:rect l="textAreaLeft" t="textAreaTop" r="textAreaRight" b="textAreaBottom"/>
              <a:pathLst>
                <a:path w="5855" h="7026">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accent4"/>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Introduction</a:t>
            </a:r>
            <a:endParaRPr b="0" lang="fr-FR" sz="2100" spc="-1" strike="noStrike">
              <a:solidFill>
                <a:schemeClr val="dk1"/>
              </a:solidFill>
              <a:latin typeface="Arial"/>
            </a:endParaRPr>
          </a:p>
        </p:txBody>
      </p:sp>
      <p:sp>
        <p:nvSpPr>
          <p:cNvPr id="248"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This presentation outlines the Muddemal system designed for efficient management of seized assets by Maharashtra Police.</a:t>
            </a:r>
            <a:endParaRPr b="0" lang="en-US" sz="1200" spc="-1" strike="noStrike">
              <a:solidFill>
                <a:srgbClr val="ffffff"/>
              </a:solidFill>
              <a:latin typeface="OpenSymbol"/>
            </a:endParaRPr>
          </a:p>
        </p:txBody>
      </p:sp>
      <p:pic>
        <p:nvPicPr>
          <p:cNvPr id="249"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Introduction</a:t>
            </a:r>
            <a:endParaRPr b="0" lang="fr-FR" sz="4500" spc="-1" strike="noStrike">
              <a:solidFill>
                <a:schemeClr val="dk1"/>
              </a:solidFill>
              <a:latin typeface="Arial"/>
            </a:endParaRPr>
          </a:p>
        </p:txBody>
      </p:sp>
      <p:sp>
        <p:nvSpPr>
          <p:cNvPr id="251"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01</a:t>
            </a:r>
            <a:endParaRPr b="0" lang="fr-FR" sz="6000" spc="-1" strike="noStrike">
              <a:solidFill>
                <a:schemeClr val="dk1"/>
              </a:solidFill>
              <a:latin typeface="Arial"/>
            </a:endParaRPr>
          </a:p>
        </p:txBody>
      </p:sp>
      <p:sp>
        <p:nvSpPr>
          <p:cNvPr id="252"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53" name="Google Shape;359;p31"/>
          <p:cNvGrpSpPr/>
          <p:nvPr/>
        </p:nvGrpSpPr>
        <p:grpSpPr>
          <a:xfrm>
            <a:off x="906480" y="2311920"/>
            <a:ext cx="7263360" cy="2040120"/>
            <a:chOff x="906480" y="2311920"/>
            <a:chExt cx="7263360" cy="2040120"/>
          </a:xfrm>
        </p:grpSpPr>
        <p:grpSp>
          <p:nvGrpSpPr>
            <p:cNvPr id="254" name="Google Shape;360;p31"/>
            <p:cNvGrpSpPr/>
            <p:nvPr/>
          </p:nvGrpSpPr>
          <p:grpSpPr>
            <a:xfrm>
              <a:off x="7650720" y="4284000"/>
              <a:ext cx="519120" cy="68040"/>
              <a:chOff x="7650720" y="4284000"/>
              <a:chExt cx="519120" cy="68040"/>
            </a:xfrm>
          </p:grpSpPr>
          <p:sp>
            <p:nvSpPr>
              <p:cNvPr id="255"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6"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57"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58" name="Google Shape;364;p31"/>
            <p:cNvGrpSpPr/>
            <p:nvPr/>
          </p:nvGrpSpPr>
          <p:grpSpPr>
            <a:xfrm>
              <a:off x="906480" y="2311920"/>
              <a:ext cx="68040" cy="519120"/>
              <a:chOff x="906480" y="2311920"/>
              <a:chExt cx="68040" cy="519120"/>
            </a:xfrm>
          </p:grpSpPr>
          <p:sp>
            <p:nvSpPr>
              <p:cNvPr id="259"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0"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61"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Project Overview</a:t>
            </a:r>
            <a:endParaRPr b="0" lang="fr-FR" sz="2100" spc="-1" strike="noStrike">
              <a:solidFill>
                <a:schemeClr val="dk1"/>
              </a:solidFill>
              <a:latin typeface="Arial"/>
            </a:endParaRPr>
          </a:p>
        </p:txBody>
      </p:sp>
      <p:sp>
        <p:nvSpPr>
          <p:cNvPr id="263"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74225" lnSpcReduction="10000"/>
          </a:bodyPr>
          <a:p>
            <a:pPr indent="0">
              <a:lnSpc>
                <a:spcPct val="100000"/>
              </a:lnSpc>
              <a:buNone/>
              <a:tabLst>
                <a:tab algn="l" pos="0"/>
              </a:tabLst>
            </a:pPr>
            <a:r>
              <a:rPr b="0" lang="en" sz="1200" spc="-1" strike="noStrike">
                <a:solidFill>
                  <a:schemeClr val="dk1"/>
                </a:solidFill>
                <a:latin typeface="DM Sans"/>
                <a:ea typeface="DM Sans"/>
              </a:rPr>
              <a:t>Muddemal is a cutting-edge desktop application that simplifies and modernizes the management of seized assets in Maharashtra Police stations. It harnesses advanced digital technologies to enhance accuracy, increase transparency, and significantly improve efficiency in asset tracking. The system reduces administrative burdens, streamlines judicial processes, and fosters accountability. Developed by Chainworks Digital Private Limited, known for successful government projects, Muddemal is tailored for law enforcement through collaboration with police departments, ensuring reliability and practical applicability.</a:t>
            </a:r>
            <a:endParaRPr b="0" lang="en-US" sz="1200" spc="-1" strike="noStrike">
              <a:solidFill>
                <a:srgbClr val="ffffff"/>
              </a:solidFill>
              <a:latin typeface="OpenSymbol"/>
            </a:endParaRPr>
          </a:p>
        </p:txBody>
      </p:sp>
      <p:pic>
        <p:nvPicPr>
          <p:cNvPr id="264"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Project Scope</a:t>
            </a:r>
            <a:endParaRPr b="0" lang="fr-FR" sz="3000" spc="-1" strike="noStrike">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scope of Muddemal encompasses comprehensive management of seized assets, featuring automated data entry through OCR, AI-driven asset classification, secure record-keeping leveraging blockchain technology, real-time asset tracking with QR codes, and digital handling of evidence such as photographs, videos, and documents. The application also supports a multilingual interface, making it accessible in English, Hindi, and Marathi.</a:t>
            </a:r>
            <a:endParaRPr b="0" lang="en-US" sz="1200" spc="-1" strike="noStrike">
              <a:solidFill>
                <a:srgbClr val="ffffff"/>
              </a:solidFill>
              <a:latin typeface="OpenSymbol"/>
            </a:endParaRPr>
          </a:p>
        </p:txBody>
      </p:sp>
      <p:pic>
        <p:nvPicPr>
          <p:cNvPr id="267"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Intended Audience</a:t>
            </a:r>
            <a:endParaRPr b="0" lang="fr-FR" sz="2100" spc="-1" strike="noStrike">
              <a:solidFill>
                <a:schemeClr val="dk1"/>
              </a:solidFill>
              <a:latin typeface="Arial"/>
            </a:endParaRPr>
          </a:p>
        </p:txBody>
      </p:sp>
      <p:sp>
        <p:nvSpPr>
          <p:cNvPr id="272"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86734"/>
          </a:bodyPr>
          <a:p>
            <a:pPr indent="0">
              <a:lnSpc>
                <a:spcPct val="100000"/>
              </a:lnSpc>
              <a:buNone/>
              <a:tabLst>
                <a:tab algn="l" pos="0"/>
              </a:tabLst>
            </a:pPr>
            <a:r>
              <a:rPr b="0" lang="en" sz="1200" spc="-1" strike="noStrike">
                <a:solidFill>
                  <a:schemeClr val="dk1"/>
                </a:solidFill>
                <a:latin typeface="DM Sans"/>
                <a:ea typeface="DM Sans"/>
              </a:rPr>
              <a:t>The intended audience for Muddemal includes police officers and station administrators who will utilize the application for managing seized assets. Additionally, the system is relevant for the Maharashtra state police departments and judicial and legal officers who need access to asset tracking and digital evidence. The design and functionality of Muddemal prioritize user experience, ensuring that all stakeholders can effectively engage with the system.</a:t>
            </a:r>
            <a:endParaRPr b="0" lang="en-US" sz="1200" spc="-1" strike="noStrike">
              <a:solidFill>
                <a:srgbClr val="ffffff"/>
              </a:solidFill>
              <a:latin typeface="OpenSymbol"/>
            </a:endParaRPr>
          </a:p>
        </p:txBody>
      </p:sp>
      <p:pic>
        <p:nvPicPr>
          <p:cNvPr id="273"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3457440" y="2828880"/>
            <a:ext cx="481932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4500" spc="-1" strike="noStrike">
                <a:solidFill>
                  <a:schemeClr val="dk1"/>
                </a:solidFill>
                <a:latin typeface="Montserrat Medium"/>
                <a:ea typeface="Montserrat Medium"/>
              </a:rPr>
              <a:t>Architecture</a:t>
            </a:r>
            <a:endParaRPr b="0" lang="fr-FR" sz="4500" spc="-1" strike="noStrike">
              <a:solidFill>
                <a:schemeClr val="dk1"/>
              </a:solidFill>
              <a:latin typeface="Arial"/>
            </a:endParaRPr>
          </a:p>
        </p:txBody>
      </p:sp>
      <p:sp>
        <p:nvSpPr>
          <p:cNvPr id="275" name="PlaceHolder 2"/>
          <p:cNvSpPr>
            <a:spLocks noGrp="1"/>
          </p:cNvSpPr>
          <p:nvPr>
            <p:ph type="title"/>
          </p:nvPr>
        </p:nvSpPr>
        <p:spPr>
          <a:xfrm>
            <a:off x="3457440" y="1733400"/>
            <a:ext cx="1447560" cy="1066320"/>
          </a:xfrm>
          <a:prstGeom prst="rect">
            <a:avLst/>
          </a:prstGeom>
          <a:noFill/>
          <a:ln w="0">
            <a:noFill/>
          </a:ln>
        </p:spPr>
        <p:txBody>
          <a:bodyPr lIns="91440" rIns="91440" tIns="91440" bIns="91440" anchor="b">
            <a:normAutofit fontScale="98317"/>
          </a:bodyPr>
          <a:p>
            <a:pPr indent="0">
              <a:lnSpc>
                <a:spcPct val="100000"/>
              </a:lnSpc>
              <a:buNone/>
              <a:tabLst>
                <a:tab algn="l" pos="0"/>
              </a:tabLst>
            </a:pPr>
            <a:r>
              <a:rPr b="0" lang="en" sz="6000" spc="-1" strike="noStrike">
                <a:solidFill>
                  <a:schemeClr val="accent4"/>
                </a:solidFill>
                <a:latin typeface="Montserrat ExtraBold"/>
                <a:ea typeface="Montserrat ExtraBold"/>
              </a:rPr>
              <a:t>02</a:t>
            </a:r>
            <a:endParaRPr b="0" lang="fr-FR" sz="6000" spc="-1" strike="noStrike">
              <a:solidFill>
                <a:schemeClr val="dk1"/>
              </a:solidFill>
              <a:latin typeface="Arial"/>
            </a:endParaRPr>
          </a:p>
        </p:txBody>
      </p:sp>
      <p:sp>
        <p:nvSpPr>
          <p:cNvPr id="276" name="Google Shape;358;p31"/>
          <p:cNvSpPr/>
          <p:nvPr/>
        </p:nvSpPr>
        <p:spPr>
          <a:xfrm rot="19800000">
            <a:off x="2847600" y="1495440"/>
            <a:ext cx="1133280" cy="256680"/>
          </a:xfrm>
          <a:prstGeom prst="rect">
            <a:avLst/>
          </a:prstGeom>
          <a:noFill/>
          <a:ln w="0">
            <a:noFill/>
          </a:ln>
        </p:spPr>
        <p:style>
          <a:lnRef idx="0"/>
          <a:fillRef idx="0"/>
          <a:effectRef idx="0"/>
          <a:fontRef idx="minor"/>
        </p:style>
        <p:txBody>
          <a:bodyPr lIns="870823080" rIns="870823080" tIns="128520" bIns="128520" anchor="t">
            <a:normAutofit/>
          </a:bodyPr>
          <a:p>
            <a:pPr algn="ctr" defTabSz="914400">
              <a:lnSpc>
                <a:spcPct val="100000"/>
              </a:lnSpc>
              <a:tabLst>
                <a:tab algn="l" pos="0"/>
              </a:tabLst>
            </a:pPr>
            <a:endParaRPr b="0" lang="fr-FR" sz="1800" spc="-1" strike="noStrike">
              <a:solidFill>
                <a:schemeClr val="dk1"/>
              </a:solidFill>
              <a:latin typeface="Arial"/>
            </a:endParaRPr>
          </a:p>
        </p:txBody>
      </p:sp>
      <p:grpSp>
        <p:nvGrpSpPr>
          <p:cNvPr id="277" name="Google Shape;359;p31"/>
          <p:cNvGrpSpPr/>
          <p:nvPr/>
        </p:nvGrpSpPr>
        <p:grpSpPr>
          <a:xfrm>
            <a:off x="906480" y="2311920"/>
            <a:ext cx="7263360" cy="2040120"/>
            <a:chOff x="906480" y="2311920"/>
            <a:chExt cx="7263360" cy="2040120"/>
          </a:xfrm>
        </p:grpSpPr>
        <p:grpSp>
          <p:nvGrpSpPr>
            <p:cNvPr id="278" name="Google Shape;360;p31"/>
            <p:cNvGrpSpPr/>
            <p:nvPr/>
          </p:nvGrpSpPr>
          <p:grpSpPr>
            <a:xfrm>
              <a:off x="7650720" y="4284000"/>
              <a:ext cx="519120" cy="68040"/>
              <a:chOff x="7650720" y="4284000"/>
              <a:chExt cx="519120" cy="68040"/>
            </a:xfrm>
          </p:grpSpPr>
          <p:sp>
            <p:nvSpPr>
              <p:cNvPr id="279" name="Google Shape;361;p31"/>
              <p:cNvSpPr/>
              <p:nvPr/>
            </p:nvSpPr>
            <p:spPr>
              <a:xfrm>
                <a:off x="765072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0" name="Google Shape;362;p31"/>
              <p:cNvSpPr/>
              <p:nvPr/>
            </p:nvSpPr>
            <p:spPr>
              <a:xfrm>
                <a:off x="787608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1" name="Google Shape;363;p31"/>
              <p:cNvSpPr/>
              <p:nvPr/>
            </p:nvSpPr>
            <p:spPr>
              <a:xfrm>
                <a:off x="8101800" y="4284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nvGrpSpPr>
            <p:cNvPr id="282" name="Google Shape;364;p31"/>
            <p:cNvGrpSpPr/>
            <p:nvPr/>
          </p:nvGrpSpPr>
          <p:grpSpPr>
            <a:xfrm>
              <a:off x="906480" y="2311920"/>
              <a:ext cx="68040" cy="519120"/>
              <a:chOff x="906480" y="2311920"/>
              <a:chExt cx="68040" cy="519120"/>
            </a:xfrm>
          </p:grpSpPr>
          <p:sp>
            <p:nvSpPr>
              <p:cNvPr id="283" name="Google Shape;365;p31"/>
              <p:cNvSpPr/>
              <p:nvPr/>
            </p:nvSpPr>
            <p:spPr>
              <a:xfrm rot="5400000">
                <a:off x="906480" y="231192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4" name="Google Shape;366;p31"/>
              <p:cNvSpPr/>
              <p:nvPr/>
            </p:nvSpPr>
            <p:spPr>
              <a:xfrm rot="5400000">
                <a:off x="906480" y="253764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85" name="Google Shape;367;p31"/>
              <p:cNvSpPr/>
              <p:nvPr/>
            </p:nvSpPr>
            <p:spPr>
              <a:xfrm rot="5400000">
                <a:off x="906480" y="2763000"/>
                <a:ext cx="68040" cy="68040"/>
              </a:xfrm>
              <a:prstGeom prst="ellipse">
                <a:avLst/>
              </a:prstGeom>
              <a:noFill/>
              <a:ln w="9525">
                <a:solidFill>
                  <a:srgbClr val="ffffff"/>
                </a:solidFill>
                <a:round/>
              </a:ln>
            </p:spPr>
            <p:style>
              <a:lnRef idx="0"/>
              <a:fillRef idx="0"/>
              <a:effectRef idx="0"/>
              <a:fontRef idx="minor"/>
            </p:style>
            <p:txBody>
              <a:bodyPr tIns="24120" bIns="2412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title"/>
          </p:nvPr>
        </p:nvSpPr>
        <p:spPr>
          <a:xfrm>
            <a:off x="4019400" y="905040"/>
            <a:ext cx="4295520" cy="571320"/>
          </a:xfrm>
          <a:prstGeom prst="rect">
            <a:avLst/>
          </a:prstGeom>
          <a:noFill/>
          <a:ln w="0">
            <a:noFill/>
          </a:ln>
        </p:spPr>
        <p:txBody>
          <a:bodyPr lIns="91440" rIns="91440" tIns="91440" bIns="91440" anchor="b">
            <a:normAutofit fontScale="87027"/>
          </a:bodyPr>
          <a:p>
            <a:pPr indent="0">
              <a:lnSpc>
                <a:spcPct val="100000"/>
              </a:lnSpc>
              <a:buNone/>
              <a:tabLst>
                <a:tab algn="l" pos="0"/>
              </a:tabLst>
            </a:pPr>
            <a:r>
              <a:rPr b="0" lang="en" sz="3000" spc="-1" strike="noStrike">
                <a:solidFill>
                  <a:schemeClr val="dk1"/>
                </a:solidFill>
                <a:latin typeface="Montserrat ExtraBold"/>
                <a:ea typeface="Montserrat ExtraBold"/>
              </a:rPr>
              <a:t>Modules/Components</a:t>
            </a:r>
            <a:endParaRPr b="0" lang="fr-FR" sz="3000" spc="-1" strike="noStrike">
              <a:solidFill>
                <a:schemeClr val="dk1"/>
              </a:solidFill>
              <a:latin typeface="Arial"/>
            </a:endParaRPr>
          </a:p>
        </p:txBody>
      </p:sp>
      <p:sp>
        <p:nvSpPr>
          <p:cNvPr id="287" name="PlaceHolder 2"/>
          <p:cNvSpPr>
            <a:spLocks noGrp="1"/>
          </p:cNvSpPr>
          <p:nvPr>
            <p:ph type="subTitle"/>
          </p:nvPr>
        </p:nvSpPr>
        <p:spPr>
          <a:xfrm>
            <a:off x="4019400" y="2085840"/>
            <a:ext cx="4295520" cy="1866600"/>
          </a:xfrm>
          <a:prstGeom prst="rect">
            <a:avLst/>
          </a:prstGeom>
          <a:noFill/>
          <a:ln w="0">
            <a:noFill/>
          </a:ln>
        </p:spPr>
        <p:txBody>
          <a:bodyPr lIns="91440" rIns="91440" tIns="91440" bIns="91440" anchor="t">
            <a:normAutofit fontScale="95908" lnSpcReduction="10000"/>
          </a:bodyPr>
          <a:p>
            <a:pPr indent="0">
              <a:lnSpc>
                <a:spcPct val="100000"/>
              </a:lnSpc>
              <a:buNone/>
              <a:tabLst>
                <a:tab algn="l" pos="0"/>
              </a:tabLst>
            </a:pPr>
            <a:r>
              <a:rPr b="0" lang="en" sz="1200" spc="-1" strike="noStrike">
                <a:solidFill>
                  <a:schemeClr val="dk1"/>
                </a:solidFill>
                <a:latin typeface="DM Sans"/>
                <a:ea typeface="DM Sans"/>
              </a:rPr>
              <a:t>The Muddemal system is structured around several key modules designed to facilitate various aspects of seized asset management. The Data Entry Module enables automated uploading of FIRs through Optical Character Recognition (OCR), while the Blockchain Module ensures secure and immutable data storage. The AI Module employs intelligent classification of assets, the Tracking Module facilitates real-time asset tracking using QR codes, and the Digital Evidence Module manages multimedia file uploads. Lastly, the Multilingual Interface supports the application in English, Hindi, and Marathi, enhancing accessibility.</a:t>
            </a:r>
            <a:endParaRPr b="0" lang="en-US" sz="1200" spc="-1" strike="noStrike">
              <a:solidFill>
                <a:srgbClr val="ffffff"/>
              </a:solidFill>
              <a:latin typeface="OpenSymbol"/>
            </a:endParaRPr>
          </a:p>
        </p:txBody>
      </p:sp>
      <p:pic>
        <p:nvPicPr>
          <p:cNvPr id="288" name="Google Shape;348;p30" descr=""/>
          <p:cNvPicPr/>
          <p:nvPr/>
        </p:nvPicPr>
        <p:blipFill>
          <a:blip r:embed="rId1"/>
          <a:srcRect l="0" t="288" r="0" b="288"/>
          <a:stretch/>
        </p:blipFill>
        <p:spPr>
          <a:xfrm>
            <a:off x="0" y="0"/>
            <a:ext cx="3452760" cy="5143320"/>
          </a:xfrm>
          <a:prstGeom prst="rect">
            <a:avLst/>
          </a:prstGeom>
          <a:ln w="9525">
            <a:solidFill>
              <a:srgbClr val="ffffff"/>
            </a:solidFill>
            <a:round/>
          </a:ln>
        </p:spPr>
      </p:pic>
      <p:grpSp>
        <p:nvGrpSpPr>
          <p:cNvPr id="289" name="Google Shape;349;p30"/>
          <p:cNvGrpSpPr/>
          <p:nvPr/>
        </p:nvGrpSpPr>
        <p:grpSpPr>
          <a:xfrm>
            <a:off x="7041960" y="4324320"/>
            <a:ext cx="1598760" cy="483840"/>
            <a:chOff x="7041960" y="4324320"/>
            <a:chExt cx="1598760" cy="483840"/>
          </a:xfrm>
        </p:grpSpPr>
        <p:sp>
          <p:nvSpPr>
            <p:cNvPr id="290" name="Google Shape;350;p30"/>
            <p:cNvSpPr/>
            <p:nvPr/>
          </p:nvSpPr>
          <p:spPr>
            <a:xfrm>
              <a:off x="7041960" y="447660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sp>
          <p:nvSpPr>
            <p:cNvPr id="291" name="Google Shape;351;p30"/>
            <p:cNvSpPr/>
            <p:nvPr/>
          </p:nvSpPr>
          <p:spPr>
            <a:xfrm>
              <a:off x="7041960" y="4324320"/>
              <a:ext cx="1598760" cy="331560"/>
            </a:xfrm>
            <a:prstGeom prst="ellipse">
              <a:avLst/>
            </a:prstGeom>
            <a:noFill/>
            <a:ln w="9525">
              <a:solidFill>
                <a:srgbClr val="ffffff"/>
              </a:solidFill>
              <a:round/>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rIns="91440" tIns="91440" bIns="91440" anchor="t">
            <a:normAutofit/>
          </a:bodyPr>
          <a:p>
            <a:pPr indent="0">
              <a:lnSpc>
                <a:spcPct val="100000"/>
              </a:lnSpc>
              <a:buNone/>
              <a:tabLst>
                <a:tab algn="l" pos="0"/>
              </a:tabLst>
            </a:pPr>
            <a:r>
              <a:rPr b="0" lang="en" sz="2100" spc="-1" strike="noStrike">
                <a:solidFill>
                  <a:schemeClr val="dk1"/>
                </a:solidFill>
                <a:latin typeface="Montserrat ExtraBold"/>
                <a:ea typeface="Montserrat ExtraBold"/>
              </a:rPr>
              <a:t>Data Flow</a:t>
            </a:r>
            <a:endParaRPr b="0" lang="fr-FR" sz="2100" spc="-1" strike="noStrike">
              <a:solidFill>
                <a:schemeClr val="dk1"/>
              </a:solidFill>
              <a:latin typeface="Arial"/>
            </a:endParaRPr>
          </a:p>
        </p:txBody>
      </p:sp>
      <p:sp>
        <p:nvSpPr>
          <p:cNvPr id="293" name="PlaceHolder 2"/>
          <p:cNvSpPr>
            <a:spLocks noGrp="1"/>
          </p:cNvSpPr>
          <p:nvPr>
            <p:ph type="subTitle"/>
          </p:nvPr>
        </p:nvSpPr>
        <p:spPr>
          <a:xfrm>
            <a:off x="4114800" y="495360"/>
            <a:ext cx="4495320" cy="1095120"/>
          </a:xfrm>
          <a:prstGeom prst="rect">
            <a:avLst/>
          </a:prstGeom>
          <a:noFill/>
          <a:ln w="0">
            <a:noFill/>
          </a:ln>
        </p:spPr>
        <p:txBody>
          <a:bodyPr lIns="91440" rIns="91440" tIns="91440" bIns="91440" anchor="t">
            <a:normAutofit fontScale="86734" lnSpcReduction="20000"/>
          </a:bodyPr>
          <a:p>
            <a:pPr indent="0">
              <a:lnSpc>
                <a:spcPct val="100000"/>
              </a:lnSpc>
              <a:buNone/>
              <a:tabLst>
                <a:tab algn="l" pos="0"/>
              </a:tabLst>
            </a:pPr>
            <a:r>
              <a:rPr b="0" lang="en" sz="1200" spc="-1" strike="noStrike">
                <a:solidFill>
                  <a:schemeClr val="dk1"/>
                </a:solidFill>
                <a:latin typeface="DM Sans"/>
                <a:ea typeface="DM Sans"/>
              </a:rPr>
              <a:t>The data flow within Muddemal is streamlined to ensure efficiency and accuracy. Initially, FIR documents are scanned or uploaded, after which the OCR module extracts necessary data for processing. The verified data is securely stored on the blockchain to ensure integrity and prevent tampering. Items are then classified by the AI module for optimal management. QR codes are generated for each asset, enabling precise tracking. Additionally, all digital evidence is uploaded and securely stored, allowing for real-time access and monitoring by authorized personnel.</a:t>
            </a:r>
            <a:endParaRPr b="0" lang="en-US" sz="1200" spc="-1" strike="noStrike">
              <a:solidFill>
                <a:srgbClr val="ffffff"/>
              </a:solidFill>
              <a:latin typeface="OpenSymbol"/>
            </a:endParaRPr>
          </a:p>
        </p:txBody>
      </p:sp>
      <p:pic>
        <p:nvPicPr>
          <p:cNvPr id="294" name="Google Shape;570;p45" descr=""/>
          <p:cNvPicPr/>
          <p:nvPr/>
        </p:nvPicPr>
        <p:blipFill>
          <a:blip r:embed="rId1"/>
          <a:srcRect l="0" t="23820" r="0" b="10990"/>
          <a:stretch/>
        </p:blipFill>
        <p:spPr>
          <a:xfrm>
            <a:off x="0" y="1790640"/>
            <a:ext cx="9143640" cy="3352680"/>
          </a:xfrm>
          <a:prstGeom prst="rect">
            <a:avLst/>
          </a:prstGeom>
          <a:ln w="9525">
            <a:solidFill>
              <a:srgbClr val="ffffff"/>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2025-03-28T06:26:04Z</dcterms:created>
  <dc:creator>Unknown Creator</dc:creator>
  <dc:description/>
  <dc:language>en-US</dc:language>
  <cp:lastModifiedBy>Unknown Creator</cp:lastModifiedBy>
  <dcterms:modified xsi:type="dcterms:W3CDTF">2025-03-28T06:26:04Z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