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13716000" cx="2438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183b0759_6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48183b0759_6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18e08bc1_2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4818e08bc1_2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18e08bc1_2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4818e08bc1_2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183b0759_6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48183b0759_6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8183b0759_6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48183b0759_6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8183b0759_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48183b0759_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183b0759_6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48183b0759_6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183b0759_6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48183b0759_6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183b0759_6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48183b0759_6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183b0759_6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48183b0759_6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183b0759_6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48183b0759_6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- midden">
  <p:cSld name="Titel - midden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2700" y="-17091"/>
            <a:ext cx="24409401" cy="13750182"/>
          </a:xfrm>
          <a:prstGeom prst="rect">
            <a:avLst/>
          </a:prstGeom>
          <a:solidFill>
            <a:srgbClr val="FCC6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- midden kopie 2">
  <p:cSld name="Titel - midden kopie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-25400" y="-29791"/>
            <a:ext cx="24434801" cy="13775582"/>
          </a:xfrm>
          <a:prstGeom prst="rect">
            <a:avLst/>
          </a:prstGeom>
          <a:solidFill>
            <a:srgbClr val="3E934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- midden kopie">
  <p:cSld name="Titel - midden kopi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-25400" y="-17091"/>
            <a:ext cx="24434801" cy="13750182"/>
          </a:xfrm>
          <a:prstGeom prst="rect">
            <a:avLst/>
          </a:prstGeom>
          <a:solidFill>
            <a:srgbClr val="1B599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ndertitel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- boven">
  <p:cSld name="Titel - bove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psomming">
  <p:cSld name="Titel en opsomming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kengebied 1 kopie@2x.png" id="35" name="Google Shape;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2209800" y="1460425"/>
            <a:ext cx="194898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645"/>
              </a:buClr>
              <a:buSzPts val="11900"/>
              <a:buFont typeface="Arial"/>
              <a:buNone/>
            </a:pPr>
            <a:r>
              <a:rPr b="1" lang="en-US" sz="11900">
                <a:solidFill>
                  <a:srgbClr val="FCC645"/>
                </a:solidFill>
              </a:rPr>
              <a:t>Funding</a:t>
            </a:r>
            <a:r>
              <a:rPr b="1" lang="en-US" sz="11900">
                <a:solidFill>
                  <a:srgbClr val="FCC645"/>
                </a:solidFill>
              </a:rPr>
              <a:t> Prediction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2209800" y="5123050"/>
            <a:ext cx="19489800" cy="6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934A"/>
              </a:buClr>
              <a:buSzPts val="119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</a:rPr>
              <a:t>Datasets:</a:t>
            </a:r>
            <a:endParaRPr b="1" sz="4800">
              <a:solidFill>
                <a:srgbClr val="FFFFFF"/>
              </a:solidFill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-"/>
            </a:pPr>
            <a:r>
              <a:rPr lang="en-US" sz="4800">
                <a:solidFill>
                  <a:srgbClr val="FFFFFF"/>
                </a:solidFill>
              </a:rPr>
              <a:t>Disaster Database </a:t>
            </a:r>
            <a:r>
              <a:rPr lang="en-US" sz="4800">
                <a:solidFill>
                  <a:srgbClr val="FFFFFF"/>
                </a:solidFill>
              </a:rPr>
              <a:t>(EM-DAT)</a:t>
            </a:r>
            <a:endParaRPr sz="4800">
              <a:solidFill>
                <a:srgbClr val="FFFFFF"/>
              </a:solidFill>
            </a:endParaRPr>
          </a:p>
          <a:p>
            <a:pPr indent="-533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-"/>
            </a:pPr>
            <a:r>
              <a:rPr lang="en-US" sz="4800">
                <a:solidFill>
                  <a:srgbClr val="FFFFFF"/>
                </a:solidFill>
              </a:rPr>
              <a:t>Floods, storms, and earthquakes</a:t>
            </a:r>
            <a:endParaRPr sz="4800">
              <a:solidFill>
                <a:srgbClr val="FFFFFF"/>
              </a:solidFill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-"/>
            </a:pPr>
            <a:r>
              <a:rPr lang="en-US" sz="4800">
                <a:solidFill>
                  <a:srgbClr val="FFFFFF"/>
                </a:solidFill>
              </a:rPr>
              <a:t>UN Financial Tracking Service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688" y="2712788"/>
            <a:ext cx="10221261" cy="1022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6556" y="2712788"/>
            <a:ext cx="10075756" cy="1007575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407800" y="756825"/>
            <a:ext cx="195684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</a:rPr>
              <a:t>There might be correlation among the variables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400" y="758913"/>
            <a:ext cx="10417799" cy="121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12249250" y="992150"/>
            <a:ext cx="10799100" cy="11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</a:pPr>
            <a:r>
              <a:rPr b="1" lang="en-US" sz="4800">
                <a:solidFill>
                  <a:srgbClr val="FFFFFF"/>
                </a:solidFill>
              </a:rPr>
              <a:t>Only few variables has a significantly statistical effect on Total budget</a:t>
            </a:r>
            <a:endParaRPr b="1" sz="4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a) tot_death</a:t>
            </a:r>
            <a:endParaRPr sz="4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b) #population</a:t>
            </a:r>
            <a:endParaRPr sz="4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c) Droughts, floods, extreme temps</a:t>
            </a:r>
            <a:endParaRPr sz="4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d) GDP</a:t>
            </a:r>
            <a:endParaRPr sz="4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e) Internally displaced persons 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</a:pPr>
            <a:r>
              <a:rPr b="1" lang="en-US" sz="4800">
                <a:solidFill>
                  <a:srgbClr val="FFFFFF"/>
                </a:solidFill>
              </a:rPr>
              <a:t>99.5% R-squared with linear regression</a:t>
            </a:r>
            <a:endParaRPr b="1" sz="4800">
              <a:solidFill>
                <a:schemeClr val="lt1"/>
              </a:solidFill>
            </a:endParaRPr>
          </a:p>
          <a:p>
            <a:pPr indent="-533400" lvl="0" marL="9144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 sz="4800">
                <a:solidFill>
                  <a:srgbClr val="FFFFFF"/>
                </a:solidFill>
              </a:rPr>
              <a:t>small dataset (only 38 records)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6353175" y="12409025"/>
            <a:ext cx="3472500" cy="450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246900" y="3963875"/>
            <a:ext cx="10134000" cy="631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106400" y="6084050"/>
            <a:ext cx="10134000" cy="631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106400" y="7210600"/>
            <a:ext cx="10134000" cy="631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106400" y="8746275"/>
            <a:ext cx="10134000" cy="631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106400" y="9719371"/>
            <a:ext cx="10134000" cy="450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24384000" cy="1622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/>
        </p:nvSpPr>
        <p:spPr>
          <a:xfrm>
            <a:off x="2209800" y="1460425"/>
            <a:ext cx="19489738" cy="337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934A"/>
              </a:buClr>
              <a:buSzPts val="11900"/>
              <a:buFont typeface="Arial"/>
              <a:buNone/>
            </a:pPr>
            <a:r>
              <a:rPr b="1" lang="en-US" sz="11900">
                <a:solidFill>
                  <a:srgbClr val="3E934A"/>
                </a:solidFill>
              </a:rPr>
              <a:t>Kampiun</a:t>
            </a:r>
            <a:r>
              <a:rPr b="1" lang="en-US" sz="11900">
                <a:solidFill>
                  <a:srgbClr val="FCC645"/>
                </a:solidFill>
              </a:rPr>
              <a:t> name</a:t>
            </a:r>
            <a:endParaRPr/>
          </a:p>
        </p:txBody>
      </p:sp>
      <p:sp>
        <p:nvSpPr>
          <p:cNvPr id="41" name="Google Shape;41;p10"/>
          <p:cNvSpPr txBox="1"/>
          <p:nvPr/>
        </p:nvSpPr>
        <p:spPr>
          <a:xfrm>
            <a:off x="2209800" y="3771825"/>
            <a:ext cx="19489738" cy="337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934A"/>
              </a:buClr>
              <a:buSzPts val="11900"/>
              <a:buFont typeface="Arial"/>
              <a:buNone/>
            </a:pPr>
            <a:r>
              <a:rPr lang="en-US" sz="11900">
                <a:solidFill>
                  <a:srgbClr val="3E934A"/>
                </a:solidFill>
              </a:rPr>
              <a:t>World Vision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3995" cy="1625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/>
        </p:nvSpPr>
        <p:spPr>
          <a:xfrm>
            <a:off x="2209800" y="1460425"/>
            <a:ext cx="194898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645"/>
              </a:buClr>
              <a:buSzPts val="11900"/>
              <a:buFont typeface="Arial"/>
              <a:buNone/>
            </a:pPr>
            <a:r>
              <a:rPr b="1" lang="en-US" sz="11900">
                <a:solidFill>
                  <a:srgbClr val="FCC645"/>
                </a:solidFill>
              </a:rPr>
              <a:t>Problem</a:t>
            </a:r>
            <a:endParaRPr/>
          </a:p>
        </p:txBody>
      </p:sp>
      <p:sp>
        <p:nvSpPr>
          <p:cNvPr id="52" name="Google Shape;52;p12"/>
          <p:cNvSpPr/>
          <p:nvPr/>
        </p:nvSpPr>
        <p:spPr>
          <a:xfrm>
            <a:off x="3760575" y="5886075"/>
            <a:ext cx="4032900" cy="403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Donation</a:t>
            </a:r>
            <a:endParaRPr sz="4800"/>
          </a:p>
        </p:txBody>
      </p:sp>
      <p:sp>
        <p:nvSpPr>
          <p:cNvPr id="53" name="Google Shape;53;p12"/>
          <p:cNvSpPr/>
          <p:nvPr/>
        </p:nvSpPr>
        <p:spPr>
          <a:xfrm>
            <a:off x="16267475" y="5918250"/>
            <a:ext cx="4032900" cy="403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Help</a:t>
            </a:r>
            <a:endParaRPr sz="4800"/>
          </a:p>
        </p:txBody>
      </p:sp>
      <p:cxnSp>
        <p:nvCxnSpPr>
          <p:cNvPr id="54" name="Google Shape;54;p12"/>
          <p:cNvCxnSpPr>
            <a:stCxn id="52" idx="3"/>
            <a:endCxn id="53" idx="1"/>
          </p:cNvCxnSpPr>
          <p:nvPr/>
        </p:nvCxnSpPr>
        <p:spPr>
          <a:xfrm>
            <a:off x="7793475" y="7902525"/>
            <a:ext cx="8474100" cy="32100"/>
          </a:xfrm>
          <a:prstGeom prst="straightConnector1">
            <a:avLst/>
          </a:prstGeom>
          <a:noFill/>
          <a:ln cap="flat" cmpd="sng" w="114300">
            <a:solidFill>
              <a:srgbClr val="FCC64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" name="Google Shape;55;p12"/>
          <p:cNvSpPr txBox="1"/>
          <p:nvPr/>
        </p:nvSpPr>
        <p:spPr>
          <a:xfrm>
            <a:off x="11308825" y="5657482"/>
            <a:ext cx="1443300" cy="16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chemeClr val="lt1"/>
                </a:solidFill>
              </a:rPr>
              <a:t>?</a:t>
            </a:r>
            <a:endParaRPr sz="20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2209800" y="1460425"/>
            <a:ext cx="194898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645"/>
              </a:buClr>
              <a:buSzPts val="11900"/>
              <a:buFont typeface="Arial"/>
              <a:buNone/>
            </a:pPr>
            <a:r>
              <a:rPr b="1" lang="en-US" sz="11900">
                <a:solidFill>
                  <a:srgbClr val="FCC645"/>
                </a:solidFill>
              </a:rPr>
              <a:t>Bottlenecks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104513" y="5849750"/>
            <a:ext cx="7273200" cy="50142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CC645"/>
                </a:solidFill>
              </a:rPr>
              <a:t>Time</a:t>
            </a:r>
            <a:endParaRPr sz="9600">
              <a:solidFill>
                <a:srgbClr val="FCC645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3006288" y="5849750"/>
            <a:ext cx="7273200" cy="50142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CC645"/>
                </a:solidFill>
              </a:rPr>
              <a:t>Uncertainty</a:t>
            </a:r>
            <a:endParaRPr sz="9600">
              <a:solidFill>
                <a:srgbClr val="FCC64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2209800" y="1460425"/>
            <a:ext cx="194898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645"/>
              </a:buClr>
              <a:buSzPts val="11900"/>
              <a:buFont typeface="Arial"/>
              <a:buNone/>
            </a:pPr>
            <a:r>
              <a:rPr b="1" lang="en-US" sz="11900">
                <a:solidFill>
                  <a:srgbClr val="FCC645"/>
                </a:solidFill>
              </a:rPr>
              <a:t>Possible Solution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760575" y="5886075"/>
            <a:ext cx="4032900" cy="403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Disaster Early Warning</a:t>
            </a:r>
            <a:endParaRPr sz="4800"/>
          </a:p>
        </p:txBody>
      </p:sp>
      <p:sp>
        <p:nvSpPr>
          <p:cNvPr id="69" name="Google Shape;69;p14"/>
          <p:cNvSpPr/>
          <p:nvPr/>
        </p:nvSpPr>
        <p:spPr>
          <a:xfrm>
            <a:off x="16267475" y="5918250"/>
            <a:ext cx="4032900" cy="403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Funding</a:t>
            </a:r>
            <a:endParaRPr sz="4800"/>
          </a:p>
        </p:txBody>
      </p:sp>
      <p:cxnSp>
        <p:nvCxnSpPr>
          <p:cNvPr id="70" name="Google Shape;70;p14"/>
          <p:cNvCxnSpPr>
            <a:stCxn id="68" idx="3"/>
            <a:endCxn id="69" idx="1"/>
          </p:cNvCxnSpPr>
          <p:nvPr/>
        </p:nvCxnSpPr>
        <p:spPr>
          <a:xfrm>
            <a:off x="7793475" y="7902525"/>
            <a:ext cx="8474100" cy="32100"/>
          </a:xfrm>
          <a:prstGeom prst="straightConnector1">
            <a:avLst/>
          </a:prstGeom>
          <a:noFill/>
          <a:ln cap="flat" cmpd="sng" w="114300">
            <a:solidFill>
              <a:srgbClr val="FCC64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10038150" y="8364850"/>
            <a:ext cx="38331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PREDICT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209800" y="1460425"/>
            <a:ext cx="194898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645"/>
              </a:buClr>
              <a:buSzPts val="11900"/>
              <a:buFont typeface="Arial"/>
              <a:buNone/>
            </a:pPr>
            <a:r>
              <a:rPr b="1" lang="en-US" sz="11900">
                <a:solidFill>
                  <a:srgbClr val="FCC645"/>
                </a:solidFill>
              </a:rPr>
              <a:t>Possible Solution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369175" y="10966325"/>
            <a:ext cx="13703700" cy="1598700"/>
          </a:xfrm>
          <a:prstGeom prst="rect">
            <a:avLst/>
          </a:prstGeom>
          <a:noFill/>
          <a:ln cap="flat" cmpd="sng" w="76200">
            <a:solidFill>
              <a:srgbClr val="FCC6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SAVES A LOT OF VALUABLE TIME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760575" y="5886075"/>
            <a:ext cx="4032900" cy="403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Disaster Early Warning</a:t>
            </a:r>
            <a:endParaRPr sz="4800"/>
          </a:p>
        </p:txBody>
      </p:sp>
      <p:sp>
        <p:nvSpPr>
          <p:cNvPr id="79" name="Google Shape;79;p15"/>
          <p:cNvSpPr/>
          <p:nvPr/>
        </p:nvSpPr>
        <p:spPr>
          <a:xfrm>
            <a:off x="16267475" y="5918250"/>
            <a:ext cx="4032900" cy="403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Funding</a:t>
            </a:r>
            <a:endParaRPr sz="4800"/>
          </a:p>
        </p:txBody>
      </p:sp>
      <p:cxnSp>
        <p:nvCxnSpPr>
          <p:cNvPr id="80" name="Google Shape;80;p15"/>
          <p:cNvCxnSpPr>
            <a:stCxn id="78" idx="3"/>
            <a:endCxn id="79" idx="1"/>
          </p:cNvCxnSpPr>
          <p:nvPr/>
        </p:nvCxnSpPr>
        <p:spPr>
          <a:xfrm>
            <a:off x="7793475" y="7902525"/>
            <a:ext cx="8474100" cy="32100"/>
          </a:xfrm>
          <a:prstGeom prst="straightConnector1">
            <a:avLst/>
          </a:prstGeom>
          <a:noFill/>
          <a:ln cap="flat" cmpd="sng" w="114300">
            <a:solidFill>
              <a:srgbClr val="FCC64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10038150" y="8364850"/>
            <a:ext cx="38331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PREDICT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2209800" y="1460425"/>
            <a:ext cx="194898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645"/>
              </a:buClr>
              <a:buSzPts val="11900"/>
              <a:buFont typeface="Arial"/>
              <a:buNone/>
            </a:pPr>
            <a:r>
              <a:rPr b="1" lang="en-US" sz="11900">
                <a:solidFill>
                  <a:srgbClr val="FCC645"/>
                </a:solidFill>
              </a:rPr>
              <a:t>Implementation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700575" y="11172625"/>
            <a:ext cx="4995900" cy="1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Impact Prediction</a:t>
            </a:r>
            <a:endParaRPr sz="3600"/>
          </a:p>
        </p:txBody>
      </p:sp>
      <p:sp>
        <p:nvSpPr>
          <p:cNvPr id="88" name="Google Shape;88;p16"/>
          <p:cNvSpPr/>
          <p:nvPr/>
        </p:nvSpPr>
        <p:spPr>
          <a:xfrm>
            <a:off x="12212850" y="11172625"/>
            <a:ext cx="4995900" cy="1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Funding Prediction</a:t>
            </a:r>
            <a:endParaRPr sz="3600"/>
          </a:p>
        </p:txBody>
      </p:sp>
      <p:sp>
        <p:nvSpPr>
          <p:cNvPr id="89" name="Google Shape;89;p16"/>
          <p:cNvSpPr/>
          <p:nvPr/>
        </p:nvSpPr>
        <p:spPr>
          <a:xfrm>
            <a:off x="3760575" y="5428875"/>
            <a:ext cx="4032900" cy="403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Disaster Early Warning</a:t>
            </a:r>
            <a:endParaRPr sz="4800"/>
          </a:p>
        </p:txBody>
      </p:sp>
      <p:sp>
        <p:nvSpPr>
          <p:cNvPr id="90" name="Google Shape;90;p16"/>
          <p:cNvSpPr/>
          <p:nvPr/>
        </p:nvSpPr>
        <p:spPr>
          <a:xfrm>
            <a:off x="16267475" y="5461050"/>
            <a:ext cx="4032900" cy="403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Funding</a:t>
            </a:r>
            <a:endParaRPr sz="4800"/>
          </a:p>
        </p:txBody>
      </p:sp>
      <p:cxnSp>
        <p:nvCxnSpPr>
          <p:cNvPr id="91" name="Google Shape;91;p16"/>
          <p:cNvCxnSpPr>
            <a:stCxn id="89" idx="3"/>
            <a:endCxn id="90" idx="1"/>
          </p:cNvCxnSpPr>
          <p:nvPr/>
        </p:nvCxnSpPr>
        <p:spPr>
          <a:xfrm>
            <a:off x="7793475" y="7445325"/>
            <a:ext cx="8474100" cy="32100"/>
          </a:xfrm>
          <a:prstGeom prst="straightConnector1">
            <a:avLst/>
          </a:prstGeom>
          <a:noFill/>
          <a:ln cap="flat" cmpd="sng" w="114300">
            <a:solidFill>
              <a:srgbClr val="FCC64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10038150" y="7907650"/>
            <a:ext cx="38331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PREDICT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12862150" y="4658000"/>
            <a:ext cx="11100000" cy="753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209800" y="1460425"/>
            <a:ext cx="194898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645"/>
              </a:buClr>
              <a:buSzPts val="11900"/>
              <a:buFont typeface="Arial"/>
              <a:buNone/>
            </a:pPr>
            <a:r>
              <a:rPr b="1" lang="en-US" sz="11900">
                <a:solidFill>
                  <a:srgbClr val="FCC645"/>
                </a:solidFill>
              </a:rPr>
              <a:t>Impact Prediction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209800" y="5123050"/>
            <a:ext cx="10016400" cy="7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934A"/>
              </a:buClr>
              <a:buSzPts val="119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</a:rPr>
              <a:t>Datasets:</a:t>
            </a:r>
            <a:endParaRPr b="1" sz="4800">
              <a:solidFill>
                <a:srgbClr val="FFFFFF"/>
              </a:solidFill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-"/>
            </a:pPr>
            <a:r>
              <a:rPr lang="en-US" sz="4800">
                <a:solidFill>
                  <a:srgbClr val="FFFFFF"/>
                </a:solidFill>
              </a:rPr>
              <a:t>Disaster Database (EM-DAT)</a:t>
            </a:r>
            <a:endParaRPr sz="4800">
              <a:solidFill>
                <a:srgbClr val="FFFFFF"/>
              </a:solidFill>
            </a:endParaRP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-"/>
            </a:pPr>
            <a:r>
              <a:rPr lang="en-US" sz="4800">
                <a:solidFill>
                  <a:srgbClr val="FFFFFF"/>
                </a:solidFill>
              </a:rPr>
              <a:t>Floods, storms, and earthquakes</a:t>
            </a:r>
            <a:endParaRPr sz="4800">
              <a:solidFill>
                <a:srgbClr val="FFFFFF"/>
              </a:solidFill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-"/>
            </a:pPr>
            <a:r>
              <a:rPr lang="en-US" sz="4800">
                <a:solidFill>
                  <a:srgbClr val="FFFFFF"/>
                </a:solidFill>
              </a:rPr>
              <a:t>World Bank Database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</a:rPr>
              <a:t>Result</a:t>
            </a:r>
            <a:r>
              <a:rPr b="1" lang="en-US" sz="4800">
                <a:solidFill>
                  <a:schemeClr val="lt1"/>
                </a:solidFill>
              </a:rPr>
              <a:t>:</a:t>
            </a:r>
            <a:endParaRPr b="1" sz="4800">
              <a:solidFill>
                <a:schemeClr val="lt1"/>
              </a:solidFill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-"/>
            </a:pPr>
            <a:r>
              <a:rPr lang="en-US" sz="4800">
                <a:solidFill>
                  <a:schemeClr val="lt1"/>
                </a:solidFill>
              </a:rPr>
              <a:t>Large MSE (XGBoost)</a:t>
            </a:r>
            <a:endParaRPr sz="4800">
              <a:solidFill>
                <a:schemeClr val="lt1"/>
              </a:solidFill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-"/>
            </a:pPr>
            <a:r>
              <a:rPr lang="en-US" sz="4800">
                <a:solidFill>
                  <a:schemeClr val="lt1"/>
                </a:solidFill>
              </a:rPr>
              <a:t>Country specific data is more accurate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1500" y="5123050"/>
            <a:ext cx="10410800" cy="64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