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8" r:id="rId4"/>
    <p:sldId id="267" r:id="rId5"/>
    <p:sldId id="257" r:id="rId6"/>
    <p:sldId id="259" r:id="rId7"/>
    <p:sldId id="260" r:id="rId8"/>
    <p:sldId id="261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y Nguyen" initials="RN" lastIdx="1" clrIdx="0">
    <p:extLst>
      <p:ext uri="{19B8F6BF-5375-455C-9EA6-DF929625EA0E}">
        <p15:presenceInfo xmlns:p15="http://schemas.microsoft.com/office/powerpoint/2012/main" userId="S::rossy.nhung.nguyen@ibm.com::c12d59b4-7faa-4027-b11e-1e46009bf2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5"/>
    <p:restoredTop sz="78117"/>
  </p:normalViewPr>
  <p:slideViewPr>
    <p:cSldViewPr snapToGrid="0" snapToObjects="1">
      <p:cViewPr varScale="1">
        <p:scale>
          <a:sx n="34" d="100"/>
          <a:sy n="34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8T11:43:30.057" idx="1">
    <p:pos x="1536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0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MarkWebPro-Book-W03-Regular"/>
              </a:rPr>
              <a:t>Five years ago, governments saw the disaster coming but failed to take early action to abet the food crisis unfolding in Africa.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arkWebPro-Book-W03-Regular"/>
              </a:rPr>
              <a:t>258,000 lives </a:t>
            </a: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MarkWebPro-Book-W03-Regular"/>
              </a:rPr>
              <a:t>were lost which might otherwise have been saved. But this widely acknowledged failure of the international humanitarian system doesn’t have to repeat itself.</a:t>
            </a:r>
          </a:p>
          <a:p>
            <a:pPr algn="l"/>
            <a:endParaRPr lang="en-US" sz="2400" b="0" dirty="0">
              <a:solidFill>
                <a:schemeClr val="bg1">
                  <a:lumMod val="95000"/>
                </a:schemeClr>
              </a:solidFill>
              <a:latin typeface="MarkWebPro-Book-W03-Regular"/>
            </a:endParaRPr>
          </a:p>
          <a:p>
            <a:pPr algn="l"/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MarkWebPro-Book-W03-Regular"/>
              </a:rPr>
              <a:t>“If we act now with …..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Forecast-based mitigation action plan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Triggering system: probability of El Niño happening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Severity level of El Niño per region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Make impact visible across countries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Early action: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Reduce humanitarian losses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Risk financing: for every one $1 in mitigation you save $6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Social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Our Models includes: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1.   Novel Forecasting Scheme </a:t>
            </a:r>
            <a:r>
              <a:rPr lang="en-US" sz="6600" b="0" dirty="0">
                <a:solidFill>
                  <a:schemeClr val="bg1">
                    <a:lumMod val="95000"/>
                  </a:schemeClr>
                </a:solidFill>
              </a:rPr>
              <a:t>to predict El Nino </a:t>
            </a:r>
            <a:r>
              <a:rPr lang="en-US" sz="6000" b="0" dirty="0">
                <a:solidFill>
                  <a:schemeClr val="bg1">
                    <a:lumMod val="95000"/>
                  </a:schemeClr>
                </a:solidFill>
              </a:rPr>
              <a:t>severity</a:t>
            </a:r>
            <a:r>
              <a:rPr lang="en-US" sz="6600" b="0" dirty="0">
                <a:solidFill>
                  <a:schemeClr val="bg1">
                    <a:lumMod val="95000"/>
                  </a:schemeClr>
                </a:solidFill>
              </a:rPr>
              <a:t> levels per region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2.  Machine Learning Algorithm </a:t>
            </a:r>
            <a:r>
              <a:rPr lang="en-US" sz="6600" b="0" dirty="0">
                <a:solidFill>
                  <a:schemeClr val="bg1">
                    <a:lumMod val="95000"/>
                  </a:schemeClr>
                </a:solidFill>
              </a:rPr>
              <a:t>to allocate funding 	and estimate number of affected people per 	country  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sym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1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2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29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hoek"/>
          <p:cNvSpPr/>
          <p:nvPr/>
        </p:nvSpPr>
        <p:spPr>
          <a:xfrm>
            <a:off x="-12700" y="-17091"/>
            <a:ext cx="24409400" cy="13750182"/>
          </a:xfrm>
          <a:prstGeom prst="rect">
            <a:avLst/>
          </a:prstGeom>
          <a:solidFill>
            <a:srgbClr val="FCC64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 kop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"/>
          <p:cNvSpPr/>
          <p:nvPr/>
        </p:nvSpPr>
        <p:spPr>
          <a:xfrm>
            <a:off x="-25400" y="-29791"/>
            <a:ext cx="24434800" cy="13775582"/>
          </a:xfrm>
          <a:prstGeom prst="rect">
            <a:avLst/>
          </a:prstGeom>
          <a:solidFill>
            <a:srgbClr val="3E934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 k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"/>
          <p:cNvSpPr/>
          <p:nvPr/>
        </p:nvSpPr>
        <p:spPr>
          <a:xfrm>
            <a:off x="-25400" y="-17091"/>
            <a:ext cx="24434800" cy="13750182"/>
          </a:xfrm>
          <a:prstGeom prst="rect">
            <a:avLst/>
          </a:prstGeom>
          <a:solidFill>
            <a:srgbClr val="1B599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Tekengebied 1 kopie@2x.png" descr="Tekengebied 1 kopie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AC6E2-C322-654A-9CAF-FD5E65661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11FD08A-7F40-9049-B44C-DAF56E2B5396}"/>
              </a:ext>
            </a:extLst>
          </p:cNvPr>
          <p:cNvGrpSpPr/>
          <p:nvPr/>
        </p:nvGrpSpPr>
        <p:grpSpPr>
          <a:xfrm>
            <a:off x="18143620" y="12195854"/>
            <a:ext cx="6240380" cy="968881"/>
            <a:chOff x="18143620" y="12195854"/>
            <a:chExt cx="6240380" cy="9688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E5F87A-3C62-8946-A30C-1FE00823F878}"/>
                </a:ext>
              </a:extLst>
            </p:cNvPr>
            <p:cNvSpPr/>
            <p:nvPr/>
          </p:nvSpPr>
          <p:spPr>
            <a:xfrm>
              <a:off x="18143621" y="12195854"/>
              <a:ext cx="6240379" cy="492443"/>
            </a:xfrm>
            <a:prstGeom prst="rect">
              <a:avLst/>
            </a:prstGeom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Peru, 2017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41C530-3ACB-2A4A-A545-F5A4ACB56241}"/>
                </a:ext>
              </a:extLst>
            </p:cNvPr>
            <p:cNvSpPr/>
            <p:nvPr/>
          </p:nvSpPr>
          <p:spPr>
            <a:xfrm>
              <a:off x="18143620" y="13010270"/>
              <a:ext cx="6240379" cy="154465"/>
            </a:xfrm>
            <a:prstGeom prst="rect">
              <a:avLst/>
            </a:prstGeom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540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6F0EEA-FEF0-0747-9CB2-3B2ECFDD9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13634"/>
          <a:stretch/>
        </p:blipFill>
        <p:spPr>
          <a:xfrm>
            <a:off x="0" y="27709"/>
            <a:ext cx="24383980" cy="1371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0F0446A-F650-E249-80FE-1E650F0D17B0}"/>
              </a:ext>
            </a:extLst>
          </p:cNvPr>
          <p:cNvGrpSpPr/>
          <p:nvPr/>
        </p:nvGrpSpPr>
        <p:grpSpPr>
          <a:xfrm>
            <a:off x="18143620" y="12195854"/>
            <a:ext cx="6240380" cy="968881"/>
            <a:chOff x="18143620" y="12195854"/>
            <a:chExt cx="6240380" cy="9688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CFE18D-B0DC-7D40-9752-4F09FA44FD2E}"/>
                </a:ext>
              </a:extLst>
            </p:cNvPr>
            <p:cNvSpPr/>
            <p:nvPr/>
          </p:nvSpPr>
          <p:spPr>
            <a:xfrm>
              <a:off x="18143621" y="12195854"/>
              <a:ext cx="6240379" cy="492443"/>
            </a:xfrm>
            <a:prstGeom prst="rect">
              <a:avLst/>
            </a:prstGeom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Vietnam, 2017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8D741-595F-1641-A57F-83960CF96ED2}"/>
                </a:ext>
              </a:extLst>
            </p:cNvPr>
            <p:cNvSpPr/>
            <p:nvPr/>
          </p:nvSpPr>
          <p:spPr>
            <a:xfrm>
              <a:off x="18143620" y="13010270"/>
              <a:ext cx="6240379" cy="154465"/>
            </a:xfrm>
            <a:prstGeom prst="rect">
              <a:avLst/>
            </a:prstGeom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0218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52A48-7813-2041-8849-0C3141552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01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1E2B21E-9754-7E4B-B8E9-309ED9CFCAD5}"/>
              </a:ext>
            </a:extLst>
          </p:cNvPr>
          <p:cNvGrpSpPr/>
          <p:nvPr/>
        </p:nvGrpSpPr>
        <p:grpSpPr>
          <a:xfrm>
            <a:off x="18143620" y="12195855"/>
            <a:ext cx="6240380" cy="968880"/>
            <a:chOff x="18143620" y="12195855"/>
            <a:chExt cx="6240380" cy="9688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04C1F3-D71E-C44B-ACE6-626A0463D605}"/>
                </a:ext>
              </a:extLst>
            </p:cNvPr>
            <p:cNvSpPr/>
            <p:nvPr/>
          </p:nvSpPr>
          <p:spPr>
            <a:xfrm>
              <a:off x="18143621" y="12195855"/>
              <a:ext cx="6240379" cy="492443"/>
            </a:xfrm>
            <a:prstGeom prst="rect">
              <a:avLst/>
            </a:prstGeom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r>
                <a:rPr lang="en-US" sz="3200" dirty="0"/>
                <a:t>Sub-Saharan Africa, 2017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5A725C-7CAF-334A-B0A0-B6F903010650}"/>
                </a:ext>
              </a:extLst>
            </p:cNvPr>
            <p:cNvSpPr/>
            <p:nvPr/>
          </p:nvSpPr>
          <p:spPr>
            <a:xfrm>
              <a:off x="18143620" y="13010270"/>
              <a:ext cx="6240379" cy="154465"/>
            </a:xfrm>
            <a:prstGeom prst="rect">
              <a:avLst/>
            </a:prstGeom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7801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am name"/>
          <p:cNvSpPr txBox="1"/>
          <p:nvPr/>
        </p:nvSpPr>
        <p:spPr>
          <a:xfrm>
            <a:off x="2209800" y="1460425"/>
            <a:ext cx="19489738" cy="337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11900">
                <a:solidFill>
                  <a:srgbClr val="3E934A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</a:lstStyle>
          <a:p>
            <a:r>
              <a:rPr lang="en-US" dirty="0"/>
              <a:t>The Incredibles and…</a:t>
            </a:r>
            <a:endParaRPr dirty="0"/>
          </a:p>
        </p:txBody>
      </p:sp>
      <p:sp>
        <p:nvSpPr>
          <p:cNvPr id="73" name="Challenge you worked on"/>
          <p:cNvSpPr txBox="1"/>
          <p:nvPr/>
        </p:nvSpPr>
        <p:spPr>
          <a:xfrm>
            <a:off x="1010217" y="6390927"/>
            <a:ext cx="19489738" cy="337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11900" b="0">
                <a:solidFill>
                  <a:srgbClr val="3E934A"/>
                </a:solidFill>
                <a:latin typeface="BebasNeueBook"/>
                <a:ea typeface="BebasNeueBook"/>
                <a:cs typeface="BebasNeueBook"/>
                <a:sym typeface="BebasNeueBook"/>
              </a:defRPr>
            </a:lvl1pPr>
          </a:lstStyle>
          <a:p>
            <a:pPr algn="ctr"/>
            <a:r>
              <a:rPr lang="en-US" dirty="0"/>
              <a:t>			Finding Niño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am name"/>
          <p:cNvSpPr txBox="1"/>
          <p:nvPr/>
        </p:nvSpPr>
        <p:spPr>
          <a:xfrm>
            <a:off x="657446" y="393475"/>
            <a:ext cx="19489738" cy="2258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11900">
                <a:solidFill>
                  <a:srgbClr val="FCC645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</a:lstStyle>
          <a:p>
            <a:r>
              <a:rPr lang="en-US" dirty="0"/>
              <a:t>Solution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E074B-B7F8-CF49-B434-A206C71D35C1}"/>
              </a:ext>
            </a:extLst>
          </p:cNvPr>
          <p:cNvSpPr txBox="1"/>
          <p:nvPr/>
        </p:nvSpPr>
        <p:spPr>
          <a:xfrm>
            <a:off x="16042" y="3499827"/>
            <a:ext cx="13348745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Forecast-based mitigation action plan: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DC908-731F-D344-AC66-8A5F92C44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73" y="5747352"/>
            <a:ext cx="18849754" cy="56856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hallenge you worked on"/>
          <p:cNvSpPr txBox="1"/>
          <p:nvPr/>
        </p:nvSpPr>
        <p:spPr>
          <a:xfrm>
            <a:off x="2209800" y="3771825"/>
            <a:ext cx="19489738" cy="337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11900" b="0">
                <a:solidFill>
                  <a:srgbClr val="1B5996"/>
                </a:solidFill>
                <a:latin typeface="BebasNeueBook"/>
                <a:ea typeface="BebasNeueBook"/>
                <a:cs typeface="BebasNeueBook"/>
                <a:sym typeface="BebasNeueBook"/>
              </a:defRPr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C0DC2-E51C-4334-A561-1BDAB1F6D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62" y="960120"/>
            <a:ext cx="8360664" cy="5576148"/>
          </a:xfrm>
          <a:prstGeom prst="rect">
            <a:avLst/>
          </a:prstGeom>
          <a:solidFill>
            <a:srgbClr val="FFFFFF"/>
          </a:solidFill>
          <a:ln w="19050">
            <a:solidFill>
              <a:srgbClr val="F2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62" y="7207340"/>
            <a:ext cx="8360664" cy="5576148"/>
          </a:xfrm>
          <a:prstGeom prst="rect">
            <a:avLst/>
          </a:prstGeom>
          <a:solidFill>
            <a:srgbClr val="FFFFFF"/>
          </a:solidFill>
          <a:ln w="19050">
            <a:solidFill>
              <a:srgbClr val="F2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85503-B09B-4342-8600-4F132A2C3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89" y="7496388"/>
            <a:ext cx="6965507" cy="49432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92" y="974180"/>
            <a:ext cx="13483698" cy="1179576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63F73-6960-4F3D-AF7C-14F99C4AE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2" y="950560"/>
            <a:ext cx="8360664" cy="5576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57E0A-F4F4-452B-91F1-4FC3EC669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92" y="905600"/>
            <a:ext cx="13483698" cy="119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796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149</Words>
  <Application>Microsoft Office PowerPoint</Application>
  <PresentationFormat>Custom</PresentationFormat>
  <Paragraphs>23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BebasNeueBold</vt:lpstr>
      <vt:lpstr>BebasNeueBook</vt:lpstr>
      <vt:lpstr>Helvetica Neue</vt:lpstr>
      <vt:lpstr>Helvetica Neue Light</vt:lpstr>
      <vt:lpstr>Helvetica Neue Medium</vt:lpstr>
      <vt:lpstr>MarkWebPro-Book-W03-Regular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Robinator</dc:creator>
  <cp:lastModifiedBy>Robinator</cp:lastModifiedBy>
  <cp:revision>3</cp:revision>
  <dcterms:created xsi:type="dcterms:W3CDTF">2018-11-18T12:38:22Z</dcterms:created>
  <dcterms:modified xsi:type="dcterms:W3CDTF">2018-11-18T12:49:15Z</dcterms:modified>
</cp:coreProperties>
</file>