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4" roundtripDataSignature="AMtx7mgcm9XBuF/YoWcPNPL5p1z43+6Z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4a3fcf7a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4a3fcf7a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e4a3fcf7a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4a3fcf7a4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4a3fcf7a4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ge4a3fcf7a4_0_5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4a3fcf7a4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4a3fcf7a4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e4a3fcf7a4_0_8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4a3fcf7a4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4a3fcf7a4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e4a3fcf7a4_0_5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a32c28dd6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a32c28dd6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10a32c28dd6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cbabff4bd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cbabff4bd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10cbabff4bd_0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cbabff4bd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cbabff4bd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0cbabff4bd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4a3fcf7a4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4a3fcf7a4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e4a3fcf7a4_0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e4a3fcf7a4_0_9"/>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e4a3fcf7a4_0_9"/>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e4a3fcf7a4_0_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e4a3fcf7a4_0_44"/>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e4a3fcf7a4_0_44"/>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e4a3fcf7a4_0_4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e4a3fcf7a4_0_4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4" name="Shape 54"/>
        <p:cNvGrpSpPr/>
        <p:nvPr/>
      </p:nvGrpSpPr>
      <p:grpSpPr>
        <a:xfrm>
          <a:off x="0" y="0"/>
          <a:ext cx="0" cy="0"/>
          <a:chOff x="0" y="0"/>
          <a:chExt cx="0" cy="0"/>
        </a:xfrm>
      </p:grpSpPr>
      <p:sp>
        <p:nvSpPr>
          <p:cNvPr id="55" name="Google Shape;55;ge4a3fcf7a4_0_50"/>
          <p:cNvSpPr txBox="1"/>
          <p:nvPr>
            <p:ph type="title"/>
          </p:nvPr>
        </p:nvSpPr>
        <p:spPr>
          <a:xfrm>
            <a:off x="174945" y="234863"/>
            <a:ext cx="8794200" cy="298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e4a3fcf7a4_0_1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e4a3fcf7a4_0_1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e4a3fcf7a4_0_1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e4a3fcf7a4_0_16"/>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e4a3fcf7a4_0_1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e4a3fcf7a4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e4a3fcf7a4_0_20"/>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e4a3fcf7a4_0_20"/>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e4a3fcf7a4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e4a3fcf7a4_0_2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e4a3fcf7a4_0_2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e4a3fcf7a4_0_28"/>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e4a3fcf7a4_0_28"/>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e4a3fcf7a4_0_2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e4a3fcf7a4_0_32"/>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e4a3fcf7a4_0_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e4a3fcf7a4_0_35"/>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e4a3fcf7a4_0_35"/>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e4a3fcf7a4_0_35"/>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e4a3fcf7a4_0_35"/>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e4a3fcf7a4_0_3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e4a3fcf7a4_0_41"/>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e4a3fcf7a4_0_4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e4a3fcf7a4_0_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e4a3fcf7a4_0_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e4a3fcf7a4_0_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e4a3fcf7a4_0_0"/>
          <p:cNvSpPr txBox="1"/>
          <p:nvPr>
            <p:ph type="title"/>
          </p:nvPr>
        </p:nvSpPr>
        <p:spPr>
          <a:xfrm>
            <a:off x="174900" y="194550"/>
            <a:ext cx="8794200" cy="632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sz="5000"/>
          </a:p>
          <a:p>
            <a:pPr indent="0" lvl="0" marL="0" rtl="0" algn="l">
              <a:spcBef>
                <a:spcPts val="0"/>
              </a:spcBef>
              <a:spcAft>
                <a:spcPts val="0"/>
              </a:spcAft>
              <a:buNone/>
            </a:pPr>
            <a:r>
              <a:t/>
            </a:r>
            <a:endParaRPr sz="5000"/>
          </a:p>
          <a:p>
            <a:pPr indent="0" lvl="0" marL="0" rtl="0" algn="ctr">
              <a:spcBef>
                <a:spcPts val="0"/>
              </a:spcBef>
              <a:spcAft>
                <a:spcPts val="0"/>
              </a:spcAft>
              <a:buNone/>
            </a:pPr>
            <a:r>
              <a:rPr lang="en-AU" sz="5000"/>
              <a:t>Big Mountain Ski Resort Executive Report</a:t>
            </a:r>
            <a:endParaRPr sz="5000"/>
          </a:p>
          <a:p>
            <a:pPr indent="0" lvl="0" marL="0" rtl="0" algn="ctr">
              <a:spcBef>
                <a:spcPts val="0"/>
              </a:spcBef>
              <a:spcAft>
                <a:spcPts val="0"/>
              </a:spcAft>
              <a:buNone/>
            </a:pPr>
            <a:r>
              <a:t/>
            </a:r>
            <a:endParaRPr/>
          </a:p>
          <a:p>
            <a:pPr indent="0" lvl="0" marL="0" rtl="0" algn="ctr">
              <a:spcBef>
                <a:spcPts val="0"/>
              </a:spcBef>
              <a:spcAft>
                <a:spcPts val="0"/>
              </a:spcAft>
              <a:buNone/>
            </a:pPr>
            <a:r>
              <a:rPr lang="en-AU"/>
              <a:t>Data Scientist: Raymond Chai</a:t>
            </a:r>
            <a:endParaRPr/>
          </a:p>
          <a:p>
            <a:pPr indent="0" lvl="0" marL="0" rtl="0" algn="ctr">
              <a:spcBef>
                <a:spcPts val="0"/>
              </a:spcBef>
              <a:spcAft>
                <a:spcPts val="0"/>
              </a:spcAft>
              <a:buNone/>
            </a:pPr>
            <a:r>
              <a:rPr lang="en-AU"/>
              <a:t>Date: Jan. 08,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e4a3fcf7a4_0_52"/>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a:t>Problem Identi</a:t>
            </a:r>
            <a:r>
              <a:rPr lang="en-AU"/>
              <a:t>fication</a:t>
            </a:r>
            <a:endParaRPr/>
          </a:p>
        </p:txBody>
      </p:sp>
      <p:sp>
        <p:nvSpPr>
          <p:cNvPr id="68" name="Google Shape;68;ge4a3fcf7a4_0_52"/>
          <p:cNvSpPr txBox="1"/>
          <p:nvPr/>
        </p:nvSpPr>
        <p:spPr>
          <a:xfrm>
            <a:off x="174950" y="987000"/>
            <a:ext cx="85857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Adjusting ticket 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Big Mountain Ski Resort Current Ticket Price: $81</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AU"/>
              <a:t>Is Big mountain Ski resort’s ticket price, competitively priced for the features it has compared to the market?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rPr lang="en-AU"/>
              <a:t>__________________________________________________________________________________</a:t>
            </a:r>
            <a:endParaRPr/>
          </a:p>
          <a:p>
            <a:pPr indent="0" lvl="0" marL="0" rtl="0" algn="l">
              <a:spcBef>
                <a:spcPts val="0"/>
              </a:spcBef>
              <a:spcAft>
                <a:spcPts val="0"/>
              </a:spcAft>
              <a:buNone/>
            </a:pPr>
            <a:r>
              <a:rPr lang="en-AU"/>
              <a:t>Exploring options to improve/optimize Big Mountain Ski Resort: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Option 1: Closing up to the 10 of the least used runs</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Option 2: Adding 150 ft of vertical drop to the tallest run, adding an additional ski lift chair</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Option 3: Similar to Option 2, but with additional snow coverage capability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Option 4: Adding 0.2 miles of run to the longest run and providing </a:t>
            </a:r>
            <a:r>
              <a:rPr lang="en-AU"/>
              <a:t>additional</a:t>
            </a:r>
            <a:r>
              <a:rPr lang="en-AU"/>
              <a:t> snow coverage capability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i="1"/>
          </a:p>
          <a:p>
            <a:pPr indent="0" lvl="0" marL="0" rtl="0" algn="l">
              <a:spcBef>
                <a:spcPts val="0"/>
              </a:spcBef>
              <a:spcAft>
                <a:spcPts val="0"/>
              </a:spcAft>
              <a:buNone/>
            </a:pPr>
            <a:r>
              <a:rPr i="1" lang="en-AU"/>
              <a:t>Which of these options can reduce costs or improve revenue for Big Mountain Ski Resort?</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e4a3fcf7a4_0_83"/>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a:t>Recommendations and Key Findings</a:t>
            </a:r>
            <a:endParaRPr/>
          </a:p>
        </p:txBody>
      </p:sp>
      <p:sp>
        <p:nvSpPr>
          <p:cNvPr id="75" name="Google Shape;75;ge4a3fcf7a4_0_83"/>
          <p:cNvSpPr txBox="1"/>
          <p:nvPr/>
        </p:nvSpPr>
        <p:spPr>
          <a:xfrm>
            <a:off x="174950" y="987000"/>
            <a:ext cx="85857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Adjusting ticket 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Big Mountain Ski Resort Current Ticket Price: $81</a:t>
            </a:r>
            <a:endParaRPr/>
          </a:p>
          <a:p>
            <a:pPr indent="0" lvl="0" marL="0" rtl="0" algn="l">
              <a:spcBef>
                <a:spcPts val="0"/>
              </a:spcBef>
              <a:spcAft>
                <a:spcPts val="0"/>
              </a:spcAft>
              <a:buClr>
                <a:schemeClr val="dk1"/>
              </a:buClr>
              <a:buSzPts val="1100"/>
              <a:buFont typeface="Arial"/>
              <a:buNone/>
            </a:pPr>
            <a:r>
              <a:rPr i="1" lang="en-AU">
                <a:solidFill>
                  <a:srgbClr val="FF0000"/>
                </a:solidFill>
              </a:rPr>
              <a:t>Big Mountain Ski resort Ticket price expected: $95.87 +/- $10.39</a:t>
            </a:r>
            <a:endParaRPr/>
          </a:p>
          <a:p>
            <a:pPr indent="0" lvl="0" marL="0" rtl="0" algn="l">
              <a:spcBef>
                <a:spcPts val="0"/>
              </a:spcBef>
              <a:spcAft>
                <a:spcPts val="0"/>
              </a:spcAft>
              <a:buNone/>
            </a:pPr>
            <a:r>
              <a:rPr i="1" lang="en-AU"/>
              <a:t>Is Big mountain Ski resort’s ticket price, competitively priced for the features it has compared to the market? </a:t>
            </a:r>
            <a:endParaRPr i="1"/>
          </a:p>
          <a:p>
            <a:pPr indent="0" lvl="0" marL="0" rtl="0" algn="l">
              <a:spcBef>
                <a:spcPts val="0"/>
              </a:spcBef>
              <a:spcAft>
                <a:spcPts val="0"/>
              </a:spcAft>
              <a:buNone/>
            </a:pPr>
            <a:r>
              <a:rPr i="1" lang="en-AU">
                <a:solidFill>
                  <a:srgbClr val="FF0000"/>
                </a:solidFill>
              </a:rPr>
              <a:t>It seems Big Mountain Ski resort’s ticket price can be upped from the model built on market data.</a:t>
            </a:r>
            <a:endParaRPr i="1">
              <a:solidFill>
                <a:srgbClr val="FF0000"/>
              </a:solidFill>
            </a:endParaRPr>
          </a:p>
          <a:p>
            <a:pPr indent="0" lvl="0" marL="0" rtl="0" algn="l">
              <a:spcBef>
                <a:spcPts val="0"/>
              </a:spcBef>
              <a:spcAft>
                <a:spcPts val="0"/>
              </a:spcAft>
              <a:buNone/>
            </a:pPr>
            <a:r>
              <a:t/>
            </a:r>
            <a:endParaRPr i="1">
              <a:solidFill>
                <a:srgbClr val="FF0000"/>
              </a:solidFill>
            </a:endParaRPr>
          </a:p>
          <a:p>
            <a:pPr indent="0" lvl="0" marL="0" rtl="0" algn="l">
              <a:spcBef>
                <a:spcPts val="0"/>
              </a:spcBef>
              <a:spcAft>
                <a:spcPts val="0"/>
              </a:spcAft>
              <a:buNone/>
            </a:pPr>
            <a:r>
              <a:t/>
            </a:r>
            <a:endParaRPr i="1">
              <a:solidFill>
                <a:srgbClr val="FF0000"/>
              </a:solidFill>
            </a:endParaRPr>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rPr lang="en-AU"/>
              <a:t>__________________________________________________________________________________</a:t>
            </a:r>
            <a:endParaRPr/>
          </a:p>
          <a:p>
            <a:pPr indent="0" lvl="0" marL="0" rtl="0" algn="l">
              <a:spcBef>
                <a:spcPts val="0"/>
              </a:spcBef>
              <a:spcAft>
                <a:spcPts val="0"/>
              </a:spcAft>
              <a:buNone/>
            </a:pPr>
            <a:r>
              <a:rPr lang="en-AU"/>
              <a:t>Exploring options to improve/optimize Big Mountain Ski Resort: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Option 1: Closing up to the 10 of the least used runs</a:t>
            </a:r>
            <a:endParaRPr/>
          </a:p>
          <a:p>
            <a:pPr indent="0" lvl="0" marL="0" rtl="0" algn="l">
              <a:spcBef>
                <a:spcPts val="0"/>
              </a:spcBef>
              <a:spcAft>
                <a:spcPts val="0"/>
              </a:spcAft>
              <a:buNone/>
            </a:pPr>
            <a:r>
              <a:rPr lang="en-AU">
                <a:solidFill>
                  <a:srgbClr val="FF0000"/>
                </a:solidFill>
              </a:rPr>
              <a:t>Reduction in ticket price with certain number of least used runs closed. </a:t>
            </a:r>
            <a:endParaRPr>
              <a:solidFill>
                <a:srgbClr val="FF0000"/>
              </a:solidFill>
            </a:endParaRPr>
          </a:p>
          <a:p>
            <a:pPr indent="0" lvl="0" marL="0" rtl="0" algn="l">
              <a:spcBef>
                <a:spcPts val="0"/>
              </a:spcBef>
              <a:spcAft>
                <a:spcPts val="0"/>
              </a:spcAft>
              <a:buNone/>
            </a:pPr>
            <a:r>
              <a:rPr lang="en-AU"/>
              <a:t>Option 2: Adding 150 ft of vertical drop to the tallest run, adding an additional ski lift chair</a:t>
            </a:r>
            <a:endParaRPr/>
          </a:p>
          <a:p>
            <a:pPr indent="0" lvl="0" marL="0" rtl="0" algn="l">
              <a:spcBef>
                <a:spcPts val="0"/>
              </a:spcBef>
              <a:spcAft>
                <a:spcPts val="0"/>
              </a:spcAft>
              <a:buNone/>
            </a:pPr>
            <a:r>
              <a:rPr lang="en-AU">
                <a:solidFill>
                  <a:srgbClr val="FF0000"/>
                </a:solidFill>
              </a:rPr>
              <a:t>Additional features could improve ticket price to be $1.99 more!</a:t>
            </a:r>
            <a:endParaRPr>
              <a:solidFill>
                <a:srgbClr val="FF0000"/>
              </a:solidFill>
            </a:endParaRPr>
          </a:p>
          <a:p>
            <a:pPr indent="0" lvl="0" marL="0" rtl="0" algn="l">
              <a:spcBef>
                <a:spcPts val="0"/>
              </a:spcBef>
              <a:spcAft>
                <a:spcPts val="0"/>
              </a:spcAft>
              <a:buNone/>
            </a:pPr>
            <a:r>
              <a:rPr lang="en-AU"/>
              <a:t>Option 3: Similar to Option 2, but with additional snow coverage capability</a:t>
            </a:r>
            <a:endParaRPr/>
          </a:p>
          <a:p>
            <a:pPr indent="0" lvl="0" marL="0" rtl="0" algn="l">
              <a:spcBef>
                <a:spcPts val="0"/>
              </a:spcBef>
              <a:spcAft>
                <a:spcPts val="0"/>
              </a:spcAft>
              <a:buNone/>
            </a:pPr>
            <a:r>
              <a:rPr lang="en-AU">
                <a:solidFill>
                  <a:srgbClr val="FF0000"/>
                </a:solidFill>
              </a:rPr>
              <a:t>Addition of more snow coverage does not improve ticket price any more than option 2.</a:t>
            </a:r>
            <a:endParaRPr>
              <a:solidFill>
                <a:srgbClr val="FF0000"/>
              </a:solidFill>
            </a:endParaRPr>
          </a:p>
          <a:p>
            <a:pPr indent="0" lvl="0" marL="0" rtl="0" algn="l">
              <a:spcBef>
                <a:spcPts val="0"/>
              </a:spcBef>
              <a:spcAft>
                <a:spcPts val="0"/>
              </a:spcAft>
              <a:buNone/>
            </a:pPr>
            <a:r>
              <a:rPr lang="en-AU"/>
              <a:t>Option 4: Adding 0.2 miles of run to the longest run and providing additional snow coverage capability</a:t>
            </a:r>
            <a:endParaRPr/>
          </a:p>
          <a:p>
            <a:pPr indent="0" lvl="0" marL="0" rtl="0" algn="l">
              <a:spcBef>
                <a:spcPts val="0"/>
              </a:spcBef>
              <a:spcAft>
                <a:spcPts val="0"/>
              </a:spcAft>
              <a:buNone/>
            </a:pPr>
            <a:r>
              <a:rPr lang="en-AU">
                <a:solidFill>
                  <a:srgbClr val="FF0000"/>
                </a:solidFill>
              </a:rPr>
              <a:t>No change in ticket price.</a:t>
            </a:r>
            <a:endParaRPr>
              <a:solidFill>
                <a:srgbClr val="FF0000"/>
              </a:solidFill>
            </a:endParaRPr>
          </a:p>
          <a:p>
            <a:pPr indent="0" lvl="0" marL="0" rtl="0" algn="l">
              <a:spcBef>
                <a:spcPts val="0"/>
              </a:spcBef>
              <a:spcAft>
                <a:spcPts val="0"/>
              </a:spcAft>
              <a:buNone/>
            </a:pPr>
            <a:r>
              <a:t/>
            </a:r>
            <a:endParaRPr i="1"/>
          </a:p>
          <a:p>
            <a:pPr indent="0" lvl="0" marL="0" rtl="0" algn="l">
              <a:spcBef>
                <a:spcPts val="0"/>
              </a:spcBef>
              <a:spcAft>
                <a:spcPts val="0"/>
              </a:spcAft>
              <a:buNone/>
            </a:pPr>
            <a:r>
              <a:rPr i="1" lang="en-AU"/>
              <a:t>Which of these options can reduce costs or improve revenue for Big Mountain Ski Resort?</a:t>
            </a:r>
            <a:endParaRPr i="1"/>
          </a:p>
          <a:p>
            <a:pPr indent="0" lvl="0" marL="0" rtl="0" algn="l">
              <a:spcBef>
                <a:spcPts val="0"/>
              </a:spcBef>
              <a:spcAft>
                <a:spcPts val="0"/>
              </a:spcAft>
              <a:buNone/>
            </a:pPr>
            <a:r>
              <a:rPr i="1" lang="en-AU">
                <a:solidFill>
                  <a:srgbClr val="FF0000"/>
                </a:solidFill>
              </a:rPr>
              <a:t>Of the provided options to explore, Option 1 &amp; 2 are the financially interesting.</a:t>
            </a:r>
            <a:endParaRPr i="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e4a3fcf7a4_0_57"/>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a:t>Modeling results and analysis</a:t>
            </a:r>
            <a:endParaRPr/>
          </a:p>
        </p:txBody>
      </p:sp>
      <p:sp>
        <p:nvSpPr>
          <p:cNvPr id="82" name="Google Shape;82;ge4a3fcf7a4_0_57"/>
          <p:cNvSpPr txBox="1"/>
          <p:nvPr/>
        </p:nvSpPr>
        <p:spPr>
          <a:xfrm>
            <a:off x="174950" y="880000"/>
            <a:ext cx="868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Big Mountain Ski Resort (B.M.S.R.) ticket prices (dotted red line) relative to all ski resorts in the U.S. (left) and ski-resorts in Montana only (right)</a:t>
            </a:r>
            <a:endParaRPr/>
          </a:p>
        </p:txBody>
      </p:sp>
      <p:sp>
        <p:nvSpPr>
          <p:cNvPr id="83" name="Google Shape;83;ge4a3fcf7a4_0_57"/>
          <p:cNvSpPr txBox="1"/>
          <p:nvPr/>
        </p:nvSpPr>
        <p:spPr>
          <a:xfrm>
            <a:off x="420350" y="4683250"/>
            <a:ext cx="8440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Background: B.M.S.R. appears to be priced near the median price point in respect to the entire market for ski tickets, however it’s the highest priced resort ticket in Montana. In the summary section, B.M.S.R.’s potential price up will be explained with respective to the graphs shown in the next few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Variables that dictate the ticket pricing:</a:t>
            </a:r>
            <a:endParaRPr/>
          </a:p>
          <a:p>
            <a:pPr indent="0" lvl="0" marL="0" rtl="0" algn="l">
              <a:spcBef>
                <a:spcPts val="0"/>
              </a:spcBef>
              <a:spcAft>
                <a:spcPts val="0"/>
              </a:spcAft>
              <a:buNone/>
            </a:pPr>
            <a:r>
              <a:rPr lang="en-AU"/>
              <a:t>1.) </a:t>
            </a:r>
            <a:r>
              <a:rPr lang="en-AU"/>
              <a:t>Max vertical drop height, 2.) amount of available made snow, 3.) total number of </a:t>
            </a:r>
            <a:r>
              <a:rPr lang="en-AU"/>
              <a:t>chairs, 4.) number of quads (chair lift for 4 people),  5.) number of runs, 6.) longest run length, 7.) trams (aerial lift via cable car), 8.) total amount of skiable terrain</a:t>
            </a:r>
            <a:endParaRPr/>
          </a:p>
        </p:txBody>
      </p:sp>
      <p:pic>
        <p:nvPicPr>
          <p:cNvPr id="84" name="Google Shape;84;ge4a3fcf7a4_0_57"/>
          <p:cNvPicPr preferRelativeResize="0"/>
          <p:nvPr/>
        </p:nvPicPr>
        <p:blipFill rotWithShape="1">
          <a:blip r:embed="rId3">
            <a:alphaModFix/>
          </a:blip>
          <a:srcRect b="2780" l="0" r="0" t="0"/>
          <a:stretch/>
        </p:blipFill>
        <p:spPr>
          <a:xfrm>
            <a:off x="174950" y="1715125"/>
            <a:ext cx="4166800" cy="2918100"/>
          </a:xfrm>
          <a:prstGeom prst="rect">
            <a:avLst/>
          </a:prstGeom>
          <a:noFill/>
          <a:ln>
            <a:noFill/>
          </a:ln>
        </p:spPr>
      </p:pic>
      <p:pic>
        <p:nvPicPr>
          <p:cNvPr id="85" name="Google Shape;85;ge4a3fcf7a4_0_57"/>
          <p:cNvPicPr preferRelativeResize="0"/>
          <p:nvPr/>
        </p:nvPicPr>
        <p:blipFill>
          <a:blip r:embed="rId4">
            <a:alphaModFix/>
          </a:blip>
          <a:stretch>
            <a:fillRect/>
          </a:stretch>
        </p:blipFill>
        <p:spPr>
          <a:xfrm>
            <a:off x="4400475" y="1715125"/>
            <a:ext cx="4648150" cy="291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0a32c28dd6_0_4"/>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AU"/>
              <a:t>Modeling results and analysis (cont.)</a:t>
            </a:r>
            <a:endParaRPr/>
          </a:p>
        </p:txBody>
      </p:sp>
      <p:pic>
        <p:nvPicPr>
          <p:cNvPr id="92" name="Google Shape;92;g10a32c28dd6_0_4"/>
          <p:cNvPicPr preferRelativeResize="0"/>
          <p:nvPr/>
        </p:nvPicPr>
        <p:blipFill>
          <a:blip r:embed="rId3">
            <a:alphaModFix/>
          </a:blip>
          <a:stretch>
            <a:fillRect/>
          </a:stretch>
        </p:blipFill>
        <p:spPr>
          <a:xfrm>
            <a:off x="152400" y="685472"/>
            <a:ext cx="4224050" cy="2338925"/>
          </a:xfrm>
          <a:prstGeom prst="rect">
            <a:avLst/>
          </a:prstGeom>
          <a:noFill/>
          <a:ln>
            <a:noFill/>
          </a:ln>
        </p:spPr>
      </p:pic>
      <p:pic>
        <p:nvPicPr>
          <p:cNvPr id="93" name="Google Shape;93;g10a32c28dd6_0_4"/>
          <p:cNvPicPr preferRelativeResize="0"/>
          <p:nvPr/>
        </p:nvPicPr>
        <p:blipFill>
          <a:blip r:embed="rId4">
            <a:alphaModFix/>
          </a:blip>
          <a:stretch>
            <a:fillRect/>
          </a:stretch>
        </p:blipFill>
        <p:spPr>
          <a:xfrm>
            <a:off x="4728150" y="685475"/>
            <a:ext cx="4291565" cy="2338925"/>
          </a:xfrm>
          <a:prstGeom prst="rect">
            <a:avLst/>
          </a:prstGeom>
          <a:noFill/>
          <a:ln>
            <a:noFill/>
          </a:ln>
        </p:spPr>
      </p:pic>
      <p:pic>
        <p:nvPicPr>
          <p:cNvPr id="94" name="Google Shape;94;g10a32c28dd6_0_4"/>
          <p:cNvPicPr preferRelativeResize="0"/>
          <p:nvPr/>
        </p:nvPicPr>
        <p:blipFill>
          <a:blip r:embed="rId5">
            <a:alphaModFix/>
          </a:blip>
          <a:stretch>
            <a:fillRect/>
          </a:stretch>
        </p:blipFill>
        <p:spPr>
          <a:xfrm>
            <a:off x="76200" y="3176800"/>
            <a:ext cx="4419575" cy="2338925"/>
          </a:xfrm>
          <a:prstGeom prst="rect">
            <a:avLst/>
          </a:prstGeom>
          <a:noFill/>
          <a:ln>
            <a:noFill/>
          </a:ln>
        </p:spPr>
      </p:pic>
      <p:pic>
        <p:nvPicPr>
          <p:cNvPr id="95" name="Google Shape;95;g10a32c28dd6_0_4"/>
          <p:cNvPicPr preferRelativeResize="0"/>
          <p:nvPr/>
        </p:nvPicPr>
        <p:blipFill>
          <a:blip r:embed="rId6">
            <a:alphaModFix/>
          </a:blip>
          <a:stretch>
            <a:fillRect/>
          </a:stretch>
        </p:blipFill>
        <p:spPr>
          <a:xfrm>
            <a:off x="4648175" y="3176797"/>
            <a:ext cx="4343425" cy="2340389"/>
          </a:xfrm>
          <a:prstGeom prst="rect">
            <a:avLst/>
          </a:prstGeom>
          <a:noFill/>
          <a:ln>
            <a:noFill/>
          </a:ln>
        </p:spPr>
      </p:pic>
      <p:sp>
        <p:nvSpPr>
          <p:cNvPr id="96" name="Google Shape;96;g10a32c28dd6_0_4"/>
          <p:cNvSpPr txBox="1"/>
          <p:nvPr/>
        </p:nvSpPr>
        <p:spPr>
          <a:xfrm>
            <a:off x="354025" y="5744675"/>
            <a:ext cx="879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Above are graphs of all the ski resorts focusing on one variable that would dictate the ski ticket price. Shown above respectively, B.M.S.R. has higher than average vertical drops (top left), </a:t>
            </a:r>
            <a:r>
              <a:rPr lang="en-AU"/>
              <a:t>amount of snow covering available (top right), total number of chairs (bottom left) and number of fast quads (bottom right).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0cbabff4bd_0_5"/>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AU"/>
              <a:t>Modeling results and analysis (cont.)</a:t>
            </a:r>
            <a:endParaRPr/>
          </a:p>
        </p:txBody>
      </p:sp>
      <p:pic>
        <p:nvPicPr>
          <p:cNvPr id="103" name="Google Shape;103;g10cbabff4bd_0_5"/>
          <p:cNvPicPr preferRelativeResize="0"/>
          <p:nvPr/>
        </p:nvPicPr>
        <p:blipFill>
          <a:blip r:embed="rId3">
            <a:alphaModFix/>
          </a:blip>
          <a:stretch>
            <a:fillRect/>
          </a:stretch>
        </p:blipFill>
        <p:spPr>
          <a:xfrm>
            <a:off x="152400" y="685475"/>
            <a:ext cx="4419601" cy="2480525"/>
          </a:xfrm>
          <a:prstGeom prst="rect">
            <a:avLst/>
          </a:prstGeom>
          <a:noFill/>
          <a:ln>
            <a:noFill/>
          </a:ln>
        </p:spPr>
      </p:pic>
      <p:pic>
        <p:nvPicPr>
          <p:cNvPr id="104" name="Google Shape;104;g10cbabff4bd_0_5"/>
          <p:cNvPicPr preferRelativeResize="0"/>
          <p:nvPr/>
        </p:nvPicPr>
        <p:blipFill>
          <a:blip r:embed="rId4">
            <a:alphaModFix/>
          </a:blip>
          <a:stretch>
            <a:fillRect/>
          </a:stretch>
        </p:blipFill>
        <p:spPr>
          <a:xfrm>
            <a:off x="4627125" y="786475"/>
            <a:ext cx="4419599" cy="2379525"/>
          </a:xfrm>
          <a:prstGeom prst="rect">
            <a:avLst/>
          </a:prstGeom>
          <a:noFill/>
          <a:ln>
            <a:noFill/>
          </a:ln>
        </p:spPr>
      </p:pic>
      <p:pic>
        <p:nvPicPr>
          <p:cNvPr id="105" name="Google Shape;105;g10cbabff4bd_0_5"/>
          <p:cNvPicPr preferRelativeResize="0"/>
          <p:nvPr/>
        </p:nvPicPr>
        <p:blipFill>
          <a:blip r:embed="rId5">
            <a:alphaModFix/>
          </a:blip>
          <a:stretch>
            <a:fillRect/>
          </a:stretch>
        </p:blipFill>
        <p:spPr>
          <a:xfrm>
            <a:off x="152400" y="3318400"/>
            <a:ext cx="4355450" cy="2255000"/>
          </a:xfrm>
          <a:prstGeom prst="rect">
            <a:avLst/>
          </a:prstGeom>
          <a:noFill/>
          <a:ln>
            <a:noFill/>
          </a:ln>
        </p:spPr>
      </p:pic>
      <p:pic>
        <p:nvPicPr>
          <p:cNvPr id="106" name="Google Shape;106;g10cbabff4bd_0_5"/>
          <p:cNvPicPr preferRelativeResize="0"/>
          <p:nvPr/>
        </p:nvPicPr>
        <p:blipFill>
          <a:blip r:embed="rId6">
            <a:alphaModFix/>
          </a:blip>
          <a:stretch>
            <a:fillRect/>
          </a:stretch>
        </p:blipFill>
        <p:spPr>
          <a:xfrm>
            <a:off x="4660250" y="3318400"/>
            <a:ext cx="4331349" cy="2337665"/>
          </a:xfrm>
          <a:prstGeom prst="rect">
            <a:avLst/>
          </a:prstGeom>
          <a:noFill/>
          <a:ln>
            <a:noFill/>
          </a:ln>
        </p:spPr>
      </p:pic>
      <p:sp>
        <p:nvSpPr>
          <p:cNvPr id="107" name="Google Shape;107;g10cbabff4bd_0_5"/>
          <p:cNvSpPr txBox="1"/>
          <p:nvPr/>
        </p:nvSpPr>
        <p:spPr>
          <a:xfrm>
            <a:off x="333800" y="5735225"/>
            <a:ext cx="849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B.M.S.R. is also displaying competitive numbers in having above average total number of runs (top left), longest run length (top right), skiable terrain (bottom </a:t>
            </a:r>
            <a:r>
              <a:rPr lang="en-AU"/>
              <a:t>right</a:t>
            </a:r>
            <a:r>
              <a:rPr lang="en-AU"/>
              <a:t>) and right around the median number of trams (bottom left).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0cbabff4bd_0_14"/>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AU"/>
              <a:t>Modeling results and analysis (cont.)</a:t>
            </a:r>
            <a:endParaRPr/>
          </a:p>
        </p:txBody>
      </p:sp>
      <p:sp>
        <p:nvSpPr>
          <p:cNvPr id="114" name="Google Shape;114;g10cbabff4bd_0_14"/>
          <p:cNvSpPr txBox="1"/>
          <p:nvPr/>
        </p:nvSpPr>
        <p:spPr>
          <a:xfrm>
            <a:off x="1992690" y="728275"/>
            <a:ext cx="47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AU"/>
              <a:t>Exploring scenarios to optimize B.M.S.R.</a:t>
            </a:r>
            <a:endParaRPr/>
          </a:p>
        </p:txBody>
      </p:sp>
      <p:pic>
        <p:nvPicPr>
          <p:cNvPr id="115" name="Google Shape;115;g10cbabff4bd_0_14"/>
          <p:cNvPicPr preferRelativeResize="0"/>
          <p:nvPr/>
        </p:nvPicPr>
        <p:blipFill>
          <a:blip r:embed="rId3">
            <a:alphaModFix/>
          </a:blip>
          <a:stretch>
            <a:fillRect/>
          </a:stretch>
        </p:blipFill>
        <p:spPr>
          <a:xfrm>
            <a:off x="1014500" y="1725925"/>
            <a:ext cx="7451800" cy="3503550"/>
          </a:xfrm>
          <a:prstGeom prst="rect">
            <a:avLst/>
          </a:prstGeom>
          <a:noFill/>
          <a:ln>
            <a:noFill/>
          </a:ln>
        </p:spPr>
      </p:pic>
      <p:sp>
        <p:nvSpPr>
          <p:cNvPr id="116" name="Google Shape;116;g10cbabff4bd_0_14"/>
          <p:cNvSpPr txBox="1"/>
          <p:nvPr/>
        </p:nvSpPr>
        <p:spPr>
          <a:xfrm>
            <a:off x="2501500" y="1227100"/>
            <a:ext cx="42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Option 1: </a:t>
            </a:r>
            <a:r>
              <a:rPr lang="en-AU"/>
              <a:t>Closing Trails and its effects on Revenue</a:t>
            </a:r>
            <a:endParaRPr/>
          </a:p>
        </p:txBody>
      </p:sp>
      <p:sp>
        <p:nvSpPr>
          <p:cNvPr id="117" name="Google Shape;117;g10cbabff4bd_0_14"/>
          <p:cNvSpPr txBox="1"/>
          <p:nvPr/>
        </p:nvSpPr>
        <p:spPr>
          <a:xfrm>
            <a:off x="232650" y="4642800"/>
            <a:ext cx="341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8" name="Google Shape;118;g10cbabff4bd_0_14"/>
          <p:cNvSpPr txBox="1"/>
          <p:nvPr/>
        </p:nvSpPr>
        <p:spPr>
          <a:xfrm>
            <a:off x="791950" y="6019875"/>
            <a:ext cx="803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Other options results are explained in the summary results as a regression function made from existing data is used to explore options 2, 3 and 4.</a:t>
            </a:r>
            <a:endParaRPr/>
          </a:p>
        </p:txBody>
      </p:sp>
      <p:sp>
        <p:nvSpPr>
          <p:cNvPr id="119" name="Google Shape;119;g10cbabff4bd_0_14"/>
          <p:cNvSpPr txBox="1"/>
          <p:nvPr/>
        </p:nvSpPr>
        <p:spPr>
          <a:xfrm>
            <a:off x="791950" y="5229475"/>
            <a:ext cx="803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Shown above (left) is how closing the 10 least used trails could change the price per ticket. The revenue projections are calculated based on an client provided expected number of  350,000 visitors in one season.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e4a3fcf7a4_0_77"/>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a:t>Summary &amp; Conclusion</a:t>
            </a:r>
            <a:endParaRPr/>
          </a:p>
        </p:txBody>
      </p:sp>
      <p:sp>
        <p:nvSpPr>
          <p:cNvPr id="126" name="Google Shape;126;ge4a3fcf7a4_0_77"/>
          <p:cNvSpPr txBox="1"/>
          <p:nvPr/>
        </p:nvSpPr>
        <p:spPr>
          <a:xfrm>
            <a:off x="290600" y="810625"/>
            <a:ext cx="7945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AU" u="sng"/>
              <a:t>Expected Ski Ticket Price: </a:t>
            </a:r>
            <a:r>
              <a:rPr lang="en-AU"/>
              <a:t>$95.87                 </a:t>
            </a:r>
            <a:r>
              <a:rPr lang="en-AU" u="sng"/>
              <a:t>Mean Absolute Error: </a:t>
            </a:r>
            <a:r>
              <a:rPr lang="en-AU"/>
              <a:t>+/- $10.39</a:t>
            </a:r>
            <a:endParaRPr/>
          </a:p>
          <a:p>
            <a:pPr indent="0" lvl="0" marL="0" rtl="0" algn="l">
              <a:spcBef>
                <a:spcPts val="0"/>
              </a:spcBef>
              <a:spcAft>
                <a:spcPts val="0"/>
              </a:spcAft>
              <a:buNone/>
            </a:pPr>
            <a:r>
              <a:t/>
            </a:r>
            <a:endParaRPr/>
          </a:p>
        </p:txBody>
      </p:sp>
      <p:sp>
        <p:nvSpPr>
          <p:cNvPr id="127" name="Google Shape;127;ge4a3fcf7a4_0_77"/>
          <p:cNvSpPr txBox="1"/>
          <p:nvPr/>
        </p:nvSpPr>
        <p:spPr>
          <a:xfrm>
            <a:off x="263000" y="1426225"/>
            <a:ext cx="8001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TICKET PRICING ANALYSIS:</a:t>
            </a:r>
            <a:endParaRPr/>
          </a:p>
          <a:p>
            <a:pPr indent="0" lvl="0" marL="0" rtl="0" algn="l">
              <a:spcBef>
                <a:spcPts val="0"/>
              </a:spcBef>
              <a:spcAft>
                <a:spcPts val="0"/>
              </a:spcAft>
              <a:buNone/>
            </a:pPr>
            <a:r>
              <a:rPr lang="en-AU"/>
              <a:t>Graphs shown in the Modeling section shows B.M.S.R. to be competitive in 7 out of the 8 factors that dictate the price of a ski resort ticket. The 9 features were narrowed down from an original list of 14 features available. </a:t>
            </a:r>
            <a:r>
              <a:rPr lang="en-AU">
                <a:solidFill>
                  <a:schemeClr val="dk1"/>
                </a:solidFill>
              </a:rPr>
              <a:t>From mathematical models generated from the existing data on the 8 important factors, it was quantified that the expected price from being competitive in the features that B.M.S.R. is, it’s ticket price should be $95.87 (minimum, 85.48$, maximum of $106.26).</a:t>
            </a:r>
            <a:endParaRPr/>
          </a:p>
        </p:txBody>
      </p:sp>
      <p:sp>
        <p:nvSpPr>
          <p:cNvPr id="128" name="Google Shape;128;ge4a3fcf7a4_0_77"/>
          <p:cNvSpPr txBox="1"/>
          <p:nvPr/>
        </p:nvSpPr>
        <p:spPr>
          <a:xfrm>
            <a:off x="263000" y="2903725"/>
            <a:ext cx="8739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Option 1:</a:t>
            </a:r>
            <a:endParaRPr/>
          </a:p>
          <a:p>
            <a:pPr indent="0" lvl="0" marL="0" rtl="0" algn="l">
              <a:spcBef>
                <a:spcPts val="0"/>
              </a:spcBef>
              <a:spcAft>
                <a:spcPts val="0"/>
              </a:spcAft>
              <a:buNone/>
            </a:pPr>
            <a:r>
              <a:rPr lang="en-AU"/>
              <a:t>While exploring the revenue that would be lost from closing up to 10 of the least used runs, to make option 1 worthwhile, the money saved from reduction the maintenance cost would need to be factored to make an better business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Option 2:</a:t>
            </a:r>
            <a:endParaRPr/>
          </a:p>
          <a:p>
            <a:pPr indent="0" lvl="0" marL="0" rtl="0" algn="l">
              <a:spcBef>
                <a:spcPts val="0"/>
              </a:spcBef>
              <a:spcAft>
                <a:spcPts val="0"/>
              </a:spcAft>
              <a:buNone/>
            </a:pPr>
            <a:r>
              <a:rPr lang="en-AU"/>
              <a:t>These changes would signify a change of 1.99$ for the ticket price and could mount to a ~$3.5 Million increase in revenue.</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Option 3:</a:t>
            </a:r>
            <a:endParaRPr/>
          </a:p>
          <a:p>
            <a:pPr indent="0" lvl="0" marL="0" rtl="0" algn="l">
              <a:spcBef>
                <a:spcPts val="0"/>
              </a:spcBef>
              <a:spcAft>
                <a:spcPts val="0"/>
              </a:spcAft>
              <a:buNone/>
            </a:pPr>
            <a:r>
              <a:rPr lang="en-AU"/>
              <a:t>These additional changes do not change the ticket price. The model generated shows that this option would not be better than option 2, and would be worse with the additional maintenance cost that would come with more acres of snow making.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Option 4:</a:t>
            </a:r>
            <a:endParaRPr/>
          </a:p>
          <a:p>
            <a:pPr indent="0" lvl="0" marL="0" rtl="0" algn="l">
              <a:spcBef>
                <a:spcPts val="0"/>
              </a:spcBef>
              <a:spcAft>
                <a:spcPts val="0"/>
              </a:spcAft>
              <a:buNone/>
            </a:pPr>
            <a:r>
              <a:rPr lang="en-AU"/>
              <a:t>The changes to the longest run and adding features that could make it more appealing do not show an increase ticket pricing </a:t>
            </a:r>
            <a:r>
              <a:rPr lang="en-AU"/>
              <a:t>based</a:t>
            </a:r>
            <a:r>
              <a:rPr lang="en-AU"/>
              <a:t> on the linear model developed.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