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3831" y="370078"/>
            <a:ext cx="32670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52C7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Proprietary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52C7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Proprietary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52C7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Proprietary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152C7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Proprietary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Proprietary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3773" y="6460113"/>
            <a:ext cx="725805" cy="289560"/>
          </a:xfrm>
          <a:custGeom>
            <a:avLst/>
            <a:gdLst/>
            <a:ahLst/>
            <a:cxnLst/>
            <a:rect l="l" t="t" r="r" b="b"/>
            <a:pathLst>
              <a:path w="725805" h="289559">
                <a:moveTo>
                  <a:pt x="362826" y="0"/>
                </a:moveTo>
                <a:lnTo>
                  <a:pt x="297573" y="2333"/>
                </a:lnTo>
                <a:lnTo>
                  <a:pt x="236170" y="9060"/>
                </a:lnTo>
                <a:lnTo>
                  <a:pt x="179641" y="19768"/>
                </a:lnTo>
                <a:lnTo>
                  <a:pt x="129007" y="34047"/>
                </a:lnTo>
                <a:lnTo>
                  <a:pt x="85288" y="51486"/>
                </a:lnTo>
                <a:lnTo>
                  <a:pt x="49506" y="71674"/>
                </a:lnTo>
                <a:lnTo>
                  <a:pt x="5841" y="118649"/>
                </a:lnTo>
                <a:lnTo>
                  <a:pt x="0" y="144614"/>
                </a:lnTo>
                <a:lnTo>
                  <a:pt x="5841" y="170634"/>
                </a:lnTo>
                <a:lnTo>
                  <a:pt x="49506" y="217684"/>
                </a:lnTo>
                <a:lnTo>
                  <a:pt x="85288" y="237894"/>
                </a:lnTo>
                <a:lnTo>
                  <a:pt x="129007" y="255349"/>
                </a:lnTo>
                <a:lnTo>
                  <a:pt x="179641" y="269638"/>
                </a:lnTo>
                <a:lnTo>
                  <a:pt x="236170" y="280352"/>
                </a:lnTo>
                <a:lnTo>
                  <a:pt x="297573" y="287081"/>
                </a:lnTo>
                <a:lnTo>
                  <a:pt x="362826" y="289415"/>
                </a:lnTo>
                <a:lnTo>
                  <a:pt x="428119" y="287081"/>
                </a:lnTo>
                <a:lnTo>
                  <a:pt x="489539" y="280352"/>
                </a:lnTo>
                <a:lnTo>
                  <a:pt x="546071" y="269638"/>
                </a:lnTo>
                <a:lnTo>
                  <a:pt x="596696" y="255349"/>
                </a:lnTo>
                <a:lnTo>
                  <a:pt x="640398" y="237894"/>
                </a:lnTo>
                <a:lnTo>
                  <a:pt x="676159" y="217684"/>
                </a:lnTo>
                <a:lnTo>
                  <a:pt x="719790" y="170634"/>
                </a:lnTo>
                <a:lnTo>
                  <a:pt x="725625" y="144614"/>
                </a:lnTo>
                <a:lnTo>
                  <a:pt x="719790" y="118649"/>
                </a:lnTo>
                <a:lnTo>
                  <a:pt x="676159" y="71674"/>
                </a:lnTo>
                <a:lnTo>
                  <a:pt x="640398" y="51486"/>
                </a:lnTo>
                <a:lnTo>
                  <a:pt x="596696" y="34047"/>
                </a:lnTo>
                <a:lnTo>
                  <a:pt x="546071" y="19768"/>
                </a:lnTo>
                <a:lnTo>
                  <a:pt x="489539" y="9060"/>
                </a:lnTo>
                <a:lnTo>
                  <a:pt x="428119" y="2333"/>
                </a:lnTo>
                <a:lnTo>
                  <a:pt x="362826" y="0"/>
                </a:lnTo>
                <a:close/>
              </a:path>
            </a:pathLst>
          </a:custGeom>
          <a:solidFill>
            <a:srgbClr val="152C7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75299" y="6476585"/>
            <a:ext cx="702945" cy="256540"/>
          </a:xfrm>
          <a:custGeom>
            <a:avLst/>
            <a:gdLst/>
            <a:ahLst/>
            <a:cxnLst/>
            <a:rect l="l" t="t" r="r" b="b"/>
            <a:pathLst>
              <a:path w="702944" h="256540">
                <a:moveTo>
                  <a:pt x="351300" y="0"/>
                </a:moveTo>
                <a:lnTo>
                  <a:pt x="288140" y="2540"/>
                </a:lnTo>
                <a:lnTo>
                  <a:pt x="228700" y="8890"/>
                </a:lnTo>
                <a:lnTo>
                  <a:pt x="173970" y="17780"/>
                </a:lnTo>
                <a:lnTo>
                  <a:pt x="124941" y="30480"/>
                </a:lnTo>
                <a:lnTo>
                  <a:pt x="82604" y="45720"/>
                </a:lnTo>
                <a:lnTo>
                  <a:pt x="47951" y="63500"/>
                </a:lnTo>
                <a:lnTo>
                  <a:pt x="5658" y="105410"/>
                </a:lnTo>
                <a:lnTo>
                  <a:pt x="0" y="128270"/>
                </a:lnTo>
                <a:lnTo>
                  <a:pt x="5658" y="152400"/>
                </a:lnTo>
                <a:lnTo>
                  <a:pt x="47951" y="193040"/>
                </a:lnTo>
                <a:lnTo>
                  <a:pt x="82604" y="210820"/>
                </a:lnTo>
                <a:lnTo>
                  <a:pt x="124941" y="227330"/>
                </a:lnTo>
                <a:lnTo>
                  <a:pt x="173970" y="240030"/>
                </a:lnTo>
                <a:lnTo>
                  <a:pt x="228700" y="248920"/>
                </a:lnTo>
                <a:lnTo>
                  <a:pt x="288140" y="255270"/>
                </a:lnTo>
                <a:lnTo>
                  <a:pt x="351300" y="256540"/>
                </a:lnTo>
                <a:lnTo>
                  <a:pt x="414513" y="255270"/>
                </a:lnTo>
                <a:lnTo>
                  <a:pt x="473993" y="248920"/>
                </a:lnTo>
                <a:lnTo>
                  <a:pt x="351300" y="248920"/>
                </a:lnTo>
                <a:lnTo>
                  <a:pt x="281449" y="246380"/>
                </a:lnTo>
                <a:lnTo>
                  <a:pt x="216391" y="238760"/>
                </a:lnTo>
                <a:lnTo>
                  <a:pt x="157520" y="228600"/>
                </a:lnTo>
                <a:lnTo>
                  <a:pt x="106229" y="213360"/>
                </a:lnTo>
                <a:lnTo>
                  <a:pt x="63910" y="195580"/>
                </a:lnTo>
                <a:lnTo>
                  <a:pt x="11765" y="152400"/>
                </a:lnTo>
                <a:lnTo>
                  <a:pt x="4725" y="128270"/>
                </a:lnTo>
                <a:lnTo>
                  <a:pt x="11765" y="104140"/>
                </a:lnTo>
                <a:lnTo>
                  <a:pt x="63910" y="62230"/>
                </a:lnTo>
                <a:lnTo>
                  <a:pt x="106229" y="44450"/>
                </a:lnTo>
                <a:lnTo>
                  <a:pt x="157520" y="29210"/>
                </a:lnTo>
                <a:lnTo>
                  <a:pt x="216391" y="17780"/>
                </a:lnTo>
                <a:lnTo>
                  <a:pt x="281449" y="11430"/>
                </a:lnTo>
                <a:lnTo>
                  <a:pt x="351300" y="8890"/>
                </a:lnTo>
                <a:lnTo>
                  <a:pt x="473993" y="8890"/>
                </a:lnTo>
                <a:lnTo>
                  <a:pt x="414513" y="2540"/>
                </a:lnTo>
                <a:lnTo>
                  <a:pt x="351300" y="0"/>
                </a:lnTo>
                <a:close/>
              </a:path>
              <a:path w="702944" h="256540">
                <a:moveTo>
                  <a:pt x="473993" y="8890"/>
                </a:moveTo>
                <a:lnTo>
                  <a:pt x="351300" y="8890"/>
                </a:lnTo>
                <a:lnTo>
                  <a:pt x="421209" y="11430"/>
                </a:lnTo>
                <a:lnTo>
                  <a:pt x="486308" y="17780"/>
                </a:lnTo>
                <a:lnTo>
                  <a:pt x="545207" y="29210"/>
                </a:lnTo>
                <a:lnTo>
                  <a:pt x="596515" y="44450"/>
                </a:lnTo>
                <a:lnTo>
                  <a:pt x="638842" y="62230"/>
                </a:lnTo>
                <a:lnTo>
                  <a:pt x="690990" y="104140"/>
                </a:lnTo>
                <a:lnTo>
                  <a:pt x="698030" y="128270"/>
                </a:lnTo>
                <a:lnTo>
                  <a:pt x="690990" y="152400"/>
                </a:lnTo>
                <a:lnTo>
                  <a:pt x="638842" y="195580"/>
                </a:lnTo>
                <a:lnTo>
                  <a:pt x="596515" y="213360"/>
                </a:lnTo>
                <a:lnTo>
                  <a:pt x="545207" y="228600"/>
                </a:lnTo>
                <a:lnTo>
                  <a:pt x="486308" y="238760"/>
                </a:lnTo>
                <a:lnTo>
                  <a:pt x="421209" y="246380"/>
                </a:lnTo>
                <a:lnTo>
                  <a:pt x="351300" y="248920"/>
                </a:lnTo>
                <a:lnTo>
                  <a:pt x="473993" y="248920"/>
                </a:lnTo>
                <a:lnTo>
                  <a:pt x="528752" y="240030"/>
                </a:lnTo>
                <a:lnTo>
                  <a:pt x="577801" y="227330"/>
                </a:lnTo>
                <a:lnTo>
                  <a:pt x="620150" y="210820"/>
                </a:lnTo>
                <a:lnTo>
                  <a:pt x="654810" y="193040"/>
                </a:lnTo>
                <a:lnTo>
                  <a:pt x="697107" y="152400"/>
                </a:lnTo>
                <a:lnTo>
                  <a:pt x="702765" y="128270"/>
                </a:lnTo>
                <a:lnTo>
                  <a:pt x="697107" y="105410"/>
                </a:lnTo>
                <a:lnTo>
                  <a:pt x="654810" y="63500"/>
                </a:lnTo>
                <a:lnTo>
                  <a:pt x="620150" y="45720"/>
                </a:lnTo>
                <a:lnTo>
                  <a:pt x="577801" y="30480"/>
                </a:lnTo>
                <a:lnTo>
                  <a:pt x="528752" y="17780"/>
                </a:lnTo>
                <a:lnTo>
                  <a:pt x="473993" y="8890"/>
                </a:lnTo>
                <a:close/>
              </a:path>
              <a:path w="702944" h="256540">
                <a:moveTo>
                  <a:pt x="195434" y="67310"/>
                </a:moveTo>
                <a:lnTo>
                  <a:pt x="184610" y="67310"/>
                </a:lnTo>
                <a:lnTo>
                  <a:pt x="154383" y="72390"/>
                </a:lnTo>
                <a:lnTo>
                  <a:pt x="128402" y="87630"/>
                </a:lnTo>
                <a:lnTo>
                  <a:pt x="110214" y="109220"/>
                </a:lnTo>
                <a:lnTo>
                  <a:pt x="103363" y="135890"/>
                </a:lnTo>
                <a:lnTo>
                  <a:pt x="105554" y="149860"/>
                </a:lnTo>
                <a:lnTo>
                  <a:pt x="112528" y="161290"/>
                </a:lnTo>
                <a:lnTo>
                  <a:pt x="124885" y="170180"/>
                </a:lnTo>
                <a:lnTo>
                  <a:pt x="143227" y="172720"/>
                </a:lnTo>
                <a:lnTo>
                  <a:pt x="157738" y="170180"/>
                </a:lnTo>
                <a:lnTo>
                  <a:pt x="169715" y="165100"/>
                </a:lnTo>
                <a:lnTo>
                  <a:pt x="148517" y="165100"/>
                </a:lnTo>
                <a:lnTo>
                  <a:pt x="139617" y="163830"/>
                </a:lnTo>
                <a:lnTo>
                  <a:pt x="131262" y="158750"/>
                </a:lnTo>
                <a:lnTo>
                  <a:pt x="125064" y="149860"/>
                </a:lnTo>
                <a:lnTo>
                  <a:pt x="122639" y="135890"/>
                </a:lnTo>
                <a:lnTo>
                  <a:pt x="127542" y="111760"/>
                </a:lnTo>
                <a:lnTo>
                  <a:pt x="140751" y="92710"/>
                </a:lnTo>
                <a:lnTo>
                  <a:pt x="160019" y="78740"/>
                </a:lnTo>
                <a:lnTo>
                  <a:pt x="183099" y="72390"/>
                </a:lnTo>
                <a:lnTo>
                  <a:pt x="205013" y="72390"/>
                </a:lnTo>
                <a:lnTo>
                  <a:pt x="203381" y="71120"/>
                </a:lnTo>
                <a:lnTo>
                  <a:pt x="195434" y="67310"/>
                </a:lnTo>
                <a:close/>
              </a:path>
              <a:path w="702944" h="256540">
                <a:moveTo>
                  <a:pt x="249619" y="97790"/>
                </a:moveTo>
                <a:lnTo>
                  <a:pt x="244707" y="97790"/>
                </a:lnTo>
                <a:lnTo>
                  <a:pt x="228798" y="102870"/>
                </a:lnTo>
                <a:lnTo>
                  <a:pt x="212411" y="114300"/>
                </a:lnTo>
                <a:lnTo>
                  <a:pt x="199604" y="132080"/>
                </a:lnTo>
                <a:lnTo>
                  <a:pt x="194433" y="152400"/>
                </a:lnTo>
                <a:lnTo>
                  <a:pt x="195740" y="161290"/>
                </a:lnTo>
                <a:lnTo>
                  <a:pt x="199351" y="166370"/>
                </a:lnTo>
                <a:lnTo>
                  <a:pt x="204804" y="170180"/>
                </a:lnTo>
                <a:lnTo>
                  <a:pt x="211636" y="171450"/>
                </a:lnTo>
                <a:lnTo>
                  <a:pt x="218918" y="170180"/>
                </a:lnTo>
                <a:lnTo>
                  <a:pt x="225647" y="166370"/>
                </a:lnTo>
                <a:lnTo>
                  <a:pt x="231705" y="161290"/>
                </a:lnTo>
                <a:lnTo>
                  <a:pt x="214659" y="161290"/>
                </a:lnTo>
                <a:lnTo>
                  <a:pt x="211838" y="157480"/>
                </a:lnTo>
                <a:lnTo>
                  <a:pt x="211838" y="151130"/>
                </a:lnTo>
                <a:lnTo>
                  <a:pt x="215485" y="134620"/>
                </a:lnTo>
                <a:lnTo>
                  <a:pt x="224428" y="119380"/>
                </a:lnTo>
                <a:lnTo>
                  <a:pt x="235672" y="107950"/>
                </a:lnTo>
                <a:lnTo>
                  <a:pt x="246219" y="102870"/>
                </a:lnTo>
                <a:lnTo>
                  <a:pt x="255664" y="102870"/>
                </a:lnTo>
                <a:lnTo>
                  <a:pt x="253397" y="99060"/>
                </a:lnTo>
                <a:lnTo>
                  <a:pt x="249619" y="97790"/>
                </a:lnTo>
                <a:close/>
              </a:path>
              <a:path w="702944" h="256540">
                <a:moveTo>
                  <a:pt x="255488" y="153670"/>
                </a:moveTo>
                <a:lnTo>
                  <a:pt x="237529" y="153670"/>
                </a:lnTo>
                <a:lnTo>
                  <a:pt x="236773" y="158750"/>
                </a:lnTo>
                <a:lnTo>
                  <a:pt x="236773" y="166370"/>
                </a:lnTo>
                <a:lnTo>
                  <a:pt x="239997" y="171450"/>
                </a:lnTo>
                <a:lnTo>
                  <a:pt x="246042" y="171450"/>
                </a:lnTo>
                <a:lnTo>
                  <a:pt x="255713" y="168910"/>
                </a:lnTo>
                <a:lnTo>
                  <a:pt x="264221" y="161290"/>
                </a:lnTo>
                <a:lnTo>
                  <a:pt x="265345" y="160020"/>
                </a:lnTo>
                <a:lnTo>
                  <a:pt x="255488" y="160020"/>
                </a:lnTo>
                <a:lnTo>
                  <a:pt x="254732" y="158750"/>
                </a:lnTo>
                <a:lnTo>
                  <a:pt x="254732" y="156210"/>
                </a:lnTo>
                <a:lnTo>
                  <a:pt x="255488" y="153670"/>
                </a:lnTo>
                <a:close/>
              </a:path>
              <a:path w="702944" h="256540">
                <a:moveTo>
                  <a:pt x="456357" y="97790"/>
                </a:moveTo>
                <a:lnTo>
                  <a:pt x="440111" y="97790"/>
                </a:lnTo>
                <a:lnTo>
                  <a:pt x="421397" y="147320"/>
                </a:lnTo>
                <a:lnTo>
                  <a:pt x="418551" y="154940"/>
                </a:lnTo>
                <a:lnTo>
                  <a:pt x="417619" y="160020"/>
                </a:lnTo>
                <a:lnTo>
                  <a:pt x="417619" y="168910"/>
                </a:lnTo>
                <a:lnTo>
                  <a:pt x="421195" y="171450"/>
                </a:lnTo>
                <a:lnTo>
                  <a:pt x="426862" y="171450"/>
                </a:lnTo>
                <a:lnTo>
                  <a:pt x="435651" y="170180"/>
                </a:lnTo>
                <a:lnTo>
                  <a:pt x="444276" y="163830"/>
                </a:lnTo>
                <a:lnTo>
                  <a:pt x="448181" y="160020"/>
                </a:lnTo>
                <a:lnTo>
                  <a:pt x="435754" y="160020"/>
                </a:lnTo>
                <a:lnTo>
                  <a:pt x="435754" y="156210"/>
                </a:lnTo>
                <a:lnTo>
                  <a:pt x="436711" y="152400"/>
                </a:lnTo>
                <a:lnTo>
                  <a:pt x="436887" y="152400"/>
                </a:lnTo>
                <a:lnTo>
                  <a:pt x="456357" y="97790"/>
                </a:lnTo>
                <a:close/>
              </a:path>
              <a:path w="702944" h="256540">
                <a:moveTo>
                  <a:pt x="515321" y="96520"/>
                </a:moveTo>
                <a:lnTo>
                  <a:pt x="495386" y="101600"/>
                </a:lnTo>
                <a:lnTo>
                  <a:pt x="479920" y="113030"/>
                </a:lnTo>
                <a:lnTo>
                  <a:pt x="469912" y="129540"/>
                </a:lnTo>
                <a:lnTo>
                  <a:pt x="466356" y="147320"/>
                </a:lnTo>
                <a:lnTo>
                  <a:pt x="468180" y="157480"/>
                </a:lnTo>
                <a:lnTo>
                  <a:pt x="473425" y="165100"/>
                </a:lnTo>
                <a:lnTo>
                  <a:pt x="481753" y="170180"/>
                </a:lnTo>
                <a:lnTo>
                  <a:pt x="492828" y="171450"/>
                </a:lnTo>
                <a:lnTo>
                  <a:pt x="504427" y="170180"/>
                </a:lnTo>
                <a:lnTo>
                  <a:pt x="515154" y="163830"/>
                </a:lnTo>
                <a:lnTo>
                  <a:pt x="488672" y="163830"/>
                </a:lnTo>
                <a:lnTo>
                  <a:pt x="484516" y="157480"/>
                </a:lnTo>
                <a:lnTo>
                  <a:pt x="484516" y="146050"/>
                </a:lnTo>
                <a:lnTo>
                  <a:pt x="484894" y="142240"/>
                </a:lnTo>
                <a:lnTo>
                  <a:pt x="485272" y="140970"/>
                </a:lnTo>
                <a:lnTo>
                  <a:pt x="508150" y="137160"/>
                </a:lnTo>
                <a:lnTo>
                  <a:pt x="512119" y="135890"/>
                </a:lnTo>
                <a:lnTo>
                  <a:pt x="486582" y="135890"/>
                </a:lnTo>
                <a:lnTo>
                  <a:pt x="489923" y="124460"/>
                </a:lnTo>
                <a:lnTo>
                  <a:pt x="496030" y="113030"/>
                </a:lnTo>
                <a:lnTo>
                  <a:pt x="504125" y="104140"/>
                </a:lnTo>
                <a:lnTo>
                  <a:pt x="513431" y="101600"/>
                </a:lnTo>
                <a:lnTo>
                  <a:pt x="530616" y="101600"/>
                </a:lnTo>
                <a:lnTo>
                  <a:pt x="524014" y="97790"/>
                </a:lnTo>
                <a:lnTo>
                  <a:pt x="515321" y="96520"/>
                </a:lnTo>
                <a:close/>
              </a:path>
              <a:path w="702944" h="256540">
                <a:moveTo>
                  <a:pt x="318899" y="109220"/>
                </a:moveTo>
                <a:lnTo>
                  <a:pt x="303092" y="109220"/>
                </a:lnTo>
                <a:lnTo>
                  <a:pt x="303470" y="110490"/>
                </a:lnTo>
                <a:lnTo>
                  <a:pt x="303470" y="113030"/>
                </a:lnTo>
                <a:lnTo>
                  <a:pt x="303092" y="115570"/>
                </a:lnTo>
                <a:lnTo>
                  <a:pt x="302336" y="118110"/>
                </a:lnTo>
                <a:lnTo>
                  <a:pt x="297808" y="132080"/>
                </a:lnTo>
                <a:lnTo>
                  <a:pt x="291899" y="148590"/>
                </a:lnTo>
                <a:lnTo>
                  <a:pt x="284579" y="170180"/>
                </a:lnTo>
                <a:lnTo>
                  <a:pt x="300825" y="170180"/>
                </a:lnTo>
                <a:lnTo>
                  <a:pt x="308381" y="149860"/>
                </a:lnTo>
                <a:lnTo>
                  <a:pt x="317540" y="130810"/>
                </a:lnTo>
                <a:lnTo>
                  <a:pt x="320705" y="125730"/>
                </a:lnTo>
                <a:lnTo>
                  <a:pt x="314451" y="125730"/>
                </a:lnTo>
                <a:lnTo>
                  <a:pt x="317852" y="114300"/>
                </a:lnTo>
                <a:lnTo>
                  <a:pt x="318899" y="109220"/>
                </a:lnTo>
                <a:close/>
              </a:path>
              <a:path w="702944" h="256540">
                <a:moveTo>
                  <a:pt x="389731" y="109220"/>
                </a:moveTo>
                <a:lnTo>
                  <a:pt x="373768" y="109220"/>
                </a:lnTo>
                <a:lnTo>
                  <a:pt x="374347" y="110490"/>
                </a:lnTo>
                <a:lnTo>
                  <a:pt x="374347" y="113030"/>
                </a:lnTo>
                <a:lnTo>
                  <a:pt x="373213" y="118110"/>
                </a:lnTo>
                <a:lnTo>
                  <a:pt x="368686" y="132080"/>
                </a:lnTo>
                <a:lnTo>
                  <a:pt x="362776" y="148590"/>
                </a:lnTo>
                <a:lnTo>
                  <a:pt x="355456" y="170180"/>
                </a:lnTo>
                <a:lnTo>
                  <a:pt x="371702" y="170180"/>
                </a:lnTo>
                <a:lnTo>
                  <a:pt x="379258" y="149860"/>
                </a:lnTo>
                <a:lnTo>
                  <a:pt x="388325" y="130810"/>
                </a:lnTo>
                <a:lnTo>
                  <a:pt x="391483" y="125730"/>
                </a:lnTo>
                <a:lnTo>
                  <a:pt x="385303" y="125730"/>
                </a:lnTo>
                <a:lnTo>
                  <a:pt x="388502" y="114300"/>
                </a:lnTo>
                <a:lnTo>
                  <a:pt x="389731" y="109220"/>
                </a:lnTo>
                <a:close/>
              </a:path>
              <a:path w="702944" h="256540">
                <a:moveTo>
                  <a:pt x="579483" y="109220"/>
                </a:moveTo>
                <a:lnTo>
                  <a:pt x="563680" y="109220"/>
                </a:lnTo>
                <a:lnTo>
                  <a:pt x="564058" y="110490"/>
                </a:lnTo>
                <a:lnTo>
                  <a:pt x="564058" y="113030"/>
                </a:lnTo>
                <a:lnTo>
                  <a:pt x="563680" y="115570"/>
                </a:lnTo>
                <a:lnTo>
                  <a:pt x="562925" y="118110"/>
                </a:lnTo>
                <a:lnTo>
                  <a:pt x="558397" y="132080"/>
                </a:lnTo>
                <a:lnTo>
                  <a:pt x="552488" y="148590"/>
                </a:lnTo>
                <a:lnTo>
                  <a:pt x="545168" y="170180"/>
                </a:lnTo>
                <a:lnTo>
                  <a:pt x="561413" y="170180"/>
                </a:lnTo>
                <a:lnTo>
                  <a:pt x="568970" y="149860"/>
                </a:lnTo>
                <a:lnTo>
                  <a:pt x="578118" y="130810"/>
                </a:lnTo>
                <a:lnTo>
                  <a:pt x="581283" y="125730"/>
                </a:lnTo>
                <a:lnTo>
                  <a:pt x="575015" y="125730"/>
                </a:lnTo>
                <a:lnTo>
                  <a:pt x="578415" y="114300"/>
                </a:lnTo>
                <a:lnTo>
                  <a:pt x="579483" y="109220"/>
                </a:lnTo>
                <a:close/>
              </a:path>
              <a:path w="702944" h="256540">
                <a:moveTo>
                  <a:pt x="185567" y="151130"/>
                </a:moveTo>
                <a:lnTo>
                  <a:pt x="180656" y="151130"/>
                </a:lnTo>
                <a:lnTo>
                  <a:pt x="173799" y="157480"/>
                </a:lnTo>
                <a:lnTo>
                  <a:pt x="166362" y="161290"/>
                </a:lnTo>
                <a:lnTo>
                  <a:pt x="158037" y="163830"/>
                </a:lnTo>
                <a:lnTo>
                  <a:pt x="148517" y="165100"/>
                </a:lnTo>
                <a:lnTo>
                  <a:pt x="169715" y="165100"/>
                </a:lnTo>
                <a:lnTo>
                  <a:pt x="179033" y="158750"/>
                </a:lnTo>
                <a:lnTo>
                  <a:pt x="185567" y="151130"/>
                </a:lnTo>
                <a:close/>
              </a:path>
              <a:path w="702944" h="256540">
                <a:moveTo>
                  <a:pt x="530811" y="148590"/>
                </a:moveTo>
                <a:lnTo>
                  <a:pt x="526655" y="148590"/>
                </a:lnTo>
                <a:lnTo>
                  <a:pt x="521371" y="153670"/>
                </a:lnTo>
                <a:lnTo>
                  <a:pt x="514703" y="158750"/>
                </a:lnTo>
                <a:lnTo>
                  <a:pt x="506827" y="162560"/>
                </a:lnTo>
                <a:lnTo>
                  <a:pt x="497916" y="163830"/>
                </a:lnTo>
                <a:lnTo>
                  <a:pt x="515154" y="163830"/>
                </a:lnTo>
                <a:lnTo>
                  <a:pt x="524214" y="157480"/>
                </a:lnTo>
                <a:lnTo>
                  <a:pt x="530811" y="148590"/>
                </a:lnTo>
                <a:close/>
              </a:path>
              <a:path w="702944" h="256540">
                <a:moveTo>
                  <a:pt x="255664" y="102870"/>
                </a:moveTo>
                <a:lnTo>
                  <a:pt x="250375" y="102870"/>
                </a:lnTo>
                <a:lnTo>
                  <a:pt x="252843" y="106680"/>
                </a:lnTo>
                <a:lnTo>
                  <a:pt x="252843" y="113030"/>
                </a:lnTo>
                <a:lnTo>
                  <a:pt x="231153" y="153670"/>
                </a:lnTo>
                <a:lnTo>
                  <a:pt x="219570" y="161290"/>
                </a:lnTo>
                <a:lnTo>
                  <a:pt x="231705" y="161290"/>
                </a:lnTo>
                <a:lnTo>
                  <a:pt x="236975" y="153670"/>
                </a:lnTo>
                <a:lnTo>
                  <a:pt x="255488" y="153670"/>
                </a:lnTo>
                <a:lnTo>
                  <a:pt x="272745" y="104140"/>
                </a:lnTo>
                <a:lnTo>
                  <a:pt x="256420" y="104140"/>
                </a:lnTo>
                <a:lnTo>
                  <a:pt x="255664" y="102870"/>
                </a:lnTo>
                <a:close/>
              </a:path>
              <a:path w="702944" h="256540">
                <a:moveTo>
                  <a:pt x="275335" y="147320"/>
                </a:moveTo>
                <a:lnTo>
                  <a:pt x="270600" y="147320"/>
                </a:lnTo>
                <a:lnTo>
                  <a:pt x="267754" y="152400"/>
                </a:lnTo>
                <a:lnTo>
                  <a:pt x="261155" y="160020"/>
                </a:lnTo>
                <a:lnTo>
                  <a:pt x="265345" y="160020"/>
                </a:lnTo>
                <a:lnTo>
                  <a:pt x="270964" y="153670"/>
                </a:lnTo>
                <a:lnTo>
                  <a:pt x="275335" y="147320"/>
                </a:lnTo>
                <a:close/>
              </a:path>
              <a:path w="702944" h="256540">
                <a:moveTo>
                  <a:pt x="458422" y="147320"/>
                </a:moveTo>
                <a:lnTo>
                  <a:pt x="454090" y="147320"/>
                </a:lnTo>
                <a:lnTo>
                  <a:pt x="449556" y="153670"/>
                </a:lnTo>
                <a:lnTo>
                  <a:pt x="442000" y="160020"/>
                </a:lnTo>
                <a:lnTo>
                  <a:pt x="448181" y="160020"/>
                </a:lnTo>
                <a:lnTo>
                  <a:pt x="452085" y="156210"/>
                </a:lnTo>
                <a:lnTo>
                  <a:pt x="458422" y="147320"/>
                </a:lnTo>
                <a:close/>
              </a:path>
              <a:path w="702944" h="256540">
                <a:moveTo>
                  <a:pt x="530616" y="101600"/>
                </a:moveTo>
                <a:lnTo>
                  <a:pt x="518897" y="101600"/>
                </a:lnTo>
                <a:lnTo>
                  <a:pt x="520988" y="105410"/>
                </a:lnTo>
                <a:lnTo>
                  <a:pt x="520988" y="110490"/>
                </a:lnTo>
                <a:lnTo>
                  <a:pt x="519147" y="116840"/>
                </a:lnTo>
                <a:lnTo>
                  <a:pt x="513211" y="125730"/>
                </a:lnTo>
                <a:lnTo>
                  <a:pt x="502562" y="132080"/>
                </a:lnTo>
                <a:lnTo>
                  <a:pt x="486582" y="135890"/>
                </a:lnTo>
                <a:lnTo>
                  <a:pt x="512119" y="135890"/>
                </a:lnTo>
                <a:lnTo>
                  <a:pt x="524026" y="132080"/>
                </a:lnTo>
                <a:lnTo>
                  <a:pt x="533276" y="123190"/>
                </a:lnTo>
                <a:lnTo>
                  <a:pt x="536276" y="113030"/>
                </a:lnTo>
                <a:lnTo>
                  <a:pt x="534808" y="106680"/>
                </a:lnTo>
                <a:lnTo>
                  <a:pt x="530616" y="101600"/>
                </a:lnTo>
                <a:close/>
              </a:path>
              <a:path w="702944" h="256540">
                <a:moveTo>
                  <a:pt x="349965" y="96520"/>
                </a:moveTo>
                <a:lnTo>
                  <a:pt x="343920" y="96520"/>
                </a:lnTo>
                <a:lnTo>
                  <a:pt x="338884" y="97790"/>
                </a:lnTo>
                <a:lnTo>
                  <a:pt x="332435" y="101600"/>
                </a:lnTo>
                <a:lnTo>
                  <a:pt x="324362" y="110490"/>
                </a:lnTo>
                <a:lnTo>
                  <a:pt x="314451" y="125730"/>
                </a:lnTo>
                <a:lnTo>
                  <a:pt x="320705" y="125730"/>
                </a:lnTo>
                <a:lnTo>
                  <a:pt x="325452" y="118110"/>
                </a:lnTo>
                <a:lnTo>
                  <a:pt x="331730" y="110490"/>
                </a:lnTo>
                <a:lnTo>
                  <a:pt x="335986" y="106680"/>
                </a:lnTo>
                <a:lnTo>
                  <a:pt x="353366" y="106680"/>
                </a:lnTo>
                <a:lnTo>
                  <a:pt x="353366" y="100330"/>
                </a:lnTo>
                <a:lnTo>
                  <a:pt x="349965" y="96520"/>
                </a:lnTo>
                <a:close/>
              </a:path>
              <a:path w="702944" h="256540">
                <a:moveTo>
                  <a:pt x="420818" y="96520"/>
                </a:moveTo>
                <a:lnTo>
                  <a:pt x="414773" y="96520"/>
                </a:lnTo>
                <a:lnTo>
                  <a:pt x="409722" y="97790"/>
                </a:lnTo>
                <a:lnTo>
                  <a:pt x="403230" y="101600"/>
                </a:lnTo>
                <a:lnTo>
                  <a:pt x="395143" y="110490"/>
                </a:lnTo>
                <a:lnTo>
                  <a:pt x="385303" y="125730"/>
                </a:lnTo>
                <a:lnTo>
                  <a:pt x="391483" y="125730"/>
                </a:lnTo>
                <a:lnTo>
                  <a:pt x="396219" y="118110"/>
                </a:lnTo>
                <a:lnTo>
                  <a:pt x="402483" y="110490"/>
                </a:lnTo>
                <a:lnTo>
                  <a:pt x="406662" y="106680"/>
                </a:lnTo>
                <a:lnTo>
                  <a:pt x="424218" y="106680"/>
                </a:lnTo>
                <a:lnTo>
                  <a:pt x="424218" y="100330"/>
                </a:lnTo>
                <a:lnTo>
                  <a:pt x="420818" y="96520"/>
                </a:lnTo>
                <a:close/>
              </a:path>
              <a:path w="702944" h="256540">
                <a:moveTo>
                  <a:pt x="610554" y="96520"/>
                </a:moveTo>
                <a:lnTo>
                  <a:pt x="604509" y="96520"/>
                </a:lnTo>
                <a:lnTo>
                  <a:pt x="599447" y="97790"/>
                </a:lnTo>
                <a:lnTo>
                  <a:pt x="592954" y="101600"/>
                </a:lnTo>
                <a:lnTo>
                  <a:pt x="584865" y="110490"/>
                </a:lnTo>
                <a:lnTo>
                  <a:pt x="575015" y="125730"/>
                </a:lnTo>
                <a:lnTo>
                  <a:pt x="581283" y="125730"/>
                </a:lnTo>
                <a:lnTo>
                  <a:pt x="586031" y="118110"/>
                </a:lnTo>
                <a:lnTo>
                  <a:pt x="592315" y="110490"/>
                </a:lnTo>
                <a:lnTo>
                  <a:pt x="596575" y="106680"/>
                </a:lnTo>
                <a:lnTo>
                  <a:pt x="613954" y="106680"/>
                </a:lnTo>
                <a:lnTo>
                  <a:pt x="613954" y="100330"/>
                </a:lnTo>
                <a:lnTo>
                  <a:pt x="610554" y="96520"/>
                </a:lnTo>
                <a:close/>
              </a:path>
              <a:path w="702944" h="256540">
                <a:moveTo>
                  <a:pt x="317096" y="97790"/>
                </a:moveTo>
                <a:lnTo>
                  <a:pt x="311983" y="97790"/>
                </a:lnTo>
                <a:lnTo>
                  <a:pt x="305620" y="99060"/>
                </a:lnTo>
                <a:lnTo>
                  <a:pt x="298517" y="104140"/>
                </a:lnTo>
                <a:lnTo>
                  <a:pt x="291202" y="111760"/>
                </a:lnTo>
                <a:lnTo>
                  <a:pt x="284201" y="121920"/>
                </a:lnTo>
                <a:lnTo>
                  <a:pt x="288559" y="121920"/>
                </a:lnTo>
                <a:lnTo>
                  <a:pt x="296115" y="111760"/>
                </a:lnTo>
                <a:lnTo>
                  <a:pt x="300069" y="109220"/>
                </a:lnTo>
                <a:lnTo>
                  <a:pt x="318899" y="109220"/>
                </a:lnTo>
                <a:lnTo>
                  <a:pt x="319161" y="107950"/>
                </a:lnTo>
                <a:lnTo>
                  <a:pt x="319161" y="100330"/>
                </a:lnTo>
                <a:lnTo>
                  <a:pt x="317096" y="97790"/>
                </a:lnTo>
                <a:close/>
              </a:path>
              <a:path w="702944" h="256540">
                <a:moveTo>
                  <a:pt x="387948" y="97790"/>
                </a:moveTo>
                <a:lnTo>
                  <a:pt x="382835" y="97790"/>
                </a:lnTo>
                <a:lnTo>
                  <a:pt x="376483" y="99060"/>
                </a:lnTo>
                <a:lnTo>
                  <a:pt x="369382" y="104140"/>
                </a:lnTo>
                <a:lnTo>
                  <a:pt x="362068" y="111760"/>
                </a:lnTo>
                <a:lnTo>
                  <a:pt x="355078" y="121920"/>
                </a:lnTo>
                <a:lnTo>
                  <a:pt x="359411" y="121920"/>
                </a:lnTo>
                <a:lnTo>
                  <a:pt x="366791" y="111760"/>
                </a:lnTo>
                <a:lnTo>
                  <a:pt x="370947" y="109220"/>
                </a:lnTo>
                <a:lnTo>
                  <a:pt x="389731" y="109220"/>
                </a:lnTo>
                <a:lnTo>
                  <a:pt x="390039" y="107950"/>
                </a:lnTo>
                <a:lnTo>
                  <a:pt x="390039" y="100330"/>
                </a:lnTo>
                <a:lnTo>
                  <a:pt x="387948" y="97790"/>
                </a:lnTo>
                <a:close/>
              </a:path>
              <a:path w="702944" h="256540">
                <a:moveTo>
                  <a:pt x="577659" y="97790"/>
                </a:moveTo>
                <a:lnTo>
                  <a:pt x="572571" y="97790"/>
                </a:lnTo>
                <a:lnTo>
                  <a:pt x="566208" y="99060"/>
                </a:lnTo>
                <a:lnTo>
                  <a:pt x="559106" y="104140"/>
                </a:lnTo>
                <a:lnTo>
                  <a:pt x="551791" y="111760"/>
                </a:lnTo>
                <a:lnTo>
                  <a:pt x="544790" y="121920"/>
                </a:lnTo>
                <a:lnTo>
                  <a:pt x="549147" y="121920"/>
                </a:lnTo>
                <a:lnTo>
                  <a:pt x="556502" y="111760"/>
                </a:lnTo>
                <a:lnTo>
                  <a:pt x="560658" y="109220"/>
                </a:lnTo>
                <a:lnTo>
                  <a:pt x="579483" y="109220"/>
                </a:lnTo>
                <a:lnTo>
                  <a:pt x="579750" y="107950"/>
                </a:lnTo>
                <a:lnTo>
                  <a:pt x="579750" y="100330"/>
                </a:lnTo>
                <a:lnTo>
                  <a:pt x="577659" y="97790"/>
                </a:lnTo>
                <a:close/>
              </a:path>
              <a:path w="702944" h="256540">
                <a:moveTo>
                  <a:pt x="353366" y="106680"/>
                </a:moveTo>
                <a:lnTo>
                  <a:pt x="335986" y="106680"/>
                </a:lnTo>
                <a:lnTo>
                  <a:pt x="335986" y="114300"/>
                </a:lnTo>
                <a:lnTo>
                  <a:pt x="338807" y="116840"/>
                </a:lnTo>
                <a:lnTo>
                  <a:pt x="349210" y="116840"/>
                </a:lnTo>
                <a:lnTo>
                  <a:pt x="353366" y="111760"/>
                </a:lnTo>
                <a:lnTo>
                  <a:pt x="353366" y="106680"/>
                </a:lnTo>
                <a:close/>
              </a:path>
              <a:path w="702944" h="256540">
                <a:moveTo>
                  <a:pt x="424218" y="106680"/>
                </a:moveTo>
                <a:lnTo>
                  <a:pt x="406662" y="106680"/>
                </a:lnTo>
                <a:lnTo>
                  <a:pt x="406662" y="114300"/>
                </a:lnTo>
                <a:lnTo>
                  <a:pt x="409685" y="116840"/>
                </a:lnTo>
                <a:lnTo>
                  <a:pt x="420062" y="116840"/>
                </a:lnTo>
                <a:lnTo>
                  <a:pt x="424218" y="111760"/>
                </a:lnTo>
                <a:lnTo>
                  <a:pt x="424218" y="106680"/>
                </a:lnTo>
                <a:close/>
              </a:path>
              <a:path w="702944" h="256540">
                <a:moveTo>
                  <a:pt x="613954" y="106680"/>
                </a:moveTo>
                <a:lnTo>
                  <a:pt x="596575" y="106680"/>
                </a:lnTo>
                <a:lnTo>
                  <a:pt x="596575" y="114300"/>
                </a:lnTo>
                <a:lnTo>
                  <a:pt x="599396" y="116840"/>
                </a:lnTo>
                <a:lnTo>
                  <a:pt x="609798" y="116840"/>
                </a:lnTo>
                <a:lnTo>
                  <a:pt x="613954" y="111760"/>
                </a:lnTo>
                <a:lnTo>
                  <a:pt x="613954" y="106680"/>
                </a:lnTo>
                <a:close/>
              </a:path>
              <a:path w="702944" h="256540">
                <a:moveTo>
                  <a:pt x="274957" y="97790"/>
                </a:moveTo>
                <a:lnTo>
                  <a:pt x="258510" y="97790"/>
                </a:lnTo>
                <a:lnTo>
                  <a:pt x="256420" y="104140"/>
                </a:lnTo>
                <a:lnTo>
                  <a:pt x="272745" y="104140"/>
                </a:lnTo>
                <a:lnTo>
                  <a:pt x="274957" y="97790"/>
                </a:lnTo>
                <a:close/>
              </a:path>
              <a:path w="702944" h="256540">
                <a:moveTo>
                  <a:pt x="205013" y="72390"/>
                </a:moveTo>
                <a:lnTo>
                  <a:pt x="186499" y="72390"/>
                </a:lnTo>
                <a:lnTo>
                  <a:pt x="189900" y="73660"/>
                </a:lnTo>
                <a:lnTo>
                  <a:pt x="192368" y="73660"/>
                </a:lnTo>
                <a:lnTo>
                  <a:pt x="191033" y="76200"/>
                </a:lnTo>
                <a:lnTo>
                  <a:pt x="190101" y="80010"/>
                </a:lnTo>
                <a:lnTo>
                  <a:pt x="190101" y="87630"/>
                </a:lnTo>
                <a:lnTo>
                  <a:pt x="194257" y="90170"/>
                </a:lnTo>
                <a:lnTo>
                  <a:pt x="206171" y="90170"/>
                </a:lnTo>
                <a:lnTo>
                  <a:pt x="209949" y="86360"/>
                </a:lnTo>
                <a:lnTo>
                  <a:pt x="209949" y="81280"/>
                </a:lnTo>
                <a:lnTo>
                  <a:pt x="208278" y="74930"/>
                </a:lnTo>
                <a:lnTo>
                  <a:pt x="205013" y="72390"/>
                </a:lnTo>
                <a:close/>
              </a:path>
              <a:path w="702944" h="256540">
                <a:moveTo>
                  <a:pt x="460689" y="69850"/>
                </a:moveTo>
                <a:lnTo>
                  <a:pt x="449934" y="69850"/>
                </a:lnTo>
                <a:lnTo>
                  <a:pt x="444267" y="76200"/>
                </a:lnTo>
                <a:lnTo>
                  <a:pt x="444267" y="87630"/>
                </a:lnTo>
                <a:lnTo>
                  <a:pt x="447088" y="90170"/>
                </a:lnTo>
                <a:lnTo>
                  <a:pt x="457667" y="90170"/>
                </a:lnTo>
                <a:lnTo>
                  <a:pt x="463535" y="83820"/>
                </a:lnTo>
                <a:lnTo>
                  <a:pt x="463535" y="72390"/>
                </a:lnTo>
                <a:lnTo>
                  <a:pt x="460689" y="698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7200" y="1051560"/>
            <a:ext cx="11277600" cy="0"/>
          </a:xfrm>
          <a:custGeom>
            <a:avLst/>
            <a:gdLst/>
            <a:ahLst/>
            <a:cxnLst/>
            <a:rect l="l" t="t" r="r" b="b"/>
            <a:pathLst>
              <a:path w="11277600">
                <a:moveTo>
                  <a:pt x="0" y="0"/>
                </a:moveTo>
                <a:lnTo>
                  <a:pt x="11277600" y="0"/>
                </a:lnTo>
              </a:path>
            </a:pathLst>
          </a:custGeom>
          <a:ln w="76200">
            <a:solidFill>
              <a:srgbClr val="152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3831" y="370078"/>
            <a:ext cx="219456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152C7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2521" y="1779219"/>
            <a:ext cx="11397615" cy="4579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1214" y="6521103"/>
            <a:ext cx="191135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Proprietary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mxmoa17:8080/Thingworx/Runtime/index.html?mashup=Carrier.Dashboard.HealthMonitor&amp;forceClose=true&amp;__enableBMF=true&amp;__fromNextGen=70ac9fcf-a4c6-4b2a-bdc4-1fbb5ea75843&amp;features" TargetMode="External"/><Relationship Id="rId2" Type="http://schemas.openxmlformats.org/officeDocument/2006/relationships/hyperlink" Target="http://vmc8107pa003/Thingworx/Runtime/index.html?mashup=Carrier.Dashboard.HealthMoni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762" cy="685800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44500" y="3080385"/>
            <a:ext cx="3197860" cy="1379220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sz="4800" dirty="0">
                <a:solidFill>
                  <a:srgbClr val="152C73"/>
                </a:solidFill>
                <a:latin typeface="Arial MT"/>
                <a:cs typeface="Arial MT"/>
              </a:rPr>
              <a:t>TICKET</a:t>
            </a:r>
            <a:r>
              <a:rPr sz="4800" spc="-270" dirty="0">
                <a:solidFill>
                  <a:srgbClr val="152C73"/>
                </a:solidFill>
                <a:latin typeface="Arial MT"/>
                <a:cs typeface="Arial MT"/>
              </a:rPr>
              <a:t> </a:t>
            </a:r>
            <a:r>
              <a:rPr sz="4800" spc="-25" dirty="0">
                <a:solidFill>
                  <a:srgbClr val="152C73"/>
                </a:solidFill>
                <a:latin typeface="Arial MT"/>
                <a:cs typeface="Arial MT"/>
              </a:rPr>
              <a:t>DE </a:t>
            </a:r>
            <a:r>
              <a:rPr sz="4800" spc="-10" dirty="0">
                <a:solidFill>
                  <a:srgbClr val="152C73"/>
                </a:solidFill>
                <a:latin typeface="Arial MT"/>
                <a:cs typeface="Arial MT"/>
              </a:rPr>
              <a:t>CONTEOS</a:t>
            </a:r>
            <a:endParaRPr sz="4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6061659"/>
            <a:ext cx="31978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1800" dirty="0">
                <a:latin typeface="Arial MT"/>
                <a:cs typeface="Arial MT"/>
              </a:rPr>
              <a:t>Alejandra Lizeth Chairez 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04304" y="1132332"/>
            <a:ext cx="4829556" cy="46070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Acceso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821560"/>
            <a:ext cx="8390890" cy="798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El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usuario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deberá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acceder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herramienta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8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Thingworx,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por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medio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siguiente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liga: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200">
              <a:latin typeface="Arial MT"/>
              <a:cs typeface="Arial MT"/>
            </a:endParaRPr>
          </a:p>
          <a:p>
            <a:pPr marL="1925955">
              <a:lnSpc>
                <a:spcPct val="100000"/>
              </a:lnSpc>
              <a:spcBef>
                <a:spcPts val="5"/>
              </a:spcBef>
            </a:pPr>
            <a:r>
              <a:rPr sz="1200" i="1" u="sng" spc="-10" dirty="0">
                <a:solidFill>
                  <a:srgbClr val="1791F6"/>
                </a:solidFill>
                <a:uFill>
                  <a:solidFill>
                    <a:srgbClr val="1791F6"/>
                  </a:solidFill>
                </a:uFill>
                <a:latin typeface="Arial"/>
                <a:cs typeface="Arial"/>
                <a:hlinkClick r:id="rId2"/>
              </a:rPr>
              <a:t>http://vmc8107pa003/Thingworx/Runtime/index.html?mashup=Carrier.Dashboard.HealthMonitor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500" y="1156843"/>
            <a:ext cx="14268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 MT"/>
                <a:cs typeface="Arial MT"/>
              </a:rPr>
              <a:t>Herramienta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object 5">
            <a:hlinkClick r:id="rId3"/>
          </p:cNvPr>
          <p:cNvSpPr/>
          <p:nvPr/>
        </p:nvSpPr>
        <p:spPr>
          <a:xfrm>
            <a:off x="1815483" y="2333322"/>
            <a:ext cx="385445" cy="361950"/>
          </a:xfrm>
          <a:custGeom>
            <a:avLst/>
            <a:gdLst/>
            <a:ahLst/>
            <a:cxnLst/>
            <a:rect l="l" t="t" r="r" b="b"/>
            <a:pathLst>
              <a:path w="385444" h="361950">
                <a:moveTo>
                  <a:pt x="247884" y="245247"/>
                </a:moveTo>
                <a:lnTo>
                  <a:pt x="219329" y="245247"/>
                </a:lnTo>
                <a:lnTo>
                  <a:pt x="273621" y="299519"/>
                </a:lnTo>
                <a:lnTo>
                  <a:pt x="268819" y="312112"/>
                </a:lnTo>
                <a:lnTo>
                  <a:pt x="268243" y="325376"/>
                </a:lnTo>
                <a:lnTo>
                  <a:pt x="271831" y="338040"/>
                </a:lnTo>
                <a:lnTo>
                  <a:pt x="271892" y="338256"/>
                </a:lnTo>
                <a:lnTo>
                  <a:pt x="279767" y="349696"/>
                </a:lnTo>
                <a:lnTo>
                  <a:pt x="293276" y="358624"/>
                </a:lnTo>
                <a:lnTo>
                  <a:pt x="308706" y="361600"/>
                </a:lnTo>
                <a:lnTo>
                  <a:pt x="324135" y="358624"/>
                </a:lnTo>
                <a:lnTo>
                  <a:pt x="337644" y="349696"/>
                </a:lnTo>
                <a:lnTo>
                  <a:pt x="346576" y="336192"/>
                </a:lnTo>
                <a:lnTo>
                  <a:pt x="349553" y="320768"/>
                </a:lnTo>
                <a:lnTo>
                  <a:pt x="346576" y="305343"/>
                </a:lnTo>
                <a:lnTo>
                  <a:pt x="337644" y="291839"/>
                </a:lnTo>
                <a:lnTo>
                  <a:pt x="328943" y="285695"/>
                </a:lnTo>
                <a:lnTo>
                  <a:pt x="287962" y="285695"/>
                </a:lnTo>
                <a:lnTo>
                  <a:pt x="247884" y="245247"/>
                </a:lnTo>
                <a:close/>
              </a:path>
              <a:path w="385444" h="361950">
                <a:moveTo>
                  <a:pt x="71626" y="279807"/>
                </a:moveTo>
                <a:lnTo>
                  <a:pt x="58893" y="283455"/>
                </a:lnTo>
                <a:lnTo>
                  <a:pt x="47745" y="291327"/>
                </a:lnTo>
                <a:lnTo>
                  <a:pt x="38814" y="304831"/>
                </a:lnTo>
                <a:lnTo>
                  <a:pt x="35837" y="320256"/>
                </a:lnTo>
                <a:lnTo>
                  <a:pt x="38814" y="335680"/>
                </a:lnTo>
                <a:lnTo>
                  <a:pt x="47745" y="349184"/>
                </a:lnTo>
                <a:lnTo>
                  <a:pt x="61254" y="358112"/>
                </a:lnTo>
                <a:lnTo>
                  <a:pt x="76684" y="361088"/>
                </a:lnTo>
                <a:lnTo>
                  <a:pt x="92114" y="358112"/>
                </a:lnTo>
                <a:lnTo>
                  <a:pt x="105623" y="349184"/>
                </a:lnTo>
                <a:lnTo>
                  <a:pt x="113497" y="338040"/>
                </a:lnTo>
                <a:lnTo>
                  <a:pt x="117128" y="325376"/>
                </a:lnTo>
                <a:lnTo>
                  <a:pt x="116949" y="320768"/>
                </a:lnTo>
                <a:lnTo>
                  <a:pt x="116571" y="312112"/>
                </a:lnTo>
                <a:lnTo>
                  <a:pt x="111769" y="299519"/>
                </a:lnTo>
                <a:lnTo>
                  <a:pt x="126110" y="285183"/>
                </a:lnTo>
                <a:lnTo>
                  <a:pt x="97428" y="285183"/>
                </a:lnTo>
                <a:lnTo>
                  <a:pt x="84839" y="280383"/>
                </a:lnTo>
                <a:lnTo>
                  <a:pt x="71626" y="279807"/>
                </a:lnTo>
                <a:close/>
              </a:path>
              <a:path w="385444" h="361950">
                <a:moveTo>
                  <a:pt x="313987" y="280383"/>
                </a:moveTo>
                <a:lnTo>
                  <a:pt x="312295" y="280383"/>
                </a:lnTo>
                <a:lnTo>
                  <a:pt x="300551" y="280895"/>
                </a:lnTo>
                <a:lnTo>
                  <a:pt x="287962" y="285695"/>
                </a:lnTo>
                <a:lnTo>
                  <a:pt x="328943" y="285695"/>
                </a:lnTo>
                <a:lnTo>
                  <a:pt x="326496" y="283967"/>
                </a:lnTo>
                <a:lnTo>
                  <a:pt x="313987" y="280383"/>
                </a:lnTo>
                <a:close/>
              </a:path>
              <a:path w="385444" h="361950">
                <a:moveTo>
                  <a:pt x="127620" y="166518"/>
                </a:moveTo>
                <a:lnTo>
                  <a:pt x="73648" y="166518"/>
                </a:lnTo>
                <a:lnTo>
                  <a:pt x="140964" y="194046"/>
                </a:lnTo>
                <a:lnTo>
                  <a:pt x="140451" y="196094"/>
                </a:lnTo>
                <a:lnTo>
                  <a:pt x="150695" y="231422"/>
                </a:lnTo>
                <a:lnTo>
                  <a:pt x="97428" y="285183"/>
                </a:lnTo>
                <a:lnTo>
                  <a:pt x="126110" y="285183"/>
                </a:lnTo>
                <a:lnTo>
                  <a:pt x="166061" y="245247"/>
                </a:lnTo>
                <a:lnTo>
                  <a:pt x="247884" y="245247"/>
                </a:lnTo>
                <a:lnTo>
                  <a:pt x="234694" y="231934"/>
                </a:lnTo>
                <a:lnTo>
                  <a:pt x="239104" y="225118"/>
                </a:lnTo>
                <a:lnTo>
                  <a:pt x="242313" y="217726"/>
                </a:lnTo>
                <a:lnTo>
                  <a:pt x="244274" y="209758"/>
                </a:lnTo>
                <a:lnTo>
                  <a:pt x="244938" y="201214"/>
                </a:lnTo>
                <a:lnTo>
                  <a:pt x="244938" y="196606"/>
                </a:lnTo>
                <a:lnTo>
                  <a:pt x="244426" y="194558"/>
                </a:lnTo>
                <a:lnTo>
                  <a:pt x="290751" y="175614"/>
                </a:lnTo>
                <a:lnTo>
                  <a:pt x="237255" y="175614"/>
                </a:lnTo>
                <a:lnTo>
                  <a:pt x="236875" y="175102"/>
                </a:lnTo>
                <a:lnTo>
                  <a:pt x="148134" y="175102"/>
                </a:lnTo>
                <a:lnTo>
                  <a:pt x="127620" y="166518"/>
                </a:lnTo>
                <a:close/>
              </a:path>
              <a:path w="385444" h="361950">
                <a:moveTo>
                  <a:pt x="219329" y="245247"/>
                </a:moveTo>
                <a:lnTo>
                  <a:pt x="166061" y="245247"/>
                </a:lnTo>
                <a:lnTo>
                  <a:pt x="172007" y="248311"/>
                </a:lnTo>
                <a:lnTo>
                  <a:pt x="178289" y="250559"/>
                </a:lnTo>
                <a:lnTo>
                  <a:pt x="184860" y="251943"/>
                </a:lnTo>
                <a:lnTo>
                  <a:pt x="191670" y="252415"/>
                </a:lnTo>
                <a:lnTo>
                  <a:pt x="193719" y="252415"/>
                </a:lnTo>
                <a:lnTo>
                  <a:pt x="200530" y="251943"/>
                </a:lnTo>
                <a:lnTo>
                  <a:pt x="207100" y="250559"/>
                </a:lnTo>
                <a:lnTo>
                  <a:pt x="213382" y="248311"/>
                </a:lnTo>
                <a:lnTo>
                  <a:pt x="219329" y="245247"/>
                </a:lnTo>
                <a:close/>
              </a:path>
              <a:path w="385444" h="361950">
                <a:moveTo>
                  <a:pt x="376028" y="167030"/>
                </a:moveTo>
                <a:lnTo>
                  <a:pt x="312161" y="167030"/>
                </a:lnTo>
                <a:lnTo>
                  <a:pt x="321646" y="176046"/>
                </a:lnTo>
                <a:lnTo>
                  <a:pt x="333611" y="181630"/>
                </a:lnTo>
                <a:lnTo>
                  <a:pt x="346824" y="183182"/>
                </a:lnTo>
                <a:lnTo>
                  <a:pt x="360181" y="180222"/>
                </a:lnTo>
                <a:lnTo>
                  <a:pt x="373487" y="170886"/>
                </a:lnTo>
                <a:lnTo>
                  <a:pt x="376028" y="167030"/>
                </a:lnTo>
                <a:close/>
              </a:path>
              <a:path w="385444" h="361950">
                <a:moveTo>
                  <a:pt x="40927" y="100749"/>
                </a:moveTo>
                <a:lnTo>
                  <a:pt x="25465" y="103805"/>
                </a:lnTo>
                <a:lnTo>
                  <a:pt x="12308" y="112429"/>
                </a:lnTo>
                <a:lnTo>
                  <a:pt x="3185" y="125949"/>
                </a:lnTo>
                <a:lnTo>
                  <a:pt x="0" y="141981"/>
                </a:lnTo>
                <a:lnTo>
                  <a:pt x="3057" y="157437"/>
                </a:lnTo>
                <a:lnTo>
                  <a:pt x="11684" y="170590"/>
                </a:lnTo>
                <a:lnTo>
                  <a:pt x="25209" y="179710"/>
                </a:lnTo>
                <a:lnTo>
                  <a:pt x="38566" y="182742"/>
                </a:lnTo>
                <a:lnTo>
                  <a:pt x="51779" y="181310"/>
                </a:lnTo>
                <a:lnTo>
                  <a:pt x="63743" y="175750"/>
                </a:lnTo>
                <a:lnTo>
                  <a:pt x="73231" y="166518"/>
                </a:lnTo>
                <a:lnTo>
                  <a:pt x="127620" y="166518"/>
                </a:lnTo>
                <a:lnTo>
                  <a:pt x="82062" y="147453"/>
                </a:lnTo>
                <a:lnTo>
                  <a:pt x="81754" y="134613"/>
                </a:lnTo>
                <a:lnTo>
                  <a:pt x="81742" y="134101"/>
                </a:lnTo>
                <a:lnTo>
                  <a:pt x="77196" y="121661"/>
                </a:lnTo>
                <a:lnTo>
                  <a:pt x="68809" y="111237"/>
                </a:lnTo>
                <a:lnTo>
                  <a:pt x="56965" y="103933"/>
                </a:lnTo>
                <a:lnTo>
                  <a:pt x="40927" y="100749"/>
                </a:lnTo>
                <a:close/>
              </a:path>
              <a:path w="385444" h="361950">
                <a:moveTo>
                  <a:pt x="344462" y="101261"/>
                </a:moveTo>
                <a:lnTo>
                  <a:pt x="308385" y="122173"/>
                </a:lnTo>
                <a:lnTo>
                  <a:pt x="303343" y="147453"/>
                </a:lnTo>
                <a:lnTo>
                  <a:pt x="303328" y="147965"/>
                </a:lnTo>
                <a:lnTo>
                  <a:pt x="237255" y="175614"/>
                </a:lnTo>
                <a:lnTo>
                  <a:pt x="290751" y="175614"/>
                </a:lnTo>
                <a:lnTo>
                  <a:pt x="311741" y="167030"/>
                </a:lnTo>
                <a:lnTo>
                  <a:pt x="376028" y="167030"/>
                </a:lnTo>
                <a:lnTo>
                  <a:pt x="382137" y="157757"/>
                </a:lnTo>
                <a:lnTo>
                  <a:pt x="385314" y="142421"/>
                </a:lnTo>
                <a:lnTo>
                  <a:pt x="382200" y="126461"/>
                </a:lnTo>
                <a:lnTo>
                  <a:pt x="373078" y="112941"/>
                </a:lnTo>
                <a:lnTo>
                  <a:pt x="359922" y="104317"/>
                </a:lnTo>
                <a:lnTo>
                  <a:pt x="344462" y="101261"/>
                </a:lnTo>
                <a:close/>
              </a:path>
              <a:path w="385444" h="361950">
                <a:moveTo>
                  <a:pt x="192695" y="0"/>
                </a:moveTo>
                <a:lnTo>
                  <a:pt x="176785" y="3231"/>
                </a:lnTo>
                <a:lnTo>
                  <a:pt x="163756" y="12030"/>
                </a:lnTo>
                <a:lnTo>
                  <a:pt x="154953" y="25052"/>
                </a:lnTo>
                <a:lnTo>
                  <a:pt x="151720" y="40956"/>
                </a:lnTo>
                <a:lnTo>
                  <a:pt x="154072" y="54460"/>
                </a:lnTo>
                <a:lnTo>
                  <a:pt x="160555" y="66044"/>
                </a:lnTo>
                <a:lnTo>
                  <a:pt x="170302" y="74940"/>
                </a:lnTo>
                <a:lnTo>
                  <a:pt x="182451" y="80380"/>
                </a:lnTo>
                <a:lnTo>
                  <a:pt x="182451" y="151037"/>
                </a:lnTo>
                <a:lnTo>
                  <a:pt x="171831" y="154149"/>
                </a:lnTo>
                <a:lnTo>
                  <a:pt x="162412" y="159421"/>
                </a:lnTo>
                <a:lnTo>
                  <a:pt x="154433" y="166518"/>
                </a:lnTo>
                <a:lnTo>
                  <a:pt x="148134" y="175102"/>
                </a:lnTo>
                <a:lnTo>
                  <a:pt x="236875" y="175102"/>
                </a:lnTo>
                <a:lnTo>
                  <a:pt x="230885" y="167030"/>
                </a:lnTo>
                <a:lnTo>
                  <a:pt x="222786" y="159933"/>
                </a:lnTo>
                <a:lnTo>
                  <a:pt x="213342" y="154661"/>
                </a:lnTo>
                <a:lnTo>
                  <a:pt x="202938" y="151549"/>
                </a:lnTo>
                <a:lnTo>
                  <a:pt x="202938" y="80380"/>
                </a:lnTo>
                <a:lnTo>
                  <a:pt x="215087" y="74940"/>
                </a:lnTo>
                <a:lnTo>
                  <a:pt x="224835" y="66044"/>
                </a:lnTo>
                <a:lnTo>
                  <a:pt x="231317" y="54460"/>
                </a:lnTo>
                <a:lnTo>
                  <a:pt x="233670" y="40956"/>
                </a:lnTo>
                <a:lnTo>
                  <a:pt x="230437" y="25052"/>
                </a:lnTo>
                <a:lnTo>
                  <a:pt x="221633" y="12030"/>
                </a:lnTo>
                <a:lnTo>
                  <a:pt x="208605" y="3231"/>
                </a:lnTo>
                <a:lnTo>
                  <a:pt x="192695" y="0"/>
                </a:lnTo>
                <a:close/>
              </a:path>
            </a:pathLst>
          </a:custGeom>
          <a:solidFill>
            <a:srgbClr val="1791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39570" y="2783586"/>
            <a:ext cx="717550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solidFill>
                  <a:srgbClr val="1791F6"/>
                </a:solidFill>
                <a:latin typeface="Arial MT"/>
                <a:cs typeface="Arial MT"/>
              </a:rPr>
              <a:t>Clic</a:t>
            </a:r>
            <a:r>
              <a:rPr sz="800" spc="-25" dirty="0">
                <a:solidFill>
                  <a:srgbClr val="1791F6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1791F6"/>
                </a:solidFill>
                <a:latin typeface="Arial MT"/>
                <a:cs typeface="Arial MT"/>
              </a:rPr>
              <a:t>en el </a:t>
            </a:r>
            <a:r>
              <a:rPr sz="800" spc="-10" dirty="0">
                <a:solidFill>
                  <a:srgbClr val="1791F6"/>
                </a:solidFill>
                <a:latin typeface="Arial MT"/>
                <a:cs typeface="Arial MT"/>
              </a:rPr>
              <a:t>icono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18744" y="3078479"/>
            <a:ext cx="4432300" cy="1678305"/>
            <a:chOff x="618744" y="3078479"/>
            <a:chExt cx="4432300" cy="167830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8744" y="3078479"/>
              <a:ext cx="4000500" cy="16779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874770" y="3787901"/>
              <a:ext cx="794385" cy="596265"/>
            </a:xfrm>
            <a:custGeom>
              <a:avLst/>
              <a:gdLst/>
              <a:ahLst/>
              <a:cxnLst/>
              <a:rect l="l" t="t" r="r" b="b"/>
              <a:pathLst>
                <a:path w="794385" h="596264">
                  <a:moveTo>
                    <a:pt x="0" y="99314"/>
                  </a:moveTo>
                  <a:lnTo>
                    <a:pt x="7802" y="60650"/>
                  </a:lnTo>
                  <a:lnTo>
                    <a:pt x="29083" y="29083"/>
                  </a:lnTo>
                  <a:lnTo>
                    <a:pt x="60650" y="7802"/>
                  </a:lnTo>
                  <a:lnTo>
                    <a:pt x="99313" y="0"/>
                  </a:lnTo>
                  <a:lnTo>
                    <a:pt x="694689" y="0"/>
                  </a:lnTo>
                  <a:lnTo>
                    <a:pt x="733353" y="7802"/>
                  </a:lnTo>
                  <a:lnTo>
                    <a:pt x="764920" y="29082"/>
                  </a:lnTo>
                  <a:lnTo>
                    <a:pt x="786201" y="60650"/>
                  </a:lnTo>
                  <a:lnTo>
                    <a:pt x="794003" y="99314"/>
                  </a:lnTo>
                  <a:lnTo>
                    <a:pt x="794003" y="496570"/>
                  </a:lnTo>
                  <a:lnTo>
                    <a:pt x="786201" y="535233"/>
                  </a:lnTo>
                  <a:lnTo>
                    <a:pt x="764920" y="566801"/>
                  </a:lnTo>
                  <a:lnTo>
                    <a:pt x="733353" y="588081"/>
                  </a:lnTo>
                  <a:lnTo>
                    <a:pt x="694689" y="595884"/>
                  </a:lnTo>
                  <a:lnTo>
                    <a:pt x="99313" y="595884"/>
                  </a:lnTo>
                  <a:lnTo>
                    <a:pt x="60650" y="588081"/>
                  </a:lnTo>
                  <a:lnTo>
                    <a:pt x="29083" y="566801"/>
                  </a:lnTo>
                  <a:lnTo>
                    <a:pt x="7802" y="535233"/>
                  </a:lnTo>
                  <a:lnTo>
                    <a:pt x="0" y="496570"/>
                  </a:lnTo>
                  <a:lnTo>
                    <a:pt x="0" y="99314"/>
                  </a:lnTo>
                  <a:close/>
                </a:path>
              </a:pathLst>
            </a:custGeom>
            <a:ln w="38100">
              <a:solidFill>
                <a:srgbClr val="60B5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89347" y="3880103"/>
              <a:ext cx="356870" cy="358140"/>
            </a:xfrm>
            <a:custGeom>
              <a:avLst/>
              <a:gdLst/>
              <a:ahLst/>
              <a:cxnLst/>
              <a:rect l="l" t="t" r="r" b="b"/>
              <a:pathLst>
                <a:path w="356870" h="358139">
                  <a:moveTo>
                    <a:pt x="178307" y="0"/>
                  </a:moveTo>
                  <a:lnTo>
                    <a:pt x="130924" y="6394"/>
                  </a:lnTo>
                  <a:lnTo>
                    <a:pt x="88335" y="24440"/>
                  </a:lnTo>
                  <a:lnTo>
                    <a:pt x="52244" y="52435"/>
                  </a:lnTo>
                  <a:lnTo>
                    <a:pt x="24355" y="88674"/>
                  </a:lnTo>
                  <a:lnTo>
                    <a:pt x="6372" y="131453"/>
                  </a:lnTo>
                  <a:lnTo>
                    <a:pt x="0" y="179070"/>
                  </a:lnTo>
                  <a:lnTo>
                    <a:pt x="6372" y="226686"/>
                  </a:lnTo>
                  <a:lnTo>
                    <a:pt x="24355" y="269465"/>
                  </a:lnTo>
                  <a:lnTo>
                    <a:pt x="52244" y="305704"/>
                  </a:lnTo>
                  <a:lnTo>
                    <a:pt x="88335" y="333699"/>
                  </a:lnTo>
                  <a:lnTo>
                    <a:pt x="130924" y="351745"/>
                  </a:lnTo>
                  <a:lnTo>
                    <a:pt x="178307" y="358140"/>
                  </a:lnTo>
                  <a:lnTo>
                    <a:pt x="225691" y="351745"/>
                  </a:lnTo>
                  <a:lnTo>
                    <a:pt x="268280" y="333699"/>
                  </a:lnTo>
                  <a:lnTo>
                    <a:pt x="304371" y="305704"/>
                  </a:lnTo>
                  <a:lnTo>
                    <a:pt x="332260" y="269465"/>
                  </a:lnTo>
                  <a:lnTo>
                    <a:pt x="350243" y="226686"/>
                  </a:lnTo>
                  <a:lnTo>
                    <a:pt x="356615" y="179070"/>
                  </a:lnTo>
                  <a:lnTo>
                    <a:pt x="350243" y="131453"/>
                  </a:lnTo>
                  <a:lnTo>
                    <a:pt x="332260" y="88674"/>
                  </a:lnTo>
                  <a:lnTo>
                    <a:pt x="304371" y="52435"/>
                  </a:lnTo>
                  <a:lnTo>
                    <a:pt x="268280" y="24440"/>
                  </a:lnTo>
                  <a:lnTo>
                    <a:pt x="225691" y="6394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689347" y="3880103"/>
              <a:ext cx="356870" cy="358140"/>
            </a:xfrm>
            <a:custGeom>
              <a:avLst/>
              <a:gdLst/>
              <a:ahLst/>
              <a:cxnLst/>
              <a:rect l="l" t="t" r="r" b="b"/>
              <a:pathLst>
                <a:path w="356870" h="358139">
                  <a:moveTo>
                    <a:pt x="0" y="179070"/>
                  </a:moveTo>
                  <a:lnTo>
                    <a:pt x="6372" y="131453"/>
                  </a:lnTo>
                  <a:lnTo>
                    <a:pt x="24355" y="88674"/>
                  </a:lnTo>
                  <a:lnTo>
                    <a:pt x="52244" y="52435"/>
                  </a:lnTo>
                  <a:lnTo>
                    <a:pt x="88335" y="24440"/>
                  </a:lnTo>
                  <a:lnTo>
                    <a:pt x="130924" y="6394"/>
                  </a:lnTo>
                  <a:lnTo>
                    <a:pt x="178307" y="0"/>
                  </a:lnTo>
                  <a:lnTo>
                    <a:pt x="225691" y="6394"/>
                  </a:lnTo>
                  <a:lnTo>
                    <a:pt x="268280" y="24440"/>
                  </a:lnTo>
                  <a:lnTo>
                    <a:pt x="304371" y="52435"/>
                  </a:lnTo>
                  <a:lnTo>
                    <a:pt x="332260" y="88674"/>
                  </a:lnTo>
                  <a:lnTo>
                    <a:pt x="350243" y="131453"/>
                  </a:lnTo>
                  <a:lnTo>
                    <a:pt x="356615" y="179070"/>
                  </a:lnTo>
                  <a:lnTo>
                    <a:pt x="350243" y="226686"/>
                  </a:lnTo>
                  <a:lnTo>
                    <a:pt x="332260" y="269465"/>
                  </a:lnTo>
                  <a:lnTo>
                    <a:pt x="304371" y="305704"/>
                  </a:lnTo>
                  <a:lnTo>
                    <a:pt x="268280" y="333699"/>
                  </a:lnTo>
                  <a:lnTo>
                    <a:pt x="225691" y="351745"/>
                  </a:lnTo>
                  <a:lnTo>
                    <a:pt x="178307" y="358140"/>
                  </a:lnTo>
                  <a:lnTo>
                    <a:pt x="130924" y="351745"/>
                  </a:lnTo>
                  <a:lnTo>
                    <a:pt x="88335" y="333699"/>
                  </a:lnTo>
                  <a:lnTo>
                    <a:pt x="52244" y="305704"/>
                  </a:lnTo>
                  <a:lnTo>
                    <a:pt x="24355" y="269465"/>
                  </a:lnTo>
                  <a:lnTo>
                    <a:pt x="6372" y="226686"/>
                  </a:lnTo>
                  <a:lnTo>
                    <a:pt x="0" y="179070"/>
                  </a:lnTo>
                  <a:close/>
                </a:path>
              </a:pathLst>
            </a:custGeom>
            <a:ln w="952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7296911" y="3090672"/>
            <a:ext cx="4119879" cy="2464435"/>
            <a:chOff x="7296911" y="3090672"/>
            <a:chExt cx="4119879" cy="246443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3967" y="3090672"/>
              <a:ext cx="4052316" cy="246430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15961" y="4383786"/>
              <a:ext cx="797560" cy="384175"/>
            </a:xfrm>
            <a:custGeom>
              <a:avLst/>
              <a:gdLst/>
              <a:ahLst/>
              <a:cxnLst/>
              <a:rect l="l" t="t" r="r" b="b"/>
              <a:pathLst>
                <a:path w="797559" h="384175">
                  <a:moveTo>
                    <a:pt x="0" y="64007"/>
                  </a:moveTo>
                  <a:lnTo>
                    <a:pt x="5036" y="39112"/>
                  </a:lnTo>
                  <a:lnTo>
                    <a:pt x="18764" y="18764"/>
                  </a:lnTo>
                  <a:lnTo>
                    <a:pt x="39112" y="5036"/>
                  </a:lnTo>
                  <a:lnTo>
                    <a:pt x="64008" y="0"/>
                  </a:lnTo>
                  <a:lnTo>
                    <a:pt x="733044" y="0"/>
                  </a:lnTo>
                  <a:lnTo>
                    <a:pt x="757939" y="5036"/>
                  </a:lnTo>
                  <a:lnTo>
                    <a:pt x="778287" y="18764"/>
                  </a:lnTo>
                  <a:lnTo>
                    <a:pt x="792015" y="39112"/>
                  </a:lnTo>
                  <a:lnTo>
                    <a:pt x="797052" y="64007"/>
                  </a:lnTo>
                  <a:lnTo>
                    <a:pt x="797052" y="320039"/>
                  </a:lnTo>
                  <a:lnTo>
                    <a:pt x="792015" y="344935"/>
                  </a:lnTo>
                  <a:lnTo>
                    <a:pt x="778287" y="365283"/>
                  </a:lnTo>
                  <a:lnTo>
                    <a:pt x="757939" y="379011"/>
                  </a:lnTo>
                  <a:lnTo>
                    <a:pt x="733044" y="384047"/>
                  </a:lnTo>
                  <a:lnTo>
                    <a:pt x="64008" y="384047"/>
                  </a:lnTo>
                  <a:lnTo>
                    <a:pt x="39112" y="379011"/>
                  </a:lnTo>
                  <a:lnTo>
                    <a:pt x="18764" y="365283"/>
                  </a:lnTo>
                  <a:lnTo>
                    <a:pt x="5036" y="344935"/>
                  </a:lnTo>
                  <a:lnTo>
                    <a:pt x="0" y="320039"/>
                  </a:lnTo>
                  <a:lnTo>
                    <a:pt x="0" y="64007"/>
                  </a:lnTo>
                  <a:close/>
                </a:path>
              </a:pathLst>
            </a:custGeom>
            <a:ln w="38100">
              <a:solidFill>
                <a:srgbClr val="60B5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508747" y="4829555"/>
              <a:ext cx="356870" cy="358140"/>
            </a:xfrm>
            <a:custGeom>
              <a:avLst/>
              <a:gdLst/>
              <a:ahLst/>
              <a:cxnLst/>
              <a:rect l="l" t="t" r="r" b="b"/>
              <a:pathLst>
                <a:path w="356870" h="358139">
                  <a:moveTo>
                    <a:pt x="178307" y="0"/>
                  </a:moveTo>
                  <a:lnTo>
                    <a:pt x="130924" y="6394"/>
                  </a:lnTo>
                  <a:lnTo>
                    <a:pt x="88335" y="24440"/>
                  </a:lnTo>
                  <a:lnTo>
                    <a:pt x="52244" y="52435"/>
                  </a:lnTo>
                  <a:lnTo>
                    <a:pt x="24355" y="88674"/>
                  </a:lnTo>
                  <a:lnTo>
                    <a:pt x="6372" y="131453"/>
                  </a:lnTo>
                  <a:lnTo>
                    <a:pt x="0" y="179070"/>
                  </a:lnTo>
                  <a:lnTo>
                    <a:pt x="6372" y="226686"/>
                  </a:lnTo>
                  <a:lnTo>
                    <a:pt x="24355" y="269465"/>
                  </a:lnTo>
                  <a:lnTo>
                    <a:pt x="52244" y="305704"/>
                  </a:lnTo>
                  <a:lnTo>
                    <a:pt x="88335" y="333699"/>
                  </a:lnTo>
                  <a:lnTo>
                    <a:pt x="130924" y="351745"/>
                  </a:lnTo>
                  <a:lnTo>
                    <a:pt x="178307" y="358140"/>
                  </a:lnTo>
                  <a:lnTo>
                    <a:pt x="225691" y="351745"/>
                  </a:lnTo>
                  <a:lnTo>
                    <a:pt x="268280" y="333699"/>
                  </a:lnTo>
                  <a:lnTo>
                    <a:pt x="304371" y="305704"/>
                  </a:lnTo>
                  <a:lnTo>
                    <a:pt x="332260" y="269465"/>
                  </a:lnTo>
                  <a:lnTo>
                    <a:pt x="350243" y="226686"/>
                  </a:lnTo>
                  <a:lnTo>
                    <a:pt x="356616" y="179070"/>
                  </a:lnTo>
                  <a:lnTo>
                    <a:pt x="350243" y="131453"/>
                  </a:lnTo>
                  <a:lnTo>
                    <a:pt x="332260" y="88674"/>
                  </a:lnTo>
                  <a:lnTo>
                    <a:pt x="304371" y="52435"/>
                  </a:lnTo>
                  <a:lnTo>
                    <a:pt x="268280" y="24440"/>
                  </a:lnTo>
                  <a:lnTo>
                    <a:pt x="225691" y="6394"/>
                  </a:lnTo>
                  <a:lnTo>
                    <a:pt x="17830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508747" y="4829555"/>
              <a:ext cx="356870" cy="358140"/>
            </a:xfrm>
            <a:custGeom>
              <a:avLst/>
              <a:gdLst/>
              <a:ahLst/>
              <a:cxnLst/>
              <a:rect l="l" t="t" r="r" b="b"/>
              <a:pathLst>
                <a:path w="356870" h="358139">
                  <a:moveTo>
                    <a:pt x="0" y="179070"/>
                  </a:moveTo>
                  <a:lnTo>
                    <a:pt x="6372" y="131453"/>
                  </a:lnTo>
                  <a:lnTo>
                    <a:pt x="24355" y="88674"/>
                  </a:lnTo>
                  <a:lnTo>
                    <a:pt x="52244" y="52435"/>
                  </a:lnTo>
                  <a:lnTo>
                    <a:pt x="88335" y="24440"/>
                  </a:lnTo>
                  <a:lnTo>
                    <a:pt x="130924" y="6394"/>
                  </a:lnTo>
                  <a:lnTo>
                    <a:pt x="178307" y="0"/>
                  </a:lnTo>
                  <a:lnTo>
                    <a:pt x="225691" y="6394"/>
                  </a:lnTo>
                  <a:lnTo>
                    <a:pt x="268280" y="24440"/>
                  </a:lnTo>
                  <a:lnTo>
                    <a:pt x="304371" y="52435"/>
                  </a:lnTo>
                  <a:lnTo>
                    <a:pt x="332260" y="88674"/>
                  </a:lnTo>
                  <a:lnTo>
                    <a:pt x="350243" y="131453"/>
                  </a:lnTo>
                  <a:lnTo>
                    <a:pt x="356616" y="179070"/>
                  </a:lnTo>
                  <a:lnTo>
                    <a:pt x="350243" y="226686"/>
                  </a:lnTo>
                  <a:lnTo>
                    <a:pt x="332260" y="269465"/>
                  </a:lnTo>
                  <a:lnTo>
                    <a:pt x="304371" y="305704"/>
                  </a:lnTo>
                  <a:lnTo>
                    <a:pt x="268280" y="333699"/>
                  </a:lnTo>
                  <a:lnTo>
                    <a:pt x="225691" y="351745"/>
                  </a:lnTo>
                  <a:lnTo>
                    <a:pt x="178307" y="358140"/>
                  </a:lnTo>
                  <a:lnTo>
                    <a:pt x="130924" y="351745"/>
                  </a:lnTo>
                  <a:lnTo>
                    <a:pt x="88335" y="333699"/>
                  </a:lnTo>
                  <a:lnTo>
                    <a:pt x="52244" y="305704"/>
                  </a:lnTo>
                  <a:lnTo>
                    <a:pt x="24355" y="269465"/>
                  </a:lnTo>
                  <a:lnTo>
                    <a:pt x="6372" y="226686"/>
                  </a:lnTo>
                  <a:lnTo>
                    <a:pt x="0" y="179070"/>
                  </a:lnTo>
                  <a:close/>
                </a:path>
              </a:pathLst>
            </a:custGeom>
            <a:ln w="952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99203" y="3914394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18603" y="4864353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98614" y="5878779"/>
            <a:ext cx="4208145" cy="490220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94800"/>
              </a:lnSpc>
              <a:spcBef>
                <a:spcPts val="170"/>
              </a:spcBef>
            </a:pPr>
            <a:r>
              <a:rPr sz="1050" i="1" dirty="0">
                <a:latin typeface="Arial"/>
                <a:cs typeface="Arial"/>
              </a:rPr>
              <a:t>Si</a:t>
            </a:r>
            <a:r>
              <a:rPr sz="1050" i="1" spc="-4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el</a:t>
            </a:r>
            <a:r>
              <a:rPr sz="1050" i="1" spc="-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usuario</a:t>
            </a:r>
            <a:r>
              <a:rPr sz="1050" i="1" spc="-4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tiene</a:t>
            </a:r>
            <a:r>
              <a:rPr sz="1050" i="1" spc="-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problemas</a:t>
            </a:r>
            <a:r>
              <a:rPr sz="1050" i="1" spc="-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con</a:t>
            </a:r>
            <a:r>
              <a:rPr sz="1050" i="1" spc="-3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el</a:t>
            </a:r>
            <a:r>
              <a:rPr sz="1050" i="1" spc="-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acceso</a:t>
            </a:r>
            <a:r>
              <a:rPr sz="1050" i="1" spc="-3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a</a:t>
            </a:r>
            <a:r>
              <a:rPr sz="1050" i="1" spc="-3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la</a:t>
            </a:r>
            <a:r>
              <a:rPr sz="1050" i="1" spc="-4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herramienta,</a:t>
            </a:r>
            <a:r>
              <a:rPr sz="1050" i="1" spc="-15" dirty="0">
                <a:latin typeface="Arial"/>
                <a:cs typeface="Arial"/>
              </a:rPr>
              <a:t> </a:t>
            </a:r>
            <a:r>
              <a:rPr sz="1050" i="1" spc="-10" dirty="0">
                <a:latin typeface="Arial"/>
                <a:cs typeface="Arial"/>
              </a:rPr>
              <a:t>deberá </a:t>
            </a:r>
            <a:r>
              <a:rPr sz="1050" i="1" dirty="0">
                <a:latin typeface="Arial"/>
                <a:cs typeface="Arial"/>
              </a:rPr>
              <a:t>comunicarse</a:t>
            </a:r>
            <a:r>
              <a:rPr sz="1050" i="1" spc="-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con</a:t>
            </a:r>
            <a:r>
              <a:rPr sz="1050" i="1" spc="-3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el</a:t>
            </a:r>
            <a:r>
              <a:rPr sz="1050" i="1" spc="-2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personal</a:t>
            </a:r>
            <a:r>
              <a:rPr sz="1050" i="1" spc="-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de</a:t>
            </a:r>
            <a:r>
              <a:rPr sz="1050" i="1" spc="-3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Logística</a:t>
            </a:r>
            <a:r>
              <a:rPr sz="1050" i="1" spc="-4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/</a:t>
            </a:r>
            <a:r>
              <a:rPr sz="1050" i="1" spc="-45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Control</a:t>
            </a:r>
            <a:r>
              <a:rPr sz="1050" i="1" spc="-2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de</a:t>
            </a:r>
            <a:r>
              <a:rPr sz="1050" i="1" spc="-30" dirty="0">
                <a:latin typeface="Arial"/>
                <a:cs typeface="Arial"/>
              </a:rPr>
              <a:t> </a:t>
            </a:r>
            <a:r>
              <a:rPr sz="1050" i="1" dirty="0">
                <a:latin typeface="Arial"/>
                <a:cs typeface="Arial"/>
              </a:rPr>
              <a:t>Inventarios</a:t>
            </a:r>
            <a:r>
              <a:rPr sz="1050" i="1" spc="-40" dirty="0">
                <a:latin typeface="Arial"/>
                <a:cs typeface="Arial"/>
              </a:rPr>
              <a:t> </a:t>
            </a:r>
            <a:r>
              <a:rPr sz="1050" i="1" spc="-20" dirty="0">
                <a:latin typeface="Arial"/>
                <a:cs typeface="Arial"/>
              </a:rPr>
              <a:t>para </a:t>
            </a:r>
            <a:r>
              <a:rPr sz="1050" i="1" spc="-10" dirty="0">
                <a:latin typeface="Arial"/>
                <a:cs typeface="Arial"/>
              </a:rPr>
              <a:t>resolverlo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18744" y="4829555"/>
            <a:ext cx="4232910" cy="1946275"/>
            <a:chOff x="618744" y="4829555"/>
            <a:chExt cx="4232910" cy="194627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8744" y="4829555"/>
              <a:ext cx="4049267" cy="194614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22198" y="6253733"/>
              <a:ext cx="841375" cy="452755"/>
            </a:xfrm>
            <a:custGeom>
              <a:avLst/>
              <a:gdLst/>
              <a:ahLst/>
              <a:cxnLst/>
              <a:rect l="l" t="t" r="r" b="b"/>
              <a:pathLst>
                <a:path w="841375" h="452754">
                  <a:moveTo>
                    <a:pt x="0" y="75437"/>
                  </a:moveTo>
                  <a:lnTo>
                    <a:pt x="5927" y="46071"/>
                  </a:lnTo>
                  <a:lnTo>
                    <a:pt x="22093" y="22093"/>
                  </a:lnTo>
                  <a:lnTo>
                    <a:pt x="46071" y="5927"/>
                  </a:lnTo>
                  <a:lnTo>
                    <a:pt x="75438" y="0"/>
                  </a:lnTo>
                  <a:lnTo>
                    <a:pt x="765810" y="0"/>
                  </a:lnTo>
                  <a:lnTo>
                    <a:pt x="795170" y="5927"/>
                  </a:lnTo>
                  <a:lnTo>
                    <a:pt x="819150" y="22093"/>
                  </a:lnTo>
                  <a:lnTo>
                    <a:pt x="835318" y="46071"/>
                  </a:lnTo>
                  <a:lnTo>
                    <a:pt x="841247" y="75437"/>
                  </a:lnTo>
                  <a:lnTo>
                    <a:pt x="841247" y="377189"/>
                  </a:lnTo>
                  <a:lnTo>
                    <a:pt x="835318" y="406556"/>
                  </a:lnTo>
                  <a:lnTo>
                    <a:pt x="819150" y="430534"/>
                  </a:lnTo>
                  <a:lnTo>
                    <a:pt x="795170" y="446700"/>
                  </a:lnTo>
                  <a:lnTo>
                    <a:pt x="765810" y="452627"/>
                  </a:lnTo>
                  <a:lnTo>
                    <a:pt x="75438" y="452627"/>
                  </a:lnTo>
                  <a:lnTo>
                    <a:pt x="46071" y="446700"/>
                  </a:lnTo>
                  <a:lnTo>
                    <a:pt x="22093" y="430534"/>
                  </a:lnTo>
                  <a:lnTo>
                    <a:pt x="5927" y="406556"/>
                  </a:lnTo>
                  <a:lnTo>
                    <a:pt x="0" y="377189"/>
                  </a:lnTo>
                  <a:lnTo>
                    <a:pt x="0" y="75437"/>
                  </a:lnTo>
                  <a:close/>
                </a:path>
              </a:pathLst>
            </a:custGeom>
            <a:ln w="38100">
              <a:solidFill>
                <a:srgbClr val="60B54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88179" y="5801867"/>
              <a:ext cx="358140" cy="358140"/>
            </a:xfrm>
            <a:custGeom>
              <a:avLst/>
              <a:gdLst/>
              <a:ahLst/>
              <a:cxnLst/>
              <a:rect l="l" t="t" r="r" b="b"/>
              <a:pathLst>
                <a:path w="358139" h="358139">
                  <a:moveTo>
                    <a:pt x="179070" y="0"/>
                  </a:moveTo>
                  <a:lnTo>
                    <a:pt x="131453" y="6396"/>
                  </a:lnTo>
                  <a:lnTo>
                    <a:pt x="88674" y="24448"/>
                  </a:lnTo>
                  <a:lnTo>
                    <a:pt x="52435" y="52449"/>
                  </a:lnTo>
                  <a:lnTo>
                    <a:pt x="24440" y="88691"/>
                  </a:lnTo>
                  <a:lnTo>
                    <a:pt x="6394" y="131467"/>
                  </a:lnTo>
                  <a:lnTo>
                    <a:pt x="0" y="179069"/>
                  </a:lnTo>
                  <a:lnTo>
                    <a:pt x="6394" y="226672"/>
                  </a:lnTo>
                  <a:lnTo>
                    <a:pt x="24440" y="269448"/>
                  </a:lnTo>
                  <a:lnTo>
                    <a:pt x="52435" y="305690"/>
                  </a:lnTo>
                  <a:lnTo>
                    <a:pt x="88674" y="333691"/>
                  </a:lnTo>
                  <a:lnTo>
                    <a:pt x="131453" y="351743"/>
                  </a:lnTo>
                  <a:lnTo>
                    <a:pt x="179070" y="358139"/>
                  </a:lnTo>
                  <a:lnTo>
                    <a:pt x="226686" y="351743"/>
                  </a:lnTo>
                  <a:lnTo>
                    <a:pt x="269465" y="333691"/>
                  </a:lnTo>
                  <a:lnTo>
                    <a:pt x="305704" y="305690"/>
                  </a:lnTo>
                  <a:lnTo>
                    <a:pt x="333699" y="269448"/>
                  </a:lnTo>
                  <a:lnTo>
                    <a:pt x="351745" y="226672"/>
                  </a:lnTo>
                  <a:lnTo>
                    <a:pt x="358140" y="179069"/>
                  </a:lnTo>
                  <a:lnTo>
                    <a:pt x="351745" y="131467"/>
                  </a:lnTo>
                  <a:lnTo>
                    <a:pt x="333699" y="88691"/>
                  </a:lnTo>
                  <a:lnTo>
                    <a:pt x="305704" y="52449"/>
                  </a:lnTo>
                  <a:lnTo>
                    <a:pt x="269465" y="24448"/>
                  </a:lnTo>
                  <a:lnTo>
                    <a:pt x="226686" y="6396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88179" y="5801867"/>
              <a:ext cx="358140" cy="358140"/>
            </a:xfrm>
            <a:custGeom>
              <a:avLst/>
              <a:gdLst/>
              <a:ahLst/>
              <a:cxnLst/>
              <a:rect l="l" t="t" r="r" b="b"/>
              <a:pathLst>
                <a:path w="358139" h="358139">
                  <a:moveTo>
                    <a:pt x="0" y="179069"/>
                  </a:moveTo>
                  <a:lnTo>
                    <a:pt x="6394" y="131467"/>
                  </a:lnTo>
                  <a:lnTo>
                    <a:pt x="24440" y="88691"/>
                  </a:lnTo>
                  <a:lnTo>
                    <a:pt x="52435" y="52449"/>
                  </a:lnTo>
                  <a:lnTo>
                    <a:pt x="88674" y="24448"/>
                  </a:lnTo>
                  <a:lnTo>
                    <a:pt x="131453" y="6396"/>
                  </a:lnTo>
                  <a:lnTo>
                    <a:pt x="179070" y="0"/>
                  </a:lnTo>
                  <a:lnTo>
                    <a:pt x="226686" y="6396"/>
                  </a:lnTo>
                  <a:lnTo>
                    <a:pt x="269465" y="24448"/>
                  </a:lnTo>
                  <a:lnTo>
                    <a:pt x="305704" y="52449"/>
                  </a:lnTo>
                  <a:lnTo>
                    <a:pt x="333699" y="88691"/>
                  </a:lnTo>
                  <a:lnTo>
                    <a:pt x="351745" y="131467"/>
                  </a:lnTo>
                  <a:lnTo>
                    <a:pt x="358140" y="179069"/>
                  </a:lnTo>
                  <a:lnTo>
                    <a:pt x="351745" y="226672"/>
                  </a:lnTo>
                  <a:lnTo>
                    <a:pt x="333699" y="269448"/>
                  </a:lnTo>
                  <a:lnTo>
                    <a:pt x="305704" y="305690"/>
                  </a:lnTo>
                  <a:lnTo>
                    <a:pt x="269465" y="333691"/>
                  </a:lnTo>
                  <a:lnTo>
                    <a:pt x="226686" y="351743"/>
                  </a:lnTo>
                  <a:lnTo>
                    <a:pt x="179070" y="358139"/>
                  </a:lnTo>
                  <a:lnTo>
                    <a:pt x="131453" y="351743"/>
                  </a:lnTo>
                  <a:lnTo>
                    <a:pt x="88674" y="333691"/>
                  </a:lnTo>
                  <a:lnTo>
                    <a:pt x="52435" y="305690"/>
                  </a:lnTo>
                  <a:lnTo>
                    <a:pt x="24440" y="269448"/>
                  </a:lnTo>
                  <a:lnTo>
                    <a:pt x="6394" y="226672"/>
                  </a:lnTo>
                  <a:lnTo>
                    <a:pt x="0" y="179069"/>
                  </a:lnTo>
                  <a:close/>
                </a:path>
              </a:pathLst>
            </a:custGeom>
            <a:ln w="952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598923" y="5837631"/>
            <a:ext cx="1384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Proprietary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Confidential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Acceso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56843"/>
            <a:ext cx="662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Arial MT"/>
                <a:cs typeface="Arial MT"/>
              </a:rPr>
              <a:t>Menú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727642" y="1333119"/>
            <a:ext cx="9017000" cy="4872990"/>
            <a:chOff x="2727642" y="1333119"/>
            <a:chExt cx="9017000" cy="48729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7103" y="1342644"/>
              <a:ext cx="8997696" cy="48539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732404" y="1337881"/>
              <a:ext cx="9007475" cy="4863465"/>
            </a:xfrm>
            <a:custGeom>
              <a:avLst/>
              <a:gdLst/>
              <a:ahLst/>
              <a:cxnLst/>
              <a:rect l="l" t="t" r="r" b="b"/>
              <a:pathLst>
                <a:path w="9007475" h="4863465">
                  <a:moveTo>
                    <a:pt x="0" y="4863465"/>
                  </a:moveTo>
                  <a:lnTo>
                    <a:pt x="9007221" y="4863465"/>
                  </a:lnTo>
                  <a:lnTo>
                    <a:pt x="9007221" y="0"/>
                  </a:lnTo>
                  <a:lnTo>
                    <a:pt x="0" y="0"/>
                  </a:lnTo>
                  <a:lnTo>
                    <a:pt x="0" y="4863465"/>
                  </a:lnTo>
                  <a:close/>
                </a:path>
              </a:pathLst>
            </a:custGeom>
            <a:ln w="9524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9077" y="2675889"/>
            <a:ext cx="2347595" cy="22098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264160">
              <a:lnSpc>
                <a:spcPts val="1420"/>
              </a:lnSpc>
              <a:spcBef>
                <a:spcPts val="365"/>
              </a:spcBef>
            </a:pPr>
            <a:r>
              <a:rPr sz="14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Nuevo</a:t>
            </a:r>
            <a:r>
              <a:rPr sz="1400" b="1" spc="-6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– Creación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nuevas solicitudes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1200">
              <a:latin typeface="Arial MT"/>
              <a:cs typeface="Arial MT"/>
            </a:endParaRPr>
          </a:p>
          <a:p>
            <a:pPr marL="12700" marR="5080">
              <a:lnSpc>
                <a:spcPct val="95400"/>
              </a:lnSpc>
            </a:pP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Asignación</a:t>
            </a:r>
            <a:r>
              <a:rPr sz="1400" b="1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&amp;</a:t>
            </a:r>
            <a:r>
              <a:rPr sz="1400" b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b="1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Captura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200" spc="-50" dirty="0">
                <a:latin typeface="Arial MT"/>
                <a:cs typeface="Arial MT"/>
              </a:rPr>
              <a:t>– </a:t>
            </a:r>
            <a:r>
              <a:rPr sz="1200" dirty="0">
                <a:latin typeface="Arial MT"/>
                <a:cs typeface="Arial MT"/>
              </a:rPr>
              <a:t>Menú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exclusivo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el </a:t>
            </a:r>
            <a:r>
              <a:rPr sz="1200" dirty="0">
                <a:latin typeface="Arial MT"/>
                <a:cs typeface="Arial MT"/>
              </a:rPr>
              <a:t>personal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Control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Inventarios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>
              <a:latin typeface="Arial MT"/>
              <a:cs typeface="Arial MT"/>
            </a:endParaRPr>
          </a:p>
          <a:p>
            <a:pPr marL="12700" marR="390525" algn="just">
              <a:lnSpc>
                <a:spcPct val="95300"/>
              </a:lnSpc>
              <a:spcBef>
                <a:spcPts val="5"/>
              </a:spcBef>
            </a:pPr>
            <a:r>
              <a:rPr sz="1400" b="1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Consulta</a:t>
            </a:r>
            <a:r>
              <a:rPr sz="1400" b="1" spc="-8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– Menú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dar </a:t>
            </a:r>
            <a:r>
              <a:rPr sz="1200" dirty="0">
                <a:latin typeface="Arial MT"/>
                <a:cs typeface="Arial MT"/>
              </a:rPr>
              <a:t>seguimiento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solicitudes generadas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Proprietary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Nuevo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56843"/>
            <a:ext cx="10458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 MT"/>
                <a:cs typeface="Arial MT"/>
              </a:rPr>
              <a:t>Creación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9688" y="1752782"/>
            <a:ext cx="6603271" cy="301715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El</a:t>
            </a:r>
            <a:r>
              <a:rPr spc="-5" dirty="0"/>
              <a:t> </a:t>
            </a:r>
            <a:r>
              <a:rPr dirty="0"/>
              <a:t>usuario</a:t>
            </a:r>
            <a:r>
              <a:rPr spc="-35" dirty="0"/>
              <a:t> </a:t>
            </a:r>
            <a:r>
              <a:rPr dirty="0"/>
              <a:t>deberá</a:t>
            </a:r>
            <a:r>
              <a:rPr spc="-45" dirty="0"/>
              <a:t> </a:t>
            </a:r>
            <a:r>
              <a:rPr dirty="0"/>
              <a:t>completar</a:t>
            </a:r>
            <a:r>
              <a:rPr spc="-40" dirty="0"/>
              <a:t> </a:t>
            </a:r>
            <a:r>
              <a:rPr dirty="0"/>
              <a:t>el</a:t>
            </a:r>
            <a:r>
              <a:rPr spc="-15" dirty="0"/>
              <a:t> </a:t>
            </a:r>
            <a:r>
              <a:rPr dirty="0"/>
              <a:t>formato,</a:t>
            </a:r>
            <a:r>
              <a:rPr spc="-30" dirty="0"/>
              <a:t> </a:t>
            </a:r>
            <a:r>
              <a:rPr spc="-10" dirty="0"/>
              <a:t>seleccionando:</a:t>
            </a: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pc="-10" dirty="0"/>
          </a:p>
          <a:p>
            <a:pPr marL="186055" indent="-173355">
              <a:lnSpc>
                <a:spcPct val="100000"/>
              </a:lnSpc>
              <a:buFont typeface="Arial MT"/>
              <a:buChar char="-"/>
              <a:tabLst>
                <a:tab pos="186055" algn="l"/>
              </a:tabLst>
            </a:pPr>
            <a:r>
              <a:rPr b="1" dirty="0">
                <a:latin typeface="Arial"/>
                <a:cs typeface="Arial"/>
              </a:rPr>
              <a:t>Tipo</a:t>
            </a:r>
            <a:r>
              <a:rPr b="1" spc="-1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conteo</a:t>
            </a: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-"/>
            </a:pPr>
            <a:endParaRPr b="1" spc="-10" dirty="0">
              <a:latin typeface="Arial"/>
              <a:cs typeface="Arial"/>
            </a:endParaRPr>
          </a:p>
          <a:p>
            <a:pPr marL="641985" marR="7623175" lvl="1" indent="-172720">
              <a:lnSpc>
                <a:spcPts val="1370"/>
              </a:lnSpc>
              <a:buFont typeface="Arial MT"/>
              <a:buChar char="-"/>
              <a:tabLst>
                <a:tab pos="641985" algn="l"/>
              </a:tabLst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Físico</a:t>
            </a:r>
            <a:r>
              <a:rPr sz="1200" dirty="0">
                <a:latin typeface="Arial MT"/>
                <a:cs typeface="Arial MT"/>
              </a:rPr>
              <a:t>, </a:t>
            </a:r>
            <a:r>
              <a:rPr sz="1200" spc="-10" dirty="0">
                <a:latin typeface="Arial MT"/>
                <a:cs typeface="Arial MT"/>
              </a:rPr>
              <a:t>disponibilidad,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validara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-10" dirty="0">
                <a:latin typeface="Arial MT"/>
                <a:cs typeface="Arial MT"/>
              </a:rPr>
              <a:t> inventario </a:t>
            </a:r>
            <a:r>
              <a:rPr sz="1200" dirty="0">
                <a:latin typeface="Arial MT"/>
                <a:cs typeface="Arial MT"/>
              </a:rPr>
              <a:t>físico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Supermercados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 la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planta.</a:t>
            </a:r>
            <a:endParaRPr sz="1200">
              <a:latin typeface="Arial MT"/>
              <a:cs typeface="Arial MT"/>
            </a:endParaRPr>
          </a:p>
          <a:p>
            <a:pPr marL="927100">
              <a:lnSpc>
                <a:spcPts val="1330"/>
              </a:lnSpc>
            </a:pPr>
            <a:r>
              <a:rPr dirty="0"/>
              <a:t>Duración</a:t>
            </a:r>
            <a:r>
              <a:rPr spc="-45" dirty="0"/>
              <a:t> </a:t>
            </a:r>
            <a:r>
              <a:rPr dirty="0"/>
              <a:t>2</a:t>
            </a:r>
            <a:r>
              <a:rPr spc="-20" dirty="0"/>
              <a:t> </a:t>
            </a:r>
            <a:r>
              <a:rPr spc="-25" dirty="0"/>
              <a:t>hrs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pc="-25" dirty="0"/>
          </a:p>
          <a:p>
            <a:pPr marL="641985" marR="7451725" lvl="1" indent="-172720">
              <a:lnSpc>
                <a:spcPts val="1370"/>
              </a:lnSpc>
              <a:buFont typeface="Arial MT"/>
              <a:buChar char="-"/>
              <a:tabLst>
                <a:tab pos="641985" algn="l"/>
              </a:tabLst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Cíclico</a:t>
            </a:r>
            <a:r>
              <a:rPr sz="1200" dirty="0">
                <a:latin typeface="Arial MT"/>
                <a:cs typeface="Arial MT"/>
              </a:rPr>
              <a:t>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total,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hará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conteo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desde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área</a:t>
            </a:r>
            <a:r>
              <a:rPr sz="1200" spc="-25" dirty="0">
                <a:latin typeface="Arial MT"/>
                <a:cs typeface="Arial MT"/>
              </a:rPr>
              <a:t> de </a:t>
            </a:r>
            <a:r>
              <a:rPr sz="1200" dirty="0">
                <a:latin typeface="Arial MT"/>
                <a:cs typeface="Arial MT"/>
              </a:rPr>
              <a:t>recibo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hasta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unidades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terminadas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los </a:t>
            </a:r>
            <a:r>
              <a:rPr sz="1200" dirty="0">
                <a:latin typeface="Arial MT"/>
                <a:cs typeface="Arial MT"/>
              </a:rPr>
              <a:t>números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solicitados</a:t>
            </a:r>
            <a:endParaRPr sz="1200">
              <a:latin typeface="Arial MT"/>
              <a:cs typeface="Arial MT"/>
            </a:endParaRPr>
          </a:p>
          <a:p>
            <a:pPr marL="927100">
              <a:lnSpc>
                <a:spcPts val="1330"/>
              </a:lnSpc>
            </a:pPr>
            <a:r>
              <a:rPr dirty="0"/>
              <a:t>Duración:</a:t>
            </a:r>
            <a:r>
              <a:rPr spc="-45" dirty="0"/>
              <a:t> </a:t>
            </a:r>
            <a:r>
              <a:rPr dirty="0"/>
              <a:t>4</a:t>
            </a:r>
            <a:r>
              <a:rPr spc="-20" dirty="0"/>
              <a:t> </a:t>
            </a:r>
            <a:r>
              <a:rPr dirty="0"/>
              <a:t>hrs</a:t>
            </a:r>
            <a:r>
              <a:rPr spc="-10" dirty="0"/>
              <a:t> </a:t>
            </a:r>
            <a:r>
              <a:rPr dirty="0"/>
              <a:t>x</a:t>
            </a:r>
            <a:r>
              <a:rPr spc="-10" dirty="0"/>
              <a:t> </a:t>
            </a:r>
            <a:r>
              <a:rPr dirty="0"/>
              <a:t>número</a:t>
            </a:r>
            <a:r>
              <a:rPr spc="-45" dirty="0"/>
              <a:t> </a:t>
            </a:r>
            <a:r>
              <a:rPr spc="-10" dirty="0"/>
              <a:t>solicitado</a:t>
            </a:r>
          </a:p>
          <a:p>
            <a:pPr>
              <a:lnSpc>
                <a:spcPct val="100000"/>
              </a:lnSpc>
              <a:spcBef>
                <a:spcPts val="1285"/>
              </a:spcBef>
            </a:pPr>
            <a:endParaRPr spc="-10" dirty="0"/>
          </a:p>
          <a:p>
            <a:pPr marL="186055" indent="-173355">
              <a:lnSpc>
                <a:spcPts val="1405"/>
              </a:lnSpc>
              <a:buFont typeface="Arial MT"/>
              <a:buChar char="-"/>
              <a:tabLst>
                <a:tab pos="186055" algn="l"/>
              </a:tabLst>
            </a:pPr>
            <a:r>
              <a:rPr b="1" dirty="0">
                <a:latin typeface="Arial"/>
                <a:cs typeface="Arial"/>
              </a:rPr>
              <a:t>Número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de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parte</a:t>
            </a:r>
          </a:p>
          <a:p>
            <a:pPr marL="12700" marR="7527925" indent="914400">
              <a:lnSpc>
                <a:spcPts val="1370"/>
              </a:lnSpc>
              <a:spcBef>
                <a:spcPts val="70"/>
              </a:spcBef>
            </a:pPr>
            <a:r>
              <a:rPr dirty="0"/>
              <a:t>La</a:t>
            </a:r>
            <a:r>
              <a:rPr spc="-25" dirty="0"/>
              <a:t> </a:t>
            </a:r>
            <a:r>
              <a:rPr dirty="0"/>
              <a:t>aplicación</a:t>
            </a:r>
            <a:r>
              <a:rPr spc="-60" dirty="0"/>
              <a:t> </a:t>
            </a:r>
            <a:r>
              <a:rPr dirty="0"/>
              <a:t>permite</a:t>
            </a:r>
            <a:r>
              <a:rPr spc="-30" dirty="0"/>
              <a:t> </a:t>
            </a:r>
            <a:r>
              <a:rPr dirty="0"/>
              <a:t>la</a:t>
            </a:r>
            <a:r>
              <a:rPr spc="-25" dirty="0"/>
              <a:t> </a:t>
            </a:r>
            <a:r>
              <a:rPr dirty="0"/>
              <a:t>solicitud</a:t>
            </a:r>
            <a:r>
              <a:rPr spc="-4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hasta</a:t>
            </a:r>
            <a:r>
              <a:rPr spc="-30" dirty="0"/>
              <a:t> </a:t>
            </a:r>
            <a:r>
              <a:rPr spc="-50" dirty="0"/>
              <a:t>2 </a:t>
            </a:r>
            <a:r>
              <a:rPr dirty="0"/>
              <a:t>números</a:t>
            </a:r>
            <a:r>
              <a:rPr spc="-35" dirty="0"/>
              <a:t> </a:t>
            </a:r>
            <a:r>
              <a:rPr dirty="0"/>
              <a:t>de</a:t>
            </a:r>
            <a:r>
              <a:rPr spc="-30" dirty="0"/>
              <a:t> </a:t>
            </a:r>
            <a:r>
              <a:rPr dirty="0"/>
              <a:t>parte</a:t>
            </a:r>
            <a:r>
              <a:rPr spc="-25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la</a:t>
            </a:r>
            <a:r>
              <a:rPr spc="-15" dirty="0"/>
              <a:t> </a:t>
            </a:r>
            <a:r>
              <a:rPr spc="-20" dirty="0"/>
              <a:t>vez.</a:t>
            </a: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pc="-20" dirty="0"/>
          </a:p>
          <a:p>
            <a:pPr marL="12700" marR="927735">
              <a:lnSpc>
                <a:spcPct val="190000"/>
              </a:lnSpc>
            </a:pPr>
            <a:r>
              <a:rPr dirty="0"/>
              <a:t>La</a:t>
            </a:r>
            <a:r>
              <a:rPr spc="-20" dirty="0"/>
              <a:t> </a:t>
            </a:r>
            <a:r>
              <a:rPr dirty="0"/>
              <a:t>aplicación</a:t>
            </a:r>
            <a:r>
              <a:rPr spc="-50" dirty="0"/>
              <a:t> </a:t>
            </a:r>
            <a:r>
              <a:rPr dirty="0"/>
              <a:t>como</a:t>
            </a:r>
            <a:r>
              <a:rPr spc="-30" dirty="0"/>
              <a:t> </a:t>
            </a:r>
            <a:r>
              <a:rPr dirty="0"/>
              <a:t>default</a:t>
            </a:r>
            <a:r>
              <a:rPr spc="-40" dirty="0"/>
              <a:t> </a:t>
            </a:r>
            <a:r>
              <a:rPr dirty="0"/>
              <a:t>asignara</a:t>
            </a:r>
            <a:r>
              <a:rPr spc="-35" dirty="0"/>
              <a:t> </a:t>
            </a:r>
            <a:r>
              <a:rPr dirty="0"/>
              <a:t>el</a:t>
            </a:r>
            <a:r>
              <a:rPr spc="-20" dirty="0"/>
              <a:t> </a:t>
            </a:r>
            <a:r>
              <a:rPr dirty="0"/>
              <a:t>número</a:t>
            </a:r>
            <a:r>
              <a:rPr spc="-25" dirty="0"/>
              <a:t> </a:t>
            </a:r>
            <a:r>
              <a:rPr dirty="0"/>
              <a:t>de</a:t>
            </a:r>
            <a:r>
              <a:rPr spc="-50" dirty="0"/>
              <a:t> </a:t>
            </a:r>
            <a:r>
              <a:rPr dirty="0"/>
              <a:t>folio,</a:t>
            </a:r>
            <a:r>
              <a:rPr spc="-30" dirty="0"/>
              <a:t> </a:t>
            </a:r>
            <a:r>
              <a:rPr dirty="0"/>
              <a:t>y</a:t>
            </a:r>
            <a:r>
              <a:rPr spc="-10" dirty="0"/>
              <a:t> </a:t>
            </a:r>
            <a:r>
              <a:rPr dirty="0"/>
              <a:t>mostrara</a:t>
            </a:r>
            <a:r>
              <a:rPr spc="-30" dirty="0"/>
              <a:t> </a:t>
            </a:r>
            <a:r>
              <a:rPr dirty="0"/>
              <a:t>la</a:t>
            </a:r>
            <a:r>
              <a:rPr spc="-20" dirty="0"/>
              <a:t> </a:t>
            </a:r>
            <a:r>
              <a:rPr dirty="0"/>
              <a:t>“</a:t>
            </a:r>
            <a:r>
              <a:rPr b="1" dirty="0">
                <a:latin typeface="Arial"/>
                <a:cs typeface="Arial"/>
              </a:rPr>
              <a:t>Posición</a:t>
            </a:r>
            <a:r>
              <a:rPr b="1" spc="-5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estimada</a:t>
            </a:r>
            <a:r>
              <a:rPr dirty="0"/>
              <a:t>”</a:t>
            </a:r>
            <a:r>
              <a:rPr spc="-35" dirty="0"/>
              <a:t> </a:t>
            </a:r>
            <a:r>
              <a:rPr dirty="0"/>
              <a:t>que</a:t>
            </a:r>
            <a:r>
              <a:rPr spc="-25" dirty="0"/>
              <a:t> </a:t>
            </a:r>
            <a:r>
              <a:rPr dirty="0"/>
              <a:t>indica</a:t>
            </a:r>
            <a:r>
              <a:rPr spc="-30" dirty="0"/>
              <a:t> </a:t>
            </a:r>
            <a:r>
              <a:rPr dirty="0"/>
              <a:t>el</a:t>
            </a:r>
            <a:r>
              <a:rPr spc="-20" dirty="0"/>
              <a:t> </a:t>
            </a:r>
            <a:r>
              <a:rPr dirty="0"/>
              <a:t>turno</a:t>
            </a:r>
            <a:r>
              <a:rPr spc="-30" dirty="0"/>
              <a:t> </a:t>
            </a:r>
            <a:r>
              <a:rPr dirty="0"/>
              <a:t>que</a:t>
            </a:r>
            <a:r>
              <a:rPr spc="-15" dirty="0"/>
              <a:t> </a:t>
            </a:r>
            <a:r>
              <a:rPr dirty="0"/>
              <a:t>tendrá</a:t>
            </a:r>
            <a:r>
              <a:rPr spc="-35" dirty="0"/>
              <a:t> </a:t>
            </a:r>
            <a:r>
              <a:rPr dirty="0"/>
              <a:t>la</a:t>
            </a:r>
            <a:r>
              <a:rPr spc="-15" dirty="0"/>
              <a:t> </a:t>
            </a:r>
            <a:r>
              <a:rPr dirty="0"/>
              <a:t>solicitud</a:t>
            </a:r>
            <a:r>
              <a:rPr spc="-40" dirty="0"/>
              <a:t> </a:t>
            </a:r>
            <a:r>
              <a:rPr dirty="0"/>
              <a:t>en</a:t>
            </a:r>
            <a:r>
              <a:rPr spc="-15" dirty="0"/>
              <a:t> </a:t>
            </a:r>
            <a:r>
              <a:rPr dirty="0"/>
              <a:t>el</a:t>
            </a:r>
            <a:r>
              <a:rPr spc="-25" dirty="0"/>
              <a:t> </a:t>
            </a:r>
            <a:r>
              <a:rPr dirty="0"/>
              <a:t>plan</a:t>
            </a:r>
            <a:r>
              <a:rPr spc="-30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conteos. </a:t>
            </a:r>
            <a:r>
              <a:rPr dirty="0"/>
              <a:t>Así</a:t>
            </a:r>
            <a:r>
              <a:rPr spc="-15" dirty="0"/>
              <a:t> </a:t>
            </a:r>
            <a:r>
              <a:rPr dirty="0"/>
              <a:t>mismo</a:t>
            </a:r>
            <a:r>
              <a:rPr spc="-30" dirty="0"/>
              <a:t> </a:t>
            </a:r>
            <a:r>
              <a:rPr dirty="0"/>
              <a:t>validara</a:t>
            </a:r>
            <a:r>
              <a:rPr spc="-35" dirty="0"/>
              <a:t> </a:t>
            </a:r>
            <a:r>
              <a:rPr dirty="0"/>
              <a:t>que</a:t>
            </a:r>
            <a:r>
              <a:rPr spc="-25" dirty="0"/>
              <a:t> </a:t>
            </a:r>
            <a:r>
              <a:rPr dirty="0"/>
              <a:t>los</a:t>
            </a:r>
            <a:r>
              <a:rPr spc="-20" dirty="0"/>
              <a:t> </a:t>
            </a:r>
            <a:r>
              <a:rPr dirty="0"/>
              <a:t>números</a:t>
            </a:r>
            <a:r>
              <a:rPr spc="-4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dirty="0"/>
              <a:t>parte</a:t>
            </a:r>
            <a:r>
              <a:rPr spc="-30" dirty="0"/>
              <a:t> </a:t>
            </a:r>
            <a:r>
              <a:rPr dirty="0"/>
              <a:t>solicitados</a:t>
            </a:r>
            <a:r>
              <a:rPr spc="-45" dirty="0"/>
              <a:t> </a:t>
            </a:r>
            <a:r>
              <a:rPr dirty="0"/>
              <a:t>estén</a:t>
            </a:r>
            <a:r>
              <a:rPr spc="-30" dirty="0"/>
              <a:t> </a:t>
            </a:r>
            <a:r>
              <a:rPr dirty="0"/>
              <a:t>activos,</a:t>
            </a:r>
            <a:r>
              <a:rPr spc="-25" dirty="0"/>
              <a:t> </a:t>
            </a:r>
            <a:r>
              <a:rPr dirty="0"/>
              <a:t>y </a:t>
            </a:r>
            <a:r>
              <a:rPr spc="-10" dirty="0"/>
              <a:t>mostrara</a:t>
            </a: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pc="-10" dirty="0"/>
          </a:p>
          <a:p>
            <a:pPr marR="5080" algn="r">
              <a:lnSpc>
                <a:spcPct val="100000"/>
              </a:lnSpc>
            </a:pPr>
            <a:r>
              <a:rPr dirty="0"/>
              <a:t>Para</a:t>
            </a:r>
            <a:r>
              <a:rPr spc="-20" dirty="0"/>
              <a:t> </a:t>
            </a:r>
            <a:r>
              <a:rPr dirty="0"/>
              <a:t>finalizar</a:t>
            </a:r>
            <a:r>
              <a:rPr spc="-45" dirty="0"/>
              <a:t> </a:t>
            </a:r>
            <a:r>
              <a:rPr dirty="0"/>
              <a:t>deberá</a:t>
            </a:r>
            <a:r>
              <a:rPr spc="-40" dirty="0"/>
              <a:t> </a:t>
            </a:r>
            <a:r>
              <a:rPr dirty="0"/>
              <a:t>dar</a:t>
            </a:r>
            <a:r>
              <a:rPr spc="-20" dirty="0"/>
              <a:t> </a:t>
            </a:r>
            <a:r>
              <a:rPr dirty="0"/>
              <a:t>clic</a:t>
            </a:r>
            <a:r>
              <a:rPr spc="-5" dirty="0"/>
              <a:t> </a:t>
            </a:r>
            <a:r>
              <a:rPr dirty="0"/>
              <a:t>en</a:t>
            </a:r>
            <a:r>
              <a:rPr spc="-25" dirty="0"/>
              <a:t> </a:t>
            </a:r>
            <a:r>
              <a:rPr dirty="0"/>
              <a:t>el</a:t>
            </a:r>
            <a:r>
              <a:rPr spc="-25" dirty="0"/>
              <a:t> </a:t>
            </a:r>
            <a:r>
              <a:rPr dirty="0"/>
              <a:t>botón</a:t>
            </a:r>
            <a:r>
              <a:rPr spc="-10" dirty="0"/>
              <a:t> </a:t>
            </a:r>
            <a:r>
              <a:rPr b="1" spc="-10" dirty="0">
                <a:latin typeface="Arial"/>
                <a:cs typeface="Arial"/>
              </a:rPr>
              <a:t>ENVIAR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Nuevo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56843"/>
            <a:ext cx="8737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 MT"/>
                <a:cs typeface="Arial MT"/>
              </a:rPr>
              <a:t>Estatus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780" y="1512337"/>
            <a:ext cx="2991929" cy="154820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84682" y="1916938"/>
            <a:ext cx="4921885" cy="5562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sz="1200" dirty="0">
                <a:latin typeface="Arial MT"/>
                <a:cs typeface="Arial MT"/>
              </a:rPr>
              <a:t>La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aplicación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desplegara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una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pantalla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emergente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mostrando</a:t>
            </a:r>
            <a:r>
              <a:rPr sz="1200" spc="-6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detalle</a:t>
            </a:r>
            <a:r>
              <a:rPr sz="1200" spc="50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solicitud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generada,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estatus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“Pendiente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asignar”,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esperando </a:t>
            </a:r>
            <a:r>
              <a:rPr sz="1200" dirty="0">
                <a:latin typeface="Arial MT"/>
                <a:cs typeface="Arial MT"/>
              </a:rPr>
              <a:t>que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Especialista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Ctrl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Inventarios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tome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ticket.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60222" y="4559427"/>
            <a:ext cx="3788410" cy="1741170"/>
            <a:chOff x="260222" y="4559427"/>
            <a:chExt cx="3788410" cy="17411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6799" y="4606594"/>
              <a:ext cx="3415963" cy="160919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64985" y="4564189"/>
              <a:ext cx="3778885" cy="1731645"/>
            </a:xfrm>
            <a:custGeom>
              <a:avLst/>
              <a:gdLst/>
              <a:ahLst/>
              <a:cxnLst/>
              <a:rect l="l" t="t" r="r" b="b"/>
              <a:pathLst>
                <a:path w="3778885" h="1731645">
                  <a:moveTo>
                    <a:pt x="0" y="1731645"/>
                  </a:moveTo>
                  <a:lnTo>
                    <a:pt x="3778377" y="1731645"/>
                  </a:lnTo>
                  <a:lnTo>
                    <a:pt x="3778377" y="0"/>
                  </a:lnTo>
                  <a:lnTo>
                    <a:pt x="0" y="0"/>
                  </a:lnTo>
                  <a:lnTo>
                    <a:pt x="0" y="1731645"/>
                  </a:lnTo>
                  <a:close/>
                </a:path>
              </a:pathLst>
            </a:custGeom>
            <a:ln w="9525">
              <a:solidFill>
                <a:srgbClr val="152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7657" y="3535807"/>
            <a:ext cx="683005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Además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aplicación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estará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enviando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vía</a:t>
            </a:r>
            <a:r>
              <a:rPr sz="1200" u="sng" spc="2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correo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notificaciones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avance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solicitud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conteos: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7657" y="3922852"/>
            <a:ext cx="3422015" cy="3530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5"/>
              </a:spcBef>
            </a:pPr>
            <a:r>
              <a:rPr sz="1100" dirty="0">
                <a:latin typeface="Arial MT"/>
                <a:cs typeface="Arial MT"/>
              </a:rPr>
              <a:t>1.</a:t>
            </a:r>
            <a:r>
              <a:rPr sz="1100" spc="120" dirty="0">
                <a:latin typeface="Arial MT"/>
                <a:cs typeface="Arial MT"/>
              </a:rPr>
              <a:t>  </a:t>
            </a:r>
            <a:r>
              <a:rPr sz="1100" dirty="0">
                <a:latin typeface="Arial MT"/>
                <a:cs typeface="Arial MT"/>
              </a:rPr>
              <a:t>Por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asignar,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cuando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alguno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Especialistas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de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Arial MT"/>
                <a:cs typeface="Arial MT"/>
              </a:rPr>
              <a:t>Ctrl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de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Inventarios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lo</a:t>
            </a:r>
            <a:r>
              <a:rPr sz="1100" spc="-20" dirty="0">
                <a:latin typeface="Arial MT"/>
                <a:cs typeface="Arial MT"/>
              </a:rPr>
              <a:t> tome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0303" y="3922521"/>
            <a:ext cx="3291840" cy="3524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200"/>
              </a:spcBef>
            </a:pPr>
            <a:r>
              <a:rPr sz="1100" dirty="0">
                <a:latin typeface="Arial MT"/>
                <a:cs typeface="Arial MT"/>
              </a:rPr>
              <a:t>2.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proceso,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solicitud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asignada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proceso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de </a:t>
            </a:r>
            <a:r>
              <a:rPr sz="1100" spc="-10" dirty="0">
                <a:latin typeface="Arial MT"/>
                <a:cs typeface="Arial MT"/>
              </a:rPr>
              <a:t>conteo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213415" y="4399407"/>
            <a:ext cx="3481704" cy="2045970"/>
            <a:chOff x="4213415" y="4399407"/>
            <a:chExt cx="3481704" cy="204597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70241" y="4479803"/>
              <a:ext cx="3278300" cy="18710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218178" y="4404169"/>
              <a:ext cx="3472179" cy="2036445"/>
            </a:xfrm>
            <a:custGeom>
              <a:avLst/>
              <a:gdLst/>
              <a:ahLst/>
              <a:cxnLst/>
              <a:rect l="l" t="t" r="r" b="b"/>
              <a:pathLst>
                <a:path w="3472179" h="2036445">
                  <a:moveTo>
                    <a:pt x="0" y="2036445"/>
                  </a:moveTo>
                  <a:lnTo>
                    <a:pt x="3472053" y="2036445"/>
                  </a:lnTo>
                  <a:lnTo>
                    <a:pt x="3472053" y="0"/>
                  </a:lnTo>
                  <a:lnTo>
                    <a:pt x="0" y="0"/>
                  </a:lnTo>
                  <a:lnTo>
                    <a:pt x="0" y="2036445"/>
                  </a:lnTo>
                  <a:close/>
                </a:path>
              </a:pathLst>
            </a:custGeom>
            <a:ln w="9525">
              <a:solidFill>
                <a:srgbClr val="152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855775" y="4373498"/>
            <a:ext cx="4045585" cy="1858645"/>
            <a:chOff x="7855775" y="4373498"/>
            <a:chExt cx="4045585" cy="185864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15883" y="4433558"/>
              <a:ext cx="3874849" cy="171313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860538" y="4378261"/>
              <a:ext cx="4036060" cy="1849120"/>
            </a:xfrm>
            <a:custGeom>
              <a:avLst/>
              <a:gdLst/>
              <a:ahLst/>
              <a:cxnLst/>
              <a:rect l="l" t="t" r="r" b="b"/>
              <a:pathLst>
                <a:path w="4036059" h="1849120">
                  <a:moveTo>
                    <a:pt x="0" y="1848993"/>
                  </a:moveTo>
                  <a:lnTo>
                    <a:pt x="4035932" y="1848993"/>
                  </a:lnTo>
                  <a:lnTo>
                    <a:pt x="4035932" y="0"/>
                  </a:lnTo>
                  <a:lnTo>
                    <a:pt x="0" y="0"/>
                  </a:lnTo>
                  <a:lnTo>
                    <a:pt x="0" y="1848993"/>
                  </a:lnTo>
                  <a:close/>
                </a:path>
              </a:pathLst>
            </a:custGeom>
            <a:ln w="9525">
              <a:solidFill>
                <a:srgbClr val="152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930642" y="3922521"/>
            <a:ext cx="3517265" cy="3524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250"/>
              </a:lnSpc>
              <a:spcBef>
                <a:spcPts val="200"/>
              </a:spcBef>
            </a:pPr>
            <a:r>
              <a:rPr sz="1100" dirty="0">
                <a:latin typeface="Arial MT"/>
                <a:cs typeface="Arial MT"/>
              </a:rPr>
              <a:t>3.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Finalizado,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solicitud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ya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terminada.</a:t>
            </a:r>
            <a:r>
              <a:rPr sz="1100" spc="-6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Incluye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tabla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con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el </a:t>
            </a:r>
            <a:r>
              <a:rPr sz="1100" spc="-10" dirty="0">
                <a:latin typeface="Arial MT"/>
                <a:cs typeface="Arial MT"/>
              </a:rPr>
              <a:t>resultado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Proprietary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Consulta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3722" y="1939607"/>
            <a:ext cx="8505190" cy="1915160"/>
            <a:chOff x="1843722" y="1939607"/>
            <a:chExt cx="8505190" cy="19151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3184" y="1949196"/>
              <a:ext cx="8485632" cy="18958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48485" y="1944370"/>
              <a:ext cx="8495665" cy="1905635"/>
            </a:xfrm>
            <a:custGeom>
              <a:avLst/>
              <a:gdLst/>
              <a:ahLst/>
              <a:cxnLst/>
              <a:rect l="l" t="t" r="r" b="b"/>
              <a:pathLst>
                <a:path w="8495665" h="1905635">
                  <a:moveTo>
                    <a:pt x="0" y="1905380"/>
                  </a:moveTo>
                  <a:lnTo>
                    <a:pt x="8495157" y="1905380"/>
                  </a:lnTo>
                  <a:lnTo>
                    <a:pt x="8495157" y="0"/>
                  </a:lnTo>
                  <a:lnTo>
                    <a:pt x="0" y="0"/>
                  </a:lnTo>
                  <a:lnTo>
                    <a:pt x="0" y="1905380"/>
                  </a:lnTo>
                  <a:close/>
                </a:path>
              </a:pathLst>
            </a:custGeom>
            <a:ln w="9525">
              <a:solidFill>
                <a:srgbClr val="152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36295" y="1156843"/>
            <a:ext cx="9759950" cy="710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 MT"/>
                <a:cs typeface="Arial MT"/>
              </a:rPr>
              <a:t>Revisión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45"/>
              </a:spcBef>
            </a:pPr>
            <a:r>
              <a:rPr sz="1200" dirty="0">
                <a:latin typeface="Arial MT"/>
                <a:cs typeface="Arial MT"/>
              </a:rPr>
              <a:t>La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aplicación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desplegara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pantalla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menús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búsqueda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consulta/revisión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solicitudes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terminadas/cerradas</a:t>
            </a:r>
            <a:r>
              <a:rPr sz="1200" spc="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y/o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Rechazadas.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02867" y="4393819"/>
            <a:ext cx="6657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doble</a:t>
            </a:r>
            <a:r>
              <a:rPr sz="1200" spc="-5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clic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sobre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solicitud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sistema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desplegara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pantalla</a:t>
            </a:r>
            <a:r>
              <a:rPr sz="1200" spc="-5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detalle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10" dirty="0">
                <a:latin typeface="Arial MT"/>
                <a:cs typeface="Arial MT"/>
              </a:rPr>
              <a:t> información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25383" y="3980688"/>
            <a:ext cx="2695955" cy="281634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02867" y="5156453"/>
            <a:ext cx="6703695" cy="38227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0"/>
              </a:spcBef>
            </a:pPr>
            <a:r>
              <a:rPr sz="1200" dirty="0">
                <a:latin typeface="Arial MT"/>
                <a:cs typeface="Arial MT"/>
              </a:rPr>
              <a:t>El usuario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podrá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conocer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detalle/localización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del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material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encontrado,</a:t>
            </a:r>
            <a:r>
              <a:rPr sz="1200" spc="3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diferencia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+/-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detectada </a:t>
            </a:r>
            <a:r>
              <a:rPr sz="1200" dirty="0">
                <a:latin typeface="Arial MT"/>
                <a:cs typeface="Arial MT"/>
              </a:rPr>
              <a:t>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imágenes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amparan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hallazgos/oportunidades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manejo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del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material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Proprietary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Supply</a:t>
            </a:r>
            <a:r>
              <a:rPr spc="-90" dirty="0"/>
              <a:t> </a:t>
            </a:r>
            <a:r>
              <a:rPr spc="-20" dirty="0"/>
              <a:t>Chain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56843"/>
            <a:ext cx="25120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 MT"/>
                <a:cs typeface="Arial MT"/>
              </a:rPr>
              <a:t>Control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Inventarios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78683" y="5644997"/>
            <a:ext cx="6955790" cy="3829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sz="1200" i="1" dirty="0">
                <a:latin typeface="Arial"/>
                <a:cs typeface="Arial"/>
              </a:rPr>
              <a:t>Agradecemos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su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interés,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involucramiento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soporte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en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este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lanzamiento,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adoptándolo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sus</a:t>
            </a:r>
            <a:r>
              <a:rPr sz="1200" i="1" spc="-10" dirty="0">
                <a:latin typeface="Arial"/>
                <a:cs typeface="Arial"/>
              </a:rPr>
              <a:t> procesos </a:t>
            </a:r>
            <a:r>
              <a:rPr sz="1200" i="1" dirty="0">
                <a:latin typeface="Arial"/>
                <a:cs typeface="Arial"/>
              </a:rPr>
              <a:t>internos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-10" dirty="0">
                <a:latin typeface="Arial"/>
                <a:cs typeface="Arial"/>
              </a:rPr>
              <a:t> comunicando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equipo</a:t>
            </a:r>
            <a:r>
              <a:rPr sz="1200" i="1" spc="-4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de Ctrl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Inventarios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cualquier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oportunidad</a:t>
            </a:r>
            <a:r>
              <a:rPr sz="1200" i="1" spc="-5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de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mejora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que</a:t>
            </a:r>
            <a:r>
              <a:rPr sz="1200" i="1" spc="-4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detecten.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1575" y="1782350"/>
            <a:ext cx="5067551" cy="35633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Proprietary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9431" y="2086179"/>
            <a:ext cx="6136085" cy="2447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791F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460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Arial MT</vt:lpstr>
      <vt:lpstr>Office Theme</vt:lpstr>
      <vt:lpstr>PowerPoint Presentation</vt:lpstr>
      <vt:lpstr>Acceso</vt:lpstr>
      <vt:lpstr>Acceso</vt:lpstr>
      <vt:lpstr>Nuevo</vt:lpstr>
      <vt:lpstr>Nuevo</vt:lpstr>
      <vt:lpstr>Consulta</vt:lpstr>
      <vt:lpstr>Supply Chain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</dc:title>
  <dc:creator>Carrier</dc:creator>
  <cp:lastModifiedBy>Chairez, Alejandra Lizeth</cp:lastModifiedBy>
  <cp:revision>1</cp:revision>
  <dcterms:created xsi:type="dcterms:W3CDTF">2025-09-17T21:36:23Z</dcterms:created>
  <dcterms:modified xsi:type="dcterms:W3CDTF">2025-09-17T21:37:09Z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2022-05-17T00:00:00Z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2025-09-17T00:00:00Z</vt:filetime>
  </property>
  <property fmtid="{D5CDD505-2E9C-101B-9397-08002B2CF9AE}" pid="5" name="Producer">
    <vt:lpwstr>Microsoft® PowerPoint® for Microsoft 365</vt:lpwstr>
  </property>
  <property fmtid="{D5CDD505-2E9C-101B-9397-08002B2CF9AE}" pid="6" name="MSIP_Label_b7864bb8-b671-4bed-ba85-9478127ab5e9_Enabled">
    <vt:lpwstr>true</vt:lpwstr>
  </property>
  <property fmtid="{D5CDD505-2E9C-101B-9397-08002B2CF9AE}" pid="7" name="MSIP_Label_b7864bb8-b671-4bed-ba85-9478127ab5e9_SetDate">
    <vt:lpwstr>2025-09-17T21:37:09Z</vt:lpwstr>
  </property>
  <property fmtid="{D5CDD505-2E9C-101B-9397-08002B2CF9AE}" pid="8" name="MSIP_Label_b7864bb8-b671-4bed-ba85-9478127ab5e9_Method">
    <vt:lpwstr>Standard</vt:lpwstr>
  </property>
  <property fmtid="{D5CDD505-2E9C-101B-9397-08002B2CF9AE}" pid="9" name="MSIP_Label_b7864bb8-b671-4bed-ba85-9478127ab5e9_Name">
    <vt:lpwstr>Confidential – 2023</vt:lpwstr>
  </property>
  <property fmtid="{D5CDD505-2E9C-101B-9397-08002B2CF9AE}" pid="10" name="MSIP_Label_b7864bb8-b671-4bed-ba85-9478127ab5e9_SiteId">
    <vt:lpwstr>36839a65-7f3f-4bac-9ea4-f571f10a9a03</vt:lpwstr>
  </property>
  <property fmtid="{D5CDD505-2E9C-101B-9397-08002B2CF9AE}" pid="11" name="MSIP_Label_b7864bb8-b671-4bed-ba85-9478127ab5e9_ActionId">
    <vt:lpwstr>7a2e674b-799e-49aa-aa53-946870b96b40</vt:lpwstr>
  </property>
  <property fmtid="{D5CDD505-2E9C-101B-9397-08002B2CF9AE}" pid="12" name="MSIP_Label_b7864bb8-b671-4bed-ba85-9478127ab5e9_ContentBits">
    <vt:lpwstr>0</vt:lpwstr>
  </property>
  <property fmtid="{D5CDD505-2E9C-101B-9397-08002B2CF9AE}" pid="13" name="MSIP_Label_b7864bb8-b671-4bed-ba85-9478127ab5e9_Tag">
    <vt:lpwstr>10, 3, 0, 1</vt:lpwstr>
  </property>
</Properties>
</file>