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ubik Medium"/>
      <p:regular r:id="rId11"/>
      <p:bold r:id="rId12"/>
      <p:italic r:id="rId13"/>
      <p:boldItalic r:id="rId14"/>
    </p:embeddedFont>
    <p:embeddedFont>
      <p:font typeface="Rubik Light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Lemon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11" Type="http://schemas.openxmlformats.org/officeDocument/2006/relationships/font" Target="fonts/RubikMedium-regular.fntdata"/><Relationship Id="rId22" Type="http://schemas.openxmlformats.org/officeDocument/2006/relationships/font" Target="fonts/Rubik-boldItalic.fntdata"/><Relationship Id="rId10" Type="http://schemas.openxmlformats.org/officeDocument/2006/relationships/slide" Target="slides/slide5.xml"/><Relationship Id="rId21" Type="http://schemas.openxmlformats.org/officeDocument/2006/relationships/font" Target="fonts/Rubik-italic.fntdata"/><Relationship Id="rId13" Type="http://schemas.openxmlformats.org/officeDocument/2006/relationships/font" Target="fonts/RubikMedium-italic.fntdata"/><Relationship Id="rId12" Type="http://schemas.openxmlformats.org/officeDocument/2006/relationships/font" Target="fonts/RubikMedium-bold.fntdata"/><Relationship Id="rId23" Type="http://schemas.openxmlformats.org/officeDocument/2006/relationships/font" Target="fonts/Lem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Light-regular.fntdata"/><Relationship Id="rId14" Type="http://schemas.openxmlformats.org/officeDocument/2006/relationships/font" Target="fonts/RubikMedium-boldItalic.fntdata"/><Relationship Id="rId17" Type="http://schemas.openxmlformats.org/officeDocument/2006/relationships/font" Target="fonts/RubikLight-italic.fntdata"/><Relationship Id="rId16" Type="http://schemas.openxmlformats.org/officeDocument/2006/relationships/font" Target="fonts/Rubik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regular.fntdata"/><Relationship Id="rId6" Type="http://schemas.openxmlformats.org/officeDocument/2006/relationships/slide" Target="slides/slide1.xml"/><Relationship Id="rId18" Type="http://schemas.openxmlformats.org/officeDocument/2006/relationships/font" Target="fonts/Rubik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06182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40618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6182fc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6182fc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06182f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06182f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06182f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06182f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ZaZRjgVrV7PSp5y87kr4pwAR4VqzPaU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075"/>
            <a:ext cx="9144000" cy="2574900"/>
          </a:xfrm>
          <a:prstGeom prst="rect">
            <a:avLst/>
          </a:prstGeom>
          <a:solidFill>
            <a:srgbClr val="31A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-13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1B1817"/>
                </a:solidFill>
                <a:latin typeface="Lemon"/>
                <a:ea typeface="Lemon"/>
                <a:cs typeface="Lemon"/>
                <a:sym typeface="Lemon"/>
              </a:rPr>
              <a:t>Light Tag</a:t>
            </a:r>
            <a:endParaRPr sz="7000">
              <a:solidFill>
                <a:srgbClr val="1B1817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792050" y="835500"/>
            <a:ext cx="55599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BE204"/>
                </a:solidFill>
                <a:latin typeface="Lemon"/>
                <a:ea typeface="Lemon"/>
                <a:cs typeface="Lemon"/>
                <a:sym typeface="Lemon"/>
              </a:rPr>
              <a:t>Light Tag </a:t>
            </a:r>
            <a:endParaRPr sz="7000">
              <a:solidFill>
                <a:srgbClr val="FBE204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Team TOAK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@ ChairJam 2019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08900" y="1843000"/>
            <a:ext cx="2926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Laser tag for all abilities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140" y="2716825"/>
            <a:ext cx="2697356" cy="26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3122" l="0" r="0" t="2546"/>
          <a:stretch/>
        </p:blipFill>
        <p:spPr>
          <a:xfrm>
            <a:off x="-12" y="0"/>
            <a:ext cx="50973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817900" y="620300"/>
            <a:ext cx="3006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1817"/>
                </a:solidFill>
                <a:latin typeface="Rubik Medium"/>
                <a:ea typeface="Rubik Medium"/>
                <a:cs typeface="Rubik Medium"/>
                <a:sym typeface="Rubik Medium"/>
              </a:rPr>
              <a:t>How to Play</a:t>
            </a:r>
            <a:endParaRPr sz="3200">
              <a:solidFill>
                <a:srgbClr val="1B181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81975" y="1727000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Gear up!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97481" y="172698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397475" y="170237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81975" y="2662725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Keep moving!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397481" y="2662713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397475" y="2638100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981975" y="3201550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Stay within game bounds.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397481" y="320153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397475" y="317692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981975" y="3740375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Point laser at target to tag.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397481" y="3740363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397475" y="3715750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981975" y="4279200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No retag!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397481" y="427918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397475" y="425457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397475" y="2345750"/>
            <a:ext cx="375300" cy="48900"/>
          </a:xfrm>
          <a:prstGeom prst="rect">
            <a:avLst/>
          </a:prstGeom>
          <a:solidFill>
            <a:srgbClr val="31A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642950" y="620300"/>
            <a:ext cx="8181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B1817"/>
                </a:solidFill>
                <a:latin typeface="Rubik Medium"/>
                <a:ea typeface="Rubik Medium"/>
                <a:cs typeface="Rubik Medium"/>
                <a:sym typeface="Rubik Medium"/>
              </a:rPr>
              <a:t>Design Goals</a:t>
            </a:r>
            <a:endParaRPr sz="3600">
              <a:solidFill>
                <a:srgbClr val="1B181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57950" y="2178500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Flexibility of interaction for adaptation to change. 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57906" y="172698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857900" y="170237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57950" y="3461400"/>
            <a:ext cx="34812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Access to smartphone allowing for easy adjusting. 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57906" y="300988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857900" y="298527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047300" y="2203125"/>
            <a:ext cx="360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Light manipulation as a form of communication.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147256" y="1751613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147250" y="1727000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047300" y="3461400"/>
            <a:ext cx="34812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Suggested builds allowing for customization for each player.</a:t>
            </a:r>
            <a:endParaRPr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147256" y="3009888"/>
            <a:ext cx="375300" cy="375300"/>
          </a:xfrm>
          <a:prstGeom prst="ellipse">
            <a:avLst/>
          </a:prstGeom>
          <a:noFill/>
          <a:ln cap="flat" cmpd="sng" w="28575">
            <a:solidFill>
              <a:srgbClr val="31AE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147250" y="2985275"/>
            <a:ext cx="37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1AE7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1600">
              <a:solidFill>
                <a:srgbClr val="31AE7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-10075"/>
            <a:ext cx="4572000" cy="5153700"/>
          </a:xfrm>
          <a:prstGeom prst="rect">
            <a:avLst/>
          </a:prstGeom>
          <a:solidFill>
            <a:srgbClr val="31A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 title="IMG_1855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25" y="1034875"/>
            <a:ext cx="5464426" cy="307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6226425" y="1509775"/>
            <a:ext cx="28419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Powerchair, manual chair and able-bodied users</a:t>
            </a:r>
            <a:endParaRPr sz="16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570750" y="1107075"/>
            <a:ext cx="602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Groups</a:t>
            </a:r>
            <a:endParaRPr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226425" y="999775"/>
            <a:ext cx="505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1AE7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3000">
              <a:solidFill>
                <a:srgbClr val="31AE7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07725" y="237825"/>
            <a:ext cx="28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Rubik Medium"/>
                <a:ea typeface="Rubik Medium"/>
                <a:cs typeface="Rubik Medium"/>
                <a:sym typeface="Rubik Medium"/>
              </a:rPr>
              <a:t>Playtesting</a:t>
            </a:r>
            <a:endParaRPr sz="3200">
              <a:solidFill>
                <a:srgbClr val="F3F3F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769225" y="2002975"/>
            <a:ext cx="2964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Flexibility to find balance in terms of space, players, equipment, etc. in order to gain a playful experience.</a:t>
            </a:r>
            <a:endParaRPr sz="16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769225" y="1600275"/>
            <a:ext cx="6027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Find the fun!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 </a:t>
            </a:r>
            <a:endParaRPr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1036" r="1144" t="0"/>
          <a:stretch/>
        </p:blipFill>
        <p:spPr>
          <a:xfrm>
            <a:off x="766675" y="1600275"/>
            <a:ext cx="4617824" cy="3110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42950" y="469350"/>
            <a:ext cx="339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1817"/>
                </a:solidFill>
                <a:latin typeface="Rubik Medium"/>
                <a:ea typeface="Rubik Medium"/>
                <a:cs typeface="Rubik Medium"/>
                <a:sym typeface="Rubik Medium"/>
              </a:rPr>
              <a:t>Findings from</a:t>
            </a:r>
            <a:endParaRPr sz="3200">
              <a:solidFill>
                <a:srgbClr val="1B181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52375" y="930600"/>
            <a:ext cx="39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1817"/>
                </a:solidFill>
                <a:latin typeface="Rubik Medium"/>
                <a:ea typeface="Rubik Medium"/>
                <a:cs typeface="Rubik Medium"/>
                <a:sym typeface="Rubik Medium"/>
              </a:rPr>
              <a:t>Playtesting</a:t>
            </a:r>
            <a:endParaRPr sz="3200">
              <a:solidFill>
                <a:srgbClr val="1B1817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