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473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D45D-3EBC-4287-ADB9-1CD5FC5F24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6E9662-138F-4C4C-B3BE-0567D3316642}">
      <dgm:prSet/>
      <dgm:spPr/>
      <dgm:t>
        <a:bodyPr/>
        <a:lstStyle/>
        <a:p>
          <a:r>
            <a:rPr lang="en-US" dirty="0" err="1"/>
            <a:t>Krakend</a:t>
          </a:r>
          <a:r>
            <a:rPr lang="en-US" dirty="0"/>
            <a:t> </a:t>
          </a:r>
          <a:r>
            <a:rPr lang="th-TH" dirty="0"/>
            <a:t>จะมีให้เล่นอยู่ </a:t>
          </a:r>
          <a:r>
            <a:rPr lang="en-US" dirty="0"/>
            <a:t>2 </a:t>
          </a:r>
          <a:r>
            <a:rPr lang="th-TH" dirty="0"/>
            <a:t>ตัวคือตัวที่เป็น </a:t>
          </a:r>
          <a:r>
            <a:rPr lang="en-US" dirty="0"/>
            <a:t>Community &amp; </a:t>
          </a:r>
          <a:r>
            <a:rPr lang="en-US" dirty="0" err="1"/>
            <a:t>Enterpise</a:t>
          </a:r>
          <a:r>
            <a:rPr lang="en-US" dirty="0"/>
            <a:t> (</a:t>
          </a:r>
          <a:r>
            <a:rPr lang="th-TH" dirty="0"/>
            <a:t>จะต้องลงทะเบียนเพื่อขอ </a:t>
          </a:r>
          <a:r>
            <a:rPr lang="en-US" dirty="0"/>
            <a:t>License </a:t>
          </a:r>
          <a:r>
            <a:rPr lang="th-TH" dirty="0"/>
            <a:t>มาถึงจะเปิดใช้ได้)</a:t>
          </a:r>
          <a:endParaRPr lang="en-US" dirty="0"/>
        </a:p>
      </dgm:t>
    </dgm:pt>
    <dgm:pt modelId="{EAF5F200-F26D-4E74-8EFB-B1DCDD4B4E39}" type="parTrans" cxnId="{AE0B5FEB-E860-4777-B665-47F3CDCAFA6C}">
      <dgm:prSet/>
      <dgm:spPr/>
      <dgm:t>
        <a:bodyPr/>
        <a:lstStyle/>
        <a:p>
          <a:endParaRPr lang="en-US"/>
        </a:p>
      </dgm:t>
    </dgm:pt>
    <dgm:pt modelId="{A114B31E-184A-421D-BFE5-F8271855B552}" type="sibTrans" cxnId="{AE0B5FEB-E860-4777-B665-47F3CDCAFA6C}">
      <dgm:prSet/>
      <dgm:spPr/>
      <dgm:t>
        <a:bodyPr/>
        <a:lstStyle/>
        <a:p>
          <a:endParaRPr lang="en-US"/>
        </a:p>
      </dgm:t>
    </dgm:pt>
    <dgm:pt modelId="{11BF6A60-A153-40AE-BFEE-F9E5A54B976E}">
      <dgm:prSet/>
      <dgm:spPr/>
      <dgm:t>
        <a:bodyPr/>
        <a:lstStyle/>
        <a:p>
          <a:r>
            <a:rPr lang="th-TH" dirty="0"/>
            <a:t>จะนำเสนอส่วนของ </a:t>
          </a:r>
          <a:r>
            <a:rPr lang="en-US" dirty="0" err="1"/>
            <a:t>Krakend</a:t>
          </a:r>
          <a:r>
            <a:rPr lang="en-US" dirty="0"/>
            <a:t> Community</a:t>
          </a:r>
        </a:p>
      </dgm:t>
    </dgm:pt>
    <dgm:pt modelId="{1F75EDEB-CEA6-4ECA-9835-5989BF89E634}" type="parTrans" cxnId="{0FD1AFC7-2CF5-4F81-A81A-AA87FD12A009}">
      <dgm:prSet/>
      <dgm:spPr/>
      <dgm:t>
        <a:bodyPr/>
        <a:lstStyle/>
        <a:p>
          <a:endParaRPr lang="en-US"/>
        </a:p>
      </dgm:t>
    </dgm:pt>
    <dgm:pt modelId="{79DFB17A-79D9-4EB8-87E5-EC697D0A474F}" type="sibTrans" cxnId="{0FD1AFC7-2CF5-4F81-A81A-AA87FD12A009}">
      <dgm:prSet/>
      <dgm:spPr/>
      <dgm:t>
        <a:bodyPr/>
        <a:lstStyle/>
        <a:p>
          <a:endParaRPr lang="en-US"/>
        </a:p>
      </dgm:t>
    </dgm:pt>
    <dgm:pt modelId="{3537F78C-CB74-4192-B408-052B35F5FC01}" type="pres">
      <dgm:prSet presAssocID="{1E24D45D-3EBC-4287-ADB9-1CD5FC5F2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20645A-89B0-42F2-A4BE-E12B52AD009A}" type="pres">
      <dgm:prSet presAssocID="{9C6E9662-138F-4C4C-B3BE-0567D3316642}" presName="hierRoot1" presStyleCnt="0"/>
      <dgm:spPr/>
    </dgm:pt>
    <dgm:pt modelId="{B4608EB1-BD77-4B67-8D7F-2C0284D6E992}" type="pres">
      <dgm:prSet presAssocID="{9C6E9662-138F-4C4C-B3BE-0567D3316642}" presName="composite" presStyleCnt="0"/>
      <dgm:spPr/>
    </dgm:pt>
    <dgm:pt modelId="{51F4E944-8BFF-4676-9855-DB7B47A3C55F}" type="pres">
      <dgm:prSet presAssocID="{9C6E9662-138F-4C4C-B3BE-0567D3316642}" presName="background" presStyleLbl="node0" presStyleIdx="0" presStyleCnt="2"/>
      <dgm:spPr/>
    </dgm:pt>
    <dgm:pt modelId="{31AAFED3-3BFA-4DB6-93B0-FFF76BA2E686}" type="pres">
      <dgm:prSet presAssocID="{9C6E9662-138F-4C4C-B3BE-0567D3316642}" presName="text" presStyleLbl="fgAcc0" presStyleIdx="0" presStyleCnt="2">
        <dgm:presLayoutVars>
          <dgm:chPref val="3"/>
        </dgm:presLayoutVars>
      </dgm:prSet>
      <dgm:spPr/>
    </dgm:pt>
    <dgm:pt modelId="{3DF5717E-B2AF-4279-98ED-F30226F9835E}" type="pres">
      <dgm:prSet presAssocID="{9C6E9662-138F-4C4C-B3BE-0567D3316642}" presName="hierChild2" presStyleCnt="0"/>
      <dgm:spPr/>
    </dgm:pt>
    <dgm:pt modelId="{DF742F76-A10A-40E6-B8BA-0DA2B3D1B0CA}" type="pres">
      <dgm:prSet presAssocID="{11BF6A60-A153-40AE-BFEE-F9E5A54B976E}" presName="hierRoot1" presStyleCnt="0"/>
      <dgm:spPr/>
    </dgm:pt>
    <dgm:pt modelId="{F7CEA1C7-611D-41A9-B52B-D2571026CD4E}" type="pres">
      <dgm:prSet presAssocID="{11BF6A60-A153-40AE-BFEE-F9E5A54B976E}" presName="composite" presStyleCnt="0"/>
      <dgm:spPr/>
    </dgm:pt>
    <dgm:pt modelId="{7E406CFC-2CEF-4FC3-B470-E619BFBAE28B}" type="pres">
      <dgm:prSet presAssocID="{11BF6A60-A153-40AE-BFEE-F9E5A54B976E}" presName="background" presStyleLbl="node0" presStyleIdx="1" presStyleCnt="2"/>
      <dgm:spPr/>
    </dgm:pt>
    <dgm:pt modelId="{24902B68-B354-4D16-A944-A9F03DAE5197}" type="pres">
      <dgm:prSet presAssocID="{11BF6A60-A153-40AE-BFEE-F9E5A54B976E}" presName="text" presStyleLbl="fgAcc0" presStyleIdx="1" presStyleCnt="2">
        <dgm:presLayoutVars>
          <dgm:chPref val="3"/>
        </dgm:presLayoutVars>
      </dgm:prSet>
      <dgm:spPr/>
    </dgm:pt>
    <dgm:pt modelId="{47398EC2-4F0F-4284-96D2-D14BD5F778D8}" type="pres">
      <dgm:prSet presAssocID="{11BF6A60-A153-40AE-BFEE-F9E5A54B976E}" presName="hierChild2" presStyleCnt="0"/>
      <dgm:spPr/>
    </dgm:pt>
  </dgm:ptLst>
  <dgm:cxnLst>
    <dgm:cxn modelId="{FE252008-9C16-4B24-844B-CBAECDB5C6DE}" type="presOf" srcId="{9C6E9662-138F-4C4C-B3BE-0567D3316642}" destId="{31AAFED3-3BFA-4DB6-93B0-FFF76BA2E686}" srcOrd="0" destOrd="0" presId="urn:microsoft.com/office/officeart/2005/8/layout/hierarchy1"/>
    <dgm:cxn modelId="{EA814BB9-44C1-4F74-9878-52AA189EA086}" type="presOf" srcId="{1E24D45D-3EBC-4287-ADB9-1CD5FC5F2491}" destId="{3537F78C-CB74-4192-B408-052B35F5FC01}" srcOrd="0" destOrd="0" presId="urn:microsoft.com/office/officeart/2005/8/layout/hierarchy1"/>
    <dgm:cxn modelId="{0FD1AFC7-2CF5-4F81-A81A-AA87FD12A009}" srcId="{1E24D45D-3EBC-4287-ADB9-1CD5FC5F2491}" destId="{11BF6A60-A153-40AE-BFEE-F9E5A54B976E}" srcOrd="1" destOrd="0" parTransId="{1F75EDEB-CEA6-4ECA-9835-5989BF89E634}" sibTransId="{79DFB17A-79D9-4EB8-87E5-EC697D0A474F}"/>
    <dgm:cxn modelId="{73EE3BE5-97A2-4E46-8545-6E7B42ACA940}" type="presOf" srcId="{11BF6A60-A153-40AE-BFEE-F9E5A54B976E}" destId="{24902B68-B354-4D16-A944-A9F03DAE5197}" srcOrd="0" destOrd="0" presId="urn:microsoft.com/office/officeart/2005/8/layout/hierarchy1"/>
    <dgm:cxn modelId="{AE0B5FEB-E860-4777-B665-47F3CDCAFA6C}" srcId="{1E24D45D-3EBC-4287-ADB9-1CD5FC5F2491}" destId="{9C6E9662-138F-4C4C-B3BE-0567D3316642}" srcOrd="0" destOrd="0" parTransId="{EAF5F200-F26D-4E74-8EFB-B1DCDD4B4E39}" sibTransId="{A114B31E-184A-421D-BFE5-F8271855B552}"/>
    <dgm:cxn modelId="{F3D686CC-ACA9-4EF0-887B-B2B899609E2F}" type="presParOf" srcId="{3537F78C-CB74-4192-B408-052B35F5FC01}" destId="{2920645A-89B0-42F2-A4BE-E12B52AD009A}" srcOrd="0" destOrd="0" presId="urn:microsoft.com/office/officeart/2005/8/layout/hierarchy1"/>
    <dgm:cxn modelId="{0429B142-1460-4D55-ABAA-F75794E1CDCC}" type="presParOf" srcId="{2920645A-89B0-42F2-A4BE-E12B52AD009A}" destId="{B4608EB1-BD77-4B67-8D7F-2C0284D6E992}" srcOrd="0" destOrd="0" presId="urn:microsoft.com/office/officeart/2005/8/layout/hierarchy1"/>
    <dgm:cxn modelId="{5515D44A-2733-4033-8E2B-107CABF3483E}" type="presParOf" srcId="{B4608EB1-BD77-4B67-8D7F-2C0284D6E992}" destId="{51F4E944-8BFF-4676-9855-DB7B47A3C55F}" srcOrd="0" destOrd="0" presId="urn:microsoft.com/office/officeart/2005/8/layout/hierarchy1"/>
    <dgm:cxn modelId="{E4111000-C0E2-44C7-BC38-5874EF0C2DDB}" type="presParOf" srcId="{B4608EB1-BD77-4B67-8D7F-2C0284D6E992}" destId="{31AAFED3-3BFA-4DB6-93B0-FFF76BA2E686}" srcOrd="1" destOrd="0" presId="urn:microsoft.com/office/officeart/2005/8/layout/hierarchy1"/>
    <dgm:cxn modelId="{D6EAB93E-371A-4445-8E97-E7435B013B72}" type="presParOf" srcId="{2920645A-89B0-42F2-A4BE-E12B52AD009A}" destId="{3DF5717E-B2AF-4279-98ED-F30226F9835E}" srcOrd="1" destOrd="0" presId="urn:microsoft.com/office/officeart/2005/8/layout/hierarchy1"/>
    <dgm:cxn modelId="{D1E05DC6-6676-4CF4-AD84-6A5BD7F52E73}" type="presParOf" srcId="{3537F78C-CB74-4192-B408-052B35F5FC01}" destId="{DF742F76-A10A-40E6-B8BA-0DA2B3D1B0CA}" srcOrd="1" destOrd="0" presId="urn:microsoft.com/office/officeart/2005/8/layout/hierarchy1"/>
    <dgm:cxn modelId="{C7613840-0F7E-4C86-953D-853F09E0B444}" type="presParOf" srcId="{DF742F76-A10A-40E6-B8BA-0DA2B3D1B0CA}" destId="{F7CEA1C7-611D-41A9-B52B-D2571026CD4E}" srcOrd="0" destOrd="0" presId="urn:microsoft.com/office/officeart/2005/8/layout/hierarchy1"/>
    <dgm:cxn modelId="{0DD4A81E-E083-437C-B19C-F280370166F2}" type="presParOf" srcId="{F7CEA1C7-611D-41A9-B52B-D2571026CD4E}" destId="{7E406CFC-2CEF-4FC3-B470-E619BFBAE28B}" srcOrd="0" destOrd="0" presId="urn:microsoft.com/office/officeart/2005/8/layout/hierarchy1"/>
    <dgm:cxn modelId="{9A8E90E5-A747-498B-9A11-8909B83B1E2C}" type="presParOf" srcId="{F7CEA1C7-611D-41A9-B52B-D2571026CD4E}" destId="{24902B68-B354-4D16-A944-A9F03DAE5197}" srcOrd="1" destOrd="0" presId="urn:microsoft.com/office/officeart/2005/8/layout/hierarchy1"/>
    <dgm:cxn modelId="{EBDB197F-7566-452F-9D6D-39E415015589}" type="presParOf" srcId="{DF742F76-A10A-40E6-B8BA-0DA2B3D1B0CA}" destId="{47398EC2-4F0F-4284-96D2-D14BD5F778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4E944-8BFF-4676-9855-DB7B47A3C55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FED3-3BFA-4DB6-93B0-FFF76BA2E686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Krakend</a:t>
          </a:r>
          <a:r>
            <a:rPr lang="en-US" sz="2400" kern="1200" dirty="0"/>
            <a:t> </a:t>
          </a:r>
          <a:r>
            <a:rPr lang="th-TH" sz="2400" kern="1200" dirty="0"/>
            <a:t>จะมีให้เล่นอยู่ </a:t>
          </a:r>
          <a:r>
            <a:rPr lang="en-US" sz="2400" kern="1200" dirty="0"/>
            <a:t>2 </a:t>
          </a:r>
          <a:r>
            <a:rPr lang="th-TH" sz="2400" kern="1200" dirty="0"/>
            <a:t>ตัวคือตัวที่เป็น </a:t>
          </a:r>
          <a:r>
            <a:rPr lang="en-US" sz="2400" kern="1200" dirty="0"/>
            <a:t>Community &amp; </a:t>
          </a:r>
          <a:r>
            <a:rPr lang="en-US" sz="2400" kern="1200" dirty="0" err="1"/>
            <a:t>Enterpise</a:t>
          </a:r>
          <a:r>
            <a:rPr lang="en-US" sz="2400" kern="1200" dirty="0"/>
            <a:t> (</a:t>
          </a:r>
          <a:r>
            <a:rPr lang="th-TH" sz="2400" kern="1200" dirty="0"/>
            <a:t>จะต้องลงทะเบียนเพื่อขอ </a:t>
          </a:r>
          <a:r>
            <a:rPr lang="en-US" sz="2400" kern="1200" dirty="0"/>
            <a:t>License </a:t>
          </a:r>
          <a:r>
            <a:rPr lang="th-TH" sz="2400" kern="1200" dirty="0"/>
            <a:t>มาถึงจะเปิดใช้ได้)</a:t>
          </a:r>
          <a:endParaRPr lang="en-US" sz="2400" kern="1200" dirty="0"/>
        </a:p>
      </dsp:txBody>
      <dsp:txXfrm>
        <a:off x="456496" y="980400"/>
        <a:ext cx="3381034" cy="2099279"/>
      </dsp:txXfrm>
    </dsp:sp>
    <dsp:sp modelId="{7E406CFC-2CEF-4FC3-B470-E619BFBAE28B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2B68-B354-4D16-A944-A9F03DAE5197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จะนำเสนอส่วนของ </a:t>
          </a:r>
          <a:r>
            <a:rPr lang="en-US" sz="2400" kern="1200" dirty="0" err="1"/>
            <a:t>Krakend</a:t>
          </a:r>
          <a:r>
            <a:rPr lang="en-US" sz="2400" kern="1200" dirty="0"/>
            <a:t> Community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er.krakend.io/#!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nfigs/krakend/krakend.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akend.io/docs/service-settings/tl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E6FBB-2375-D28F-0439-192E25EA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591F-3501-B9C2-BBC5-6B18A28F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KrakenD V.2.9.4</a:t>
            </a:r>
            <a:endParaRPr lang="th-TH" sz="3100"/>
          </a:p>
        </p:txBody>
      </p:sp>
      <p:pic>
        <p:nvPicPr>
          <p:cNvPr id="7" name="Picture 6" descr="A black and blue circular object with white text&#10;&#10;AI-generated content may be incorrect.">
            <a:extLst>
              <a:ext uri="{FF2B5EF4-FFF2-40B4-BE49-F238E27FC236}">
                <a16:creationId xmlns:a16="http://schemas.microsoft.com/office/drawing/2014/main" id="{230457EA-1C07-EBD7-592A-6666987A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1" r="3522" b="-1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AE143-153C-0ED3-7936-BAC521A5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th-TH" sz="1600"/>
              <a:t>วิธีการ </a:t>
            </a:r>
            <a:r>
              <a:rPr lang="en-US" sz="1600"/>
              <a:t>Install</a:t>
            </a:r>
          </a:p>
          <a:p>
            <a:r>
              <a:rPr lang="en-US" sz="1600"/>
              <a:t>Configuration</a:t>
            </a:r>
          </a:p>
          <a:p>
            <a:r>
              <a:rPr lang="en-US" sz="1600"/>
              <a:t>Security Section</a:t>
            </a:r>
          </a:p>
          <a:p>
            <a:r>
              <a:rPr lang="en-US" sz="1600"/>
              <a:t>Traffic Management</a:t>
            </a:r>
          </a:p>
          <a:p>
            <a:r>
              <a:rPr lang="en-US" sz="1600"/>
              <a:t>Monitoring, Log,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06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1FED4-C0E9-CCBC-0DCF-CC0696CF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How to install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C05D2A-C7BB-651B-819D-067E72550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3661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CB98-A40C-5370-B9FC-B9918BE6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Install </a:t>
            </a:r>
            <a:r>
              <a:rPr lang="en-US" sz="3500" dirty="0" err="1">
                <a:solidFill>
                  <a:srgbClr val="FFFFFF"/>
                </a:solidFill>
              </a:rPr>
              <a:t>KrakenD</a:t>
            </a:r>
            <a:r>
              <a:rPr lang="en-US" sz="3500" dirty="0">
                <a:solidFill>
                  <a:srgbClr val="FFFFFF"/>
                </a:solidFill>
              </a:rPr>
              <a:t> (Community)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0F36-1B66-28F5-DBA7-4013B04F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th-TH" sz="1700" dirty="0"/>
              <a:t>ก่อนการใช้งาน </a:t>
            </a:r>
            <a:r>
              <a:rPr lang="en-US" sz="1700" dirty="0"/>
              <a:t>Install Docker Desktop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docker pull krakend:2.9.4</a:t>
            </a:r>
            <a:r>
              <a:rPr lang="en-US" sz="17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700" dirty="0"/>
              <a:t>Docker run –rm –name </a:t>
            </a:r>
            <a:r>
              <a:rPr lang="en-US" sz="1700" dirty="0" err="1"/>
              <a:t>krakenD</a:t>
            </a:r>
            <a:r>
              <a:rPr lang="en-US" sz="1700" dirty="0"/>
              <a:t> –p 8080:8080 –v .:/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 krakend:2.9.4 run –config 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/</a:t>
            </a:r>
            <a:r>
              <a:rPr lang="en-US" sz="1700" dirty="0" err="1"/>
              <a:t>krakend.json</a:t>
            </a: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-v .:/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th-TH" sz="1700" dirty="0"/>
              <a:t>ทำการ </a:t>
            </a:r>
            <a:r>
              <a:rPr lang="en-US" sz="1700" dirty="0"/>
              <a:t>mount path </a:t>
            </a:r>
            <a:r>
              <a:rPr lang="th-TH" sz="1700" dirty="0"/>
              <a:t>ปัจจุบันให้เข้าไปอยู่ที่ </a:t>
            </a:r>
            <a:r>
              <a:rPr lang="en-US" sz="1700" dirty="0"/>
              <a:t>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krakend.json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h-TH" sz="1700" dirty="0"/>
              <a:t>ดูวิธีเบื้องต้นในการกำหนด </a:t>
            </a:r>
            <a:r>
              <a:rPr lang="en-US" sz="1700" dirty="0"/>
              <a:t>Configuration </a:t>
            </a:r>
            <a:r>
              <a:rPr lang="th-TH" sz="1700" dirty="0"/>
              <a:t>ในสไลด์ถัดไป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0665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B3D3A-A930-FF9C-459B-1ED90ADA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BE317-30C0-73CB-C4E1-A16F1F68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 dirty="0"/>
              <a:t>Configuration file (</a:t>
            </a:r>
            <a:r>
              <a:rPr lang="en-US" sz="4200" dirty="0" err="1"/>
              <a:t>krakend.json</a:t>
            </a:r>
            <a:r>
              <a:rPr lang="en-US" sz="42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1067-7645-5A59-B603-A18ABD1F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092658"/>
            <a:ext cx="3862708" cy="2578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7B6A-59BF-20C1-98BC-FD230F2D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h-TH" sz="1700" dirty="0"/>
              <a:t>กำหนด </a:t>
            </a:r>
            <a:r>
              <a:rPr lang="en-US" sz="1700" dirty="0"/>
              <a:t>Configuration file </a:t>
            </a:r>
            <a:r>
              <a:rPr lang="th-TH" sz="1700" dirty="0"/>
              <a:t>ได้จาก </a:t>
            </a:r>
            <a:r>
              <a:rPr lang="en-US" sz="1700" dirty="0"/>
              <a:t>Designer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https://designer.krakend.io/#!/</a:t>
            </a:r>
            <a:br>
              <a:rPr lang="en-US" sz="1700" dirty="0"/>
            </a:br>
            <a:br>
              <a:rPr lang="th-TH" sz="1700" dirty="0"/>
            </a:br>
            <a:r>
              <a:rPr lang="en-US" sz="1700" dirty="0"/>
              <a:t>(Click </a:t>
            </a:r>
            <a:r>
              <a:rPr lang="th-TH" sz="1700" dirty="0"/>
              <a:t>ด้านล่าง)</a:t>
            </a:r>
            <a:br>
              <a:rPr lang="en-US" sz="1700" dirty="0"/>
            </a:br>
            <a:r>
              <a:rPr lang="en-US" sz="1700" dirty="0">
                <a:hlinkClick r:id="rId4" action="ppaction://hlinkfile"/>
              </a:rPr>
              <a:t>Configuration file </a:t>
            </a:r>
            <a:r>
              <a:rPr lang="th-TH" sz="1700" dirty="0">
                <a:hlinkClick r:id="rId4" action="ppaction://hlinkfile"/>
              </a:rPr>
              <a:t>ที่ใช้ในการนำเสนอ 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A9C2C-CD51-C683-E9F1-13E12C02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7" t="5394" r="33040" b="3697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90CB-A7B8-2E86-591C-F7763B9E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Security Section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4A009-1709-9AF5-C9E5-DFDA1BE67402}"/>
              </a:ext>
            </a:extLst>
          </p:cNvPr>
          <p:cNvSpPr txBox="1"/>
          <p:nvPr/>
        </p:nvSpPr>
        <p:spPr>
          <a:xfrm>
            <a:off x="278320" y="2718054"/>
            <a:ext cx="703913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CORS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th-TH" sz="1500" dirty="0">
                <a:solidFill>
                  <a:schemeClr val="bg1"/>
                </a:solidFill>
              </a:rPr>
              <a:t>จะทำหน้าที่แทนค่า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 </a:t>
            </a:r>
            <a:r>
              <a:rPr lang="th-TH" sz="1500" b="1" dirty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Access-Control-Allow-Origin</a:t>
            </a:r>
            <a:r>
              <a:rPr lang="en-US" sz="1500" dirty="0">
                <a:solidFill>
                  <a:schemeClr val="bg1"/>
                </a:solidFill>
              </a:rPr>
              <a:t> 		</a:t>
            </a:r>
            <a:r>
              <a:rPr lang="th-TH" sz="1500" dirty="0">
                <a:solidFill>
                  <a:schemeClr val="bg1"/>
                </a:solidFill>
              </a:rPr>
              <a:t>จะนำค่าจาก </a:t>
            </a:r>
            <a:r>
              <a:rPr lang="en-US" sz="1500" dirty="0" err="1">
                <a:solidFill>
                  <a:schemeClr val="bg1"/>
                </a:solidFill>
              </a:rPr>
              <a:t>allow_origins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  </a:t>
            </a:r>
            <a:r>
              <a:rPr lang="en-US" sz="1600" b="1" i="0" dirty="0">
                <a:solidFill>
                  <a:srgbClr val="D9D6D6"/>
                </a:solidFill>
                <a:effectLst/>
                <a:latin typeface="source-code-pro"/>
              </a:rPr>
              <a:t>Access-Control-Allow-Methods 	</a:t>
            </a:r>
            <a:r>
              <a:rPr lang="th-TH" sz="1600" i="0" dirty="0">
                <a:solidFill>
                  <a:srgbClr val="D9D6D6"/>
                </a:solidFill>
                <a:effectLst/>
                <a:latin typeface="source-code-pro"/>
              </a:rPr>
              <a:t>จะนำค่าจาก </a:t>
            </a:r>
            <a:r>
              <a:rPr lang="en-US" sz="1600" i="0" dirty="0" err="1">
                <a:solidFill>
                  <a:srgbClr val="D9D6D6"/>
                </a:solidFill>
                <a:effectLst/>
                <a:latin typeface="source-code-pro"/>
              </a:rPr>
              <a:t>allow_methods</a:t>
            </a:r>
            <a:br>
              <a:rPr lang="en-US" sz="1600" i="0" dirty="0">
                <a:solidFill>
                  <a:srgbClr val="D9D6D6"/>
                </a:solidFill>
                <a:effectLst/>
                <a:latin typeface="source-code-pro"/>
              </a:rPr>
            </a:br>
            <a:r>
              <a:rPr lang="en-US" sz="1600" i="0" dirty="0">
                <a:solidFill>
                  <a:srgbClr val="D9D6D6"/>
                </a:solidFill>
                <a:effectLst/>
                <a:latin typeface="source-code-pro"/>
              </a:rPr>
              <a:t>   </a:t>
            </a:r>
            <a:r>
              <a:rPr lang="en-US" sz="1600" b="1" i="0" dirty="0">
                <a:solidFill>
                  <a:srgbClr val="D9D6D6"/>
                </a:solidFill>
                <a:effectLst/>
                <a:latin typeface="source-code-pro"/>
              </a:rPr>
              <a:t>Access-Control-Allow-Headers		</a:t>
            </a:r>
            <a:r>
              <a:rPr lang="th-TH" sz="1600" dirty="0">
                <a:solidFill>
                  <a:srgbClr val="D9D6D6"/>
                </a:solidFill>
                <a:latin typeface="source-code-pro"/>
              </a:rPr>
              <a:t>จะนำค่าจาก </a:t>
            </a:r>
            <a:r>
              <a:rPr lang="en-US" sz="1600" dirty="0" err="1">
                <a:solidFill>
                  <a:srgbClr val="D9D6D6"/>
                </a:solidFill>
                <a:latin typeface="source-code-pro"/>
              </a:rPr>
              <a:t>allow_headers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 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89C4C-EFEC-CAF5-E97F-4C54716B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4" y="4900743"/>
            <a:ext cx="8661116" cy="1843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36A0D-A6ED-ED1C-AEFB-B0877CAC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59" y="131470"/>
            <a:ext cx="6008181" cy="20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9F884-83FB-5116-C1A8-A341C92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5654BF-B767-E98D-EABD-377731C72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D4A7-8213-C47E-B8EA-2B148176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7" t="5394" r="33040" b="3697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C37054-60CB-029B-35B8-763572E5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38D5-717E-A4EF-D26E-5CE96E37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Security Section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AF8AA4-1AD6-3756-7F44-D3234EEB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740B7-7186-C2AA-69CA-E4CA47D00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8B1D-2481-5AC7-DC88-2EEC494B92DC}"/>
              </a:ext>
            </a:extLst>
          </p:cNvPr>
          <p:cNvSpPr txBox="1"/>
          <p:nvPr/>
        </p:nvSpPr>
        <p:spPr>
          <a:xfrm>
            <a:off x="278319" y="2718054"/>
            <a:ext cx="33619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TLS (Transport Layer Security) </a:t>
            </a:r>
            <a:r>
              <a:rPr lang="th-TH" sz="1500" dirty="0">
                <a:solidFill>
                  <a:schemeClr val="bg1"/>
                </a:solidFill>
              </a:rPr>
              <a:t>จะทำได้ </a:t>
            </a:r>
            <a:r>
              <a:rPr lang="en-US" sz="1500" dirty="0">
                <a:solidFill>
                  <a:schemeClr val="bg1"/>
                </a:solidFill>
              </a:rPr>
              <a:t>2 </a:t>
            </a:r>
            <a:r>
              <a:rPr lang="th-TH" sz="1500" dirty="0">
                <a:solidFill>
                  <a:schemeClr val="bg1"/>
                </a:solidFill>
              </a:rPr>
              <a:t>ส่วนได้แก่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A. Client </a:t>
            </a:r>
            <a:r>
              <a:rPr lang="th-TH" sz="1500" dirty="0">
                <a:solidFill>
                  <a:schemeClr val="bg1"/>
                </a:solidFill>
              </a:rPr>
              <a:t>เรียกเข้ามาที่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B.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th-TH" sz="1500" dirty="0">
                <a:solidFill>
                  <a:schemeClr val="bg1"/>
                </a:solidFill>
              </a:rPr>
              <a:t>ติดต่อกับ </a:t>
            </a:r>
            <a:r>
              <a:rPr lang="en-US" sz="1500" dirty="0">
                <a:solidFill>
                  <a:schemeClr val="bg1"/>
                </a:solidFill>
              </a:rPr>
              <a:t>Backend (Upstream)</a:t>
            </a:r>
            <a:br>
              <a:rPr lang="en-US" sz="1500" dirty="0">
                <a:solidFill>
                  <a:schemeClr val="bg1"/>
                </a:solidFill>
              </a:rPr>
            </a:b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https://www.krakend.io/docs/service-settings/tls/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4A61B-DC13-FCFC-42E9-FC2E8603F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281" y="399438"/>
            <a:ext cx="3955489" cy="3302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B5A8B-D319-5D64-3B95-F41A266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42" y="3770105"/>
            <a:ext cx="5318365" cy="1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F55F1-C73C-ACC3-FAE5-EF0896F8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729-C28A-2BFF-BF27-F3E74DA1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365125"/>
            <a:ext cx="5239511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Traffic management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D7E9D-B673-5D56-C74C-FCCFC89B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78" r="35050" b="-1"/>
          <a:stretch/>
        </p:blipFill>
        <p:spPr>
          <a:xfrm>
            <a:off x="5999117" y="3476478"/>
            <a:ext cx="2649027" cy="1388449"/>
          </a:xfrm>
          <a:prstGeom prst="rect">
            <a:avLst/>
          </a:prstGeom>
        </p:spPr>
      </p:pic>
      <p:sp>
        <p:nvSpPr>
          <p:cNvPr id="5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31569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22571" y="-4581"/>
                  <a:pt x="395946" y="-20429"/>
                  <a:pt x="618935" y="0"/>
                </a:cubicBezTo>
                <a:cubicBezTo>
                  <a:pt x="841925" y="20429"/>
                  <a:pt x="1064831" y="-497"/>
                  <a:pt x="1270445" y="0"/>
                </a:cubicBezTo>
                <a:cubicBezTo>
                  <a:pt x="1476059" y="497"/>
                  <a:pt x="1673547" y="428"/>
                  <a:pt x="1954530" y="0"/>
                </a:cubicBezTo>
                <a:cubicBezTo>
                  <a:pt x="2235513" y="-428"/>
                  <a:pt x="2452407" y="27906"/>
                  <a:pt x="2638616" y="0"/>
                </a:cubicBezTo>
                <a:cubicBezTo>
                  <a:pt x="2824825" y="-27906"/>
                  <a:pt x="3043878" y="-22618"/>
                  <a:pt x="3257550" y="0"/>
                </a:cubicBezTo>
                <a:cubicBezTo>
                  <a:pt x="3256841" y="8157"/>
                  <a:pt x="3257137" y="12125"/>
                  <a:pt x="3257550" y="18288"/>
                </a:cubicBezTo>
                <a:cubicBezTo>
                  <a:pt x="2955505" y="29918"/>
                  <a:pt x="2697243" y="41720"/>
                  <a:pt x="2540889" y="18288"/>
                </a:cubicBezTo>
                <a:cubicBezTo>
                  <a:pt x="2384535" y="-5144"/>
                  <a:pt x="2114539" y="6231"/>
                  <a:pt x="1824228" y="18288"/>
                </a:cubicBezTo>
                <a:cubicBezTo>
                  <a:pt x="1533917" y="30345"/>
                  <a:pt x="1462450" y="24037"/>
                  <a:pt x="1172718" y="18288"/>
                </a:cubicBezTo>
                <a:cubicBezTo>
                  <a:pt x="882986" y="12540"/>
                  <a:pt x="500637" y="24492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8434" y="16845"/>
                  <a:pt x="441207" y="-24568"/>
                  <a:pt x="618935" y="0"/>
                </a:cubicBezTo>
                <a:cubicBezTo>
                  <a:pt x="796663" y="24568"/>
                  <a:pt x="985120" y="5689"/>
                  <a:pt x="1172718" y="0"/>
                </a:cubicBezTo>
                <a:cubicBezTo>
                  <a:pt x="1360316" y="-5689"/>
                  <a:pt x="1666432" y="29765"/>
                  <a:pt x="1889379" y="0"/>
                </a:cubicBezTo>
                <a:cubicBezTo>
                  <a:pt x="2112326" y="-29765"/>
                  <a:pt x="2378171" y="13184"/>
                  <a:pt x="2508314" y="0"/>
                </a:cubicBezTo>
                <a:cubicBezTo>
                  <a:pt x="2638457" y="-13184"/>
                  <a:pt x="2897393" y="-18048"/>
                  <a:pt x="3257550" y="0"/>
                </a:cubicBezTo>
                <a:cubicBezTo>
                  <a:pt x="3257286" y="4493"/>
                  <a:pt x="3257934" y="9472"/>
                  <a:pt x="3257550" y="18288"/>
                </a:cubicBezTo>
                <a:cubicBezTo>
                  <a:pt x="3005417" y="4399"/>
                  <a:pt x="2789824" y="23493"/>
                  <a:pt x="2606040" y="18288"/>
                </a:cubicBezTo>
                <a:cubicBezTo>
                  <a:pt x="2422256" y="13084"/>
                  <a:pt x="2161816" y="17045"/>
                  <a:pt x="1889379" y="18288"/>
                </a:cubicBezTo>
                <a:cubicBezTo>
                  <a:pt x="1616942" y="19531"/>
                  <a:pt x="1456938" y="28545"/>
                  <a:pt x="1335595" y="18288"/>
                </a:cubicBezTo>
                <a:cubicBezTo>
                  <a:pt x="1214252" y="8031"/>
                  <a:pt x="876335" y="26295"/>
                  <a:pt x="684085" y="18288"/>
                </a:cubicBezTo>
                <a:cubicBezTo>
                  <a:pt x="491835" y="10282"/>
                  <a:pt x="213058" y="3432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D517-AE6B-59FB-6147-A68FB499CB13}"/>
              </a:ext>
            </a:extLst>
          </p:cNvPr>
          <p:cNvSpPr txBox="1"/>
          <p:nvPr/>
        </p:nvSpPr>
        <p:spPr>
          <a:xfrm>
            <a:off x="459486" y="2504819"/>
            <a:ext cx="5239512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Rate Limit ป้องกันการโจมตี DDOS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 วินาทีรับ Request ไม่เกิน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D7654-2A62-BAA1-34F9-CE0BF14F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16" r="4" b="18422"/>
          <a:stretch/>
        </p:blipFill>
        <p:spPr>
          <a:xfrm>
            <a:off x="4962419" y="1429087"/>
            <a:ext cx="3906118" cy="2047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2D906-5C39-EBA6-F7F4-1F1AC81609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9"/>
          <a:stretch/>
        </p:blipFill>
        <p:spPr>
          <a:xfrm>
            <a:off x="459486" y="3389056"/>
            <a:ext cx="4502932" cy="23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557EC-52E5-EC4A-3FF8-B445DF62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7E5CE-7BCD-4CEF-6905-A335F139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" y="502400"/>
            <a:ext cx="2525379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management Section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95B7A1-8A45-1F80-B287-4B34B428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59" b="-2"/>
          <a:stretch/>
        </p:blipFill>
        <p:spPr>
          <a:xfrm>
            <a:off x="3416427" y="6"/>
            <a:ext cx="5727572" cy="276272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CDDB5-CBBE-A8E7-A016-0AB8A1EC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5" r="7089" b="-2"/>
          <a:stretch/>
        </p:blipFill>
        <p:spPr>
          <a:xfrm>
            <a:off x="20" y="2826737"/>
            <a:ext cx="3424313" cy="4031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5AAA5-8D88-988E-0741-F6E254999C71}"/>
              </a:ext>
            </a:extLst>
          </p:cNvPr>
          <p:cNvSpPr txBox="1"/>
          <p:nvPr/>
        </p:nvSpPr>
        <p:spPr>
          <a:xfrm>
            <a:off x="3956596" y="2858910"/>
            <a:ext cx="4306824" cy="234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/>
              <a:t>Circuit-Break</a:t>
            </a:r>
            <a:br>
              <a:rPr lang="en-US" sz="1700" dirty="0"/>
            </a:br>
            <a:r>
              <a:rPr lang="en-US" sz="1700" dirty="0" err="1"/>
              <a:t>การป้องกัน</a:t>
            </a:r>
            <a:r>
              <a:rPr lang="en-US" sz="1700" dirty="0"/>
              <a:t> backend (Upstream) </a:t>
            </a:r>
            <a:r>
              <a:rPr lang="en-US" sz="1700" dirty="0" err="1"/>
              <a:t>ไม่ให้ทำงานหนักจนเกินไป</a:t>
            </a:r>
            <a:r>
              <a:rPr lang="en-US" sz="1700" dirty="0"/>
              <a:t>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 err="1"/>
              <a:t>ใน</a:t>
            </a:r>
            <a:r>
              <a:rPr lang="en-US" sz="1700" dirty="0"/>
              <a:t> 10 </a:t>
            </a:r>
            <a:r>
              <a:rPr lang="en-US" sz="1700" dirty="0" err="1"/>
              <a:t>วินาที</a:t>
            </a:r>
            <a:r>
              <a:rPr lang="en-US" sz="1700" dirty="0"/>
              <a:t> </a:t>
            </a:r>
            <a:r>
              <a:rPr lang="en-US" sz="1700" dirty="0" err="1"/>
              <a:t>หากมี</a:t>
            </a:r>
            <a:r>
              <a:rPr lang="en-US" sz="1700" dirty="0"/>
              <a:t> Error </a:t>
            </a:r>
            <a:r>
              <a:rPr lang="en-US" sz="1700" dirty="0" err="1"/>
              <a:t>เกิดขึ้นจำนวน</a:t>
            </a:r>
            <a:r>
              <a:rPr lang="en-US" sz="1700" dirty="0"/>
              <a:t> &gt; 2 </a:t>
            </a:r>
            <a:r>
              <a:rPr lang="en-US" sz="1700" dirty="0" err="1"/>
              <a:t>ครั้ง</a:t>
            </a:r>
            <a:r>
              <a:rPr lang="en-US" sz="1700" dirty="0"/>
              <a:t> </a:t>
            </a:r>
            <a:r>
              <a:rPr lang="en-US" sz="1700" dirty="0" err="1"/>
              <a:t>Krakend</a:t>
            </a:r>
            <a:r>
              <a:rPr lang="en-US" sz="1700" dirty="0"/>
              <a:t> </a:t>
            </a:r>
            <a:r>
              <a:rPr lang="en-US" sz="1700" dirty="0" err="1"/>
              <a:t>จะไม่ไปเรียก</a:t>
            </a:r>
            <a:r>
              <a:rPr lang="en-US" sz="1700" dirty="0"/>
              <a:t> Backend </a:t>
            </a:r>
            <a:r>
              <a:rPr lang="en-US" sz="1700" dirty="0" err="1"/>
              <a:t>นั้น</a:t>
            </a:r>
            <a:r>
              <a:rPr lang="en-US" sz="1700" dirty="0"/>
              <a:t> </a:t>
            </a:r>
            <a:r>
              <a:rPr lang="en-US" sz="1700" dirty="0" err="1"/>
              <a:t>จนกว่าจะสามารถใช้งานได้</a:t>
            </a:r>
            <a:endParaRPr lang="en-US" sz="17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429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7C454-BF4C-DAC8-F1A9-7F58B76E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96" y="4715825"/>
            <a:ext cx="4112963" cy="19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0B6DB-8489-990C-57DA-57817972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E7C22-E93D-5859-B50C-A1F46C14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management Section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63A1E-51CE-0024-47FE-2815E32D365D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br>
              <a:rPr lang="en-US" sz="1600" b="1" dirty="0"/>
            </a:br>
            <a:r>
              <a:rPr lang="en-US" sz="1600" b="1" dirty="0"/>
              <a:t>Load balance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KrakenD</a:t>
            </a:r>
            <a:r>
              <a:rPr lang="en-US" sz="1600" dirty="0"/>
              <a:t> </a:t>
            </a:r>
            <a:r>
              <a:rPr lang="en-US" sz="1600" dirty="0" err="1"/>
              <a:t>จะสลับยิง</a:t>
            </a:r>
            <a:r>
              <a:rPr lang="en-US" sz="1600" dirty="0"/>
              <a:t> /</a:t>
            </a:r>
            <a:r>
              <a:rPr lang="en-US" sz="1600" dirty="0" err="1"/>
              <a:t>api</a:t>
            </a:r>
            <a:r>
              <a:rPr lang="en-US" sz="1600" dirty="0"/>
              <a:t>/v1/user/</a:t>
            </a:r>
            <a:r>
              <a:rPr lang="en-US" sz="1600" dirty="0" err="1"/>
              <a:t>getAll</a:t>
            </a:r>
            <a:r>
              <a:rPr lang="en-US" sz="1600" dirty="0"/>
              <a:t>  </a:t>
            </a:r>
            <a:r>
              <a:rPr lang="en-US" sz="1600" dirty="0" err="1"/>
              <a:t>ไปยังราย</a:t>
            </a:r>
            <a:r>
              <a:rPr lang="th-TH" sz="1600" dirty="0"/>
              <a:t> </a:t>
            </a:r>
            <a:r>
              <a:rPr lang="en-US" sz="1600" dirty="0"/>
              <a:t>Domain </a:t>
            </a:r>
            <a:r>
              <a:rPr lang="en-US" sz="1600" dirty="0" err="1"/>
              <a:t>ที่อยู่ภายใน</a:t>
            </a:r>
            <a:r>
              <a:rPr lang="en-US" sz="1600" dirty="0"/>
              <a:t> Host </a:t>
            </a:r>
            <a:r>
              <a:rPr lang="en-US" sz="1600" dirty="0" err="1"/>
              <a:t>แบบ</a:t>
            </a:r>
            <a:r>
              <a:rPr lang="en-US" sz="1600" dirty="0"/>
              <a:t> Round Robin </a:t>
            </a:r>
            <a:r>
              <a:rPr lang="en-US" sz="1600" dirty="0" err="1"/>
              <a:t>โดยอัตโนมัติ</a:t>
            </a:r>
            <a:endParaRPr lang="en-US" sz="16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br>
              <a:rPr lang="en-US" sz="1600" dirty="0"/>
            </a:br>
            <a:r>
              <a:rPr lang="en-US" sz="1600" dirty="0" err="1"/>
              <a:t>ใน</a:t>
            </a:r>
            <a:r>
              <a:rPr lang="en-US" sz="1600" dirty="0"/>
              <a:t> </a:t>
            </a:r>
            <a:r>
              <a:rPr lang="en-US" sz="1600" dirty="0" err="1"/>
              <a:t>KrakenD</a:t>
            </a:r>
            <a:r>
              <a:rPr lang="en-US" sz="1600" dirty="0"/>
              <a:t> Enterprise </a:t>
            </a:r>
            <a:r>
              <a:rPr lang="en-US" sz="1600" dirty="0" err="1"/>
              <a:t>จะสามารถกำหนด</a:t>
            </a:r>
            <a:r>
              <a:rPr lang="en-US" sz="1600" dirty="0"/>
              <a:t> load balancing </a:t>
            </a:r>
            <a:r>
              <a:rPr lang="en-US" sz="1600" dirty="0" err="1"/>
              <a:t>แบบ</a:t>
            </a:r>
            <a:r>
              <a:rPr lang="en-US" sz="1600" dirty="0"/>
              <a:t> weighted, circuit breaker, </a:t>
            </a:r>
            <a:r>
              <a:rPr lang="en-US" sz="1600" dirty="0" err="1"/>
              <a:t>และ</a:t>
            </a:r>
            <a:r>
              <a:rPr lang="en-US" sz="1600" dirty="0"/>
              <a:t> health checks </a:t>
            </a:r>
            <a:r>
              <a:rPr lang="en-US" sz="1600" dirty="0" err="1"/>
              <a:t>ได้ละเอียดกว่า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49E0C5EB-EDD2-5DAE-6EF2-7A3F2A12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1798276"/>
            <a:ext cx="4221014" cy="30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386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source-code-pro</vt:lpstr>
      <vt:lpstr>Office Theme</vt:lpstr>
      <vt:lpstr>KrakenD V.2.9.4</vt:lpstr>
      <vt:lpstr>How to install</vt:lpstr>
      <vt:lpstr>Install KrakenD (Community)</vt:lpstr>
      <vt:lpstr>Configuration file (krakend.json)</vt:lpstr>
      <vt:lpstr>Security Section</vt:lpstr>
      <vt:lpstr>Security Section</vt:lpstr>
      <vt:lpstr>Traffic management Section</vt:lpstr>
      <vt:lpstr>Traffic management Section</vt:lpstr>
      <vt:lpstr>Traffic management Section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chairod -</cp:lastModifiedBy>
  <cp:revision>42</cp:revision>
  <dcterms:created xsi:type="dcterms:W3CDTF">2013-01-27T09:14:16Z</dcterms:created>
  <dcterms:modified xsi:type="dcterms:W3CDTF">2025-05-15T05:53:28Z</dcterms:modified>
  <cp:category/>
</cp:coreProperties>
</file>