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RobotoMono-bold.fntdata"/><Relationship Id="rId6" Type="http://schemas.openxmlformats.org/officeDocument/2006/relationships/slide" Target="slides/slide1.xml"/><Relationship Id="rId18"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1412e52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1412e52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1412e520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1412e520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1412e520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1412e520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1412e520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1412e520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1412e520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1412e520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1412e520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1412e520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1412e520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1412e520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nodejs.org/e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058075" y="744575"/>
            <a:ext cx="57744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TypeScript</a:t>
            </a:r>
            <a:endParaRPr/>
          </a:p>
        </p:txBody>
      </p:sp>
      <p:sp>
        <p:nvSpPr>
          <p:cNvPr id="55" name="Google Shape;55;p13"/>
          <p:cNvSpPr txBox="1"/>
          <p:nvPr>
            <p:ph idx="1" type="subTitle"/>
          </p:nvPr>
        </p:nvSpPr>
        <p:spPr>
          <a:xfrm>
            <a:off x="3127425" y="2834125"/>
            <a:ext cx="57048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Pojok Code</a:t>
            </a:r>
            <a:endParaRPr/>
          </a:p>
        </p:txBody>
      </p:sp>
      <p:pic>
        <p:nvPicPr>
          <p:cNvPr id="56" name="Google Shape;56;p13"/>
          <p:cNvPicPr preferRelativeResize="0"/>
          <p:nvPr/>
        </p:nvPicPr>
        <p:blipFill>
          <a:blip r:embed="rId3">
            <a:alphaModFix/>
          </a:blip>
          <a:stretch>
            <a:fillRect/>
          </a:stretch>
        </p:blipFill>
        <p:spPr>
          <a:xfrm>
            <a:off x="320575" y="1102650"/>
            <a:ext cx="2274125" cy="227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Prasyarat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Pengetahuan Javascript dasar</a:t>
            </a:r>
            <a:endParaRPr/>
          </a:p>
          <a:p>
            <a:pPr indent="-342900" lvl="0" marL="457200" rtl="0" algn="l">
              <a:spcBef>
                <a:spcPts val="0"/>
              </a:spcBef>
              <a:spcAft>
                <a:spcPts val="0"/>
              </a:spcAft>
              <a:buSzPts val="1800"/>
              <a:buAutoNum type="arabicPeriod"/>
            </a:pPr>
            <a:r>
              <a:rPr lang="en-GB"/>
              <a:t>Pengetahuan ES6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Lisensi dan Pembuat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latin typeface="Roboto"/>
                <a:ea typeface="Roboto"/>
                <a:cs typeface="Roboto"/>
                <a:sym typeface="Roboto"/>
              </a:rPr>
              <a:t>TypeScript adalah sebuah bahasa pemrograman berbasis open source yang menggunakan </a:t>
            </a:r>
            <a:r>
              <a:rPr b="1" lang="en-GB" sz="1200">
                <a:latin typeface="Roboto"/>
                <a:ea typeface="Roboto"/>
                <a:cs typeface="Roboto"/>
                <a:sym typeface="Roboto"/>
              </a:rPr>
              <a:t>Apache License 2.0</a:t>
            </a:r>
            <a:endParaRPr b="1" sz="1200">
              <a:latin typeface="Roboto"/>
              <a:ea typeface="Roboto"/>
              <a:cs typeface="Roboto"/>
              <a:sym typeface="Roboto"/>
            </a:endParaRPr>
          </a:p>
          <a:p>
            <a:pPr indent="0" lvl="0" marL="0" rtl="0" algn="l">
              <a:spcBef>
                <a:spcPts val="1200"/>
              </a:spcBef>
              <a:spcAft>
                <a:spcPts val="0"/>
              </a:spcAft>
              <a:buNone/>
            </a:pPr>
            <a:r>
              <a:t/>
            </a:r>
            <a:endParaRPr b="1" sz="1200">
              <a:latin typeface="Roboto"/>
              <a:ea typeface="Roboto"/>
              <a:cs typeface="Roboto"/>
              <a:sym typeface="Roboto"/>
            </a:endParaRPr>
          </a:p>
          <a:p>
            <a:pPr indent="0" lvl="0" marL="0" rtl="0" algn="l">
              <a:spcBef>
                <a:spcPts val="1200"/>
              </a:spcBef>
              <a:spcAft>
                <a:spcPts val="1200"/>
              </a:spcAft>
              <a:buNone/>
            </a:pPr>
            <a:r>
              <a:rPr lang="en-GB" sz="1200">
                <a:latin typeface="Roboto"/>
                <a:ea typeface="Roboto"/>
                <a:cs typeface="Roboto"/>
                <a:sym typeface="Roboto"/>
              </a:rPr>
              <a:t>TypeScript adalah sebuah bahasa pemrograman yang dibuat oleh </a:t>
            </a:r>
            <a:r>
              <a:rPr b="1" lang="en-GB" sz="1200">
                <a:latin typeface="Roboto"/>
                <a:ea typeface="Roboto"/>
                <a:cs typeface="Roboto"/>
                <a:sym typeface="Roboto"/>
              </a:rPr>
              <a:t>Microsoft</a:t>
            </a:r>
            <a:r>
              <a:rPr lang="en-GB" sz="1200">
                <a:latin typeface="Roboto"/>
                <a:ea typeface="Roboto"/>
                <a:cs typeface="Roboto"/>
                <a:sym typeface="Roboto"/>
              </a:rPr>
              <a:t> untuk memperkuat dan memperbaiki JavaScript, terutama untuk pengembangan aplikasi berskala besar</a:t>
            </a:r>
            <a:r>
              <a:rPr lang="en-GB" sz="1200">
                <a:solidFill>
                  <a:srgbClr val="111111"/>
                </a:solidFill>
                <a:latin typeface="Roboto"/>
                <a:ea typeface="Roboto"/>
                <a:cs typeface="Roboto"/>
                <a:sym typeface="Roboto"/>
              </a:rPr>
              <a:t>. Pencipta utama TypeScript adalah </a:t>
            </a:r>
            <a:r>
              <a:rPr b="1" lang="en-GB" sz="1200">
                <a:solidFill>
                  <a:srgbClr val="111111"/>
                </a:solidFill>
                <a:latin typeface="Roboto"/>
                <a:ea typeface="Roboto"/>
                <a:cs typeface="Roboto"/>
                <a:sym typeface="Roboto"/>
              </a:rPr>
              <a:t>Anders Hejlsberg</a:t>
            </a:r>
            <a:r>
              <a:rPr lang="en-GB" sz="1200">
                <a:solidFill>
                  <a:srgbClr val="111111"/>
                </a:solidFill>
                <a:latin typeface="Roboto"/>
                <a:ea typeface="Roboto"/>
                <a:cs typeface="Roboto"/>
                <a:sym typeface="Roboto"/>
              </a:rPr>
              <a:t>, yang juga desainer dari bahasa pemrograman C# . Ia dibantu oleh </a:t>
            </a:r>
            <a:r>
              <a:rPr b="1" lang="en-GB" sz="1200">
                <a:solidFill>
                  <a:srgbClr val="111111"/>
                </a:solidFill>
                <a:latin typeface="Roboto"/>
                <a:ea typeface="Roboto"/>
                <a:cs typeface="Roboto"/>
                <a:sym typeface="Roboto"/>
              </a:rPr>
              <a:t>Steve Lucco</a:t>
            </a:r>
            <a:r>
              <a:rPr lang="en-GB" sz="1200">
                <a:solidFill>
                  <a:srgbClr val="111111"/>
                </a:solidFill>
                <a:latin typeface="Roboto"/>
                <a:ea typeface="Roboto"/>
                <a:cs typeface="Roboto"/>
                <a:sym typeface="Roboto"/>
              </a:rPr>
              <a:t> dan sekelompok lebih dari 50 kolaborator lainnya. Nama asli bahasa pemrograman ini adalah </a:t>
            </a:r>
            <a:r>
              <a:rPr b="1" lang="en-GB" sz="1200">
                <a:solidFill>
                  <a:srgbClr val="111111"/>
                </a:solidFill>
                <a:latin typeface="Roboto"/>
                <a:ea typeface="Roboto"/>
                <a:cs typeface="Roboto"/>
                <a:sym typeface="Roboto"/>
              </a:rPr>
              <a:t>Strada</a:t>
            </a:r>
            <a:r>
              <a:rPr lang="en-GB" sz="1200">
                <a:solidFill>
                  <a:srgbClr val="111111"/>
                </a:solidFill>
                <a:latin typeface="Roboto"/>
                <a:ea typeface="Roboto"/>
                <a:cs typeface="Roboto"/>
                <a:sym typeface="Roboto"/>
              </a:rPr>
              <a:t>, tetapi kemudian diubah menjadi TypeScript. Versi pertama TypeScript diperkenalkan pada tahun </a:t>
            </a:r>
            <a:r>
              <a:rPr b="1" lang="en-GB" sz="1200">
                <a:solidFill>
                  <a:srgbClr val="111111"/>
                </a:solidFill>
                <a:latin typeface="Roboto"/>
                <a:ea typeface="Roboto"/>
                <a:cs typeface="Roboto"/>
                <a:sym typeface="Roboto"/>
              </a:rPr>
              <a:t>2012</a:t>
            </a:r>
            <a:endParaRPr b="1" sz="1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Apa itu TypeScript?</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latin typeface="Roboto"/>
                <a:ea typeface="Roboto"/>
                <a:cs typeface="Roboto"/>
                <a:sym typeface="Roboto"/>
              </a:rPr>
              <a:t>TypeScript</a:t>
            </a:r>
            <a:r>
              <a:rPr lang="en-GB" sz="1200">
                <a:latin typeface="Roboto"/>
                <a:ea typeface="Roboto"/>
                <a:cs typeface="Roboto"/>
                <a:sym typeface="Roboto"/>
              </a:rPr>
              <a:t> adalah sebuah bahasa pemrograman berbasis JavaScript yang memiliki fitur </a:t>
            </a:r>
            <a:r>
              <a:rPr b="1" lang="en-GB" sz="1200">
                <a:latin typeface="Roboto"/>
                <a:ea typeface="Roboto"/>
                <a:cs typeface="Roboto"/>
                <a:sym typeface="Roboto"/>
              </a:rPr>
              <a:t>strong-typing</a:t>
            </a:r>
            <a:r>
              <a:rPr lang="en-GB" sz="1200">
                <a:latin typeface="Roboto"/>
                <a:ea typeface="Roboto"/>
                <a:cs typeface="Roboto"/>
                <a:sym typeface="Roboto"/>
              </a:rPr>
              <a:t> dan juga menggunakan konsep </a:t>
            </a:r>
            <a:r>
              <a:rPr b="1" lang="en-GB" sz="1200">
                <a:latin typeface="Roboto"/>
                <a:ea typeface="Roboto"/>
                <a:cs typeface="Roboto"/>
                <a:sym typeface="Roboto"/>
              </a:rPr>
              <a:t>pemrograman berorientasi objek (OOP) klasik</a:t>
            </a:r>
            <a:r>
              <a:rPr lang="en-GB">
                <a:solidFill>
                  <a:schemeClr val="dk1"/>
                </a:solidFill>
              </a:rPr>
              <a:t>.</a:t>
            </a:r>
            <a:endParaRPr>
              <a:solidFill>
                <a:schemeClr val="dk1"/>
              </a:solidFill>
            </a:endParaRPr>
          </a:p>
          <a:p>
            <a:pPr indent="0" lvl="0" marL="0" rtl="0" algn="l">
              <a:spcBef>
                <a:spcPts val="1200"/>
              </a:spcBef>
              <a:spcAft>
                <a:spcPts val="0"/>
              </a:spcAft>
              <a:buNone/>
            </a:pPr>
            <a:r>
              <a:rPr b="1" lang="en-GB" sz="1200">
                <a:latin typeface="Roboto"/>
                <a:ea typeface="Roboto"/>
                <a:cs typeface="Roboto"/>
                <a:sym typeface="Roboto"/>
              </a:rPr>
              <a:t>TypeScript</a:t>
            </a:r>
            <a:r>
              <a:rPr lang="en-GB" sz="1200">
                <a:latin typeface="Roboto"/>
                <a:ea typeface="Roboto"/>
                <a:cs typeface="Roboto"/>
                <a:sym typeface="Roboto"/>
              </a:rPr>
              <a:t> ini dirancang untuk pengembangan aplikasi dalam skala besar dan juga </a:t>
            </a:r>
            <a:r>
              <a:rPr lang="en-GB" sz="1200" u="sng">
                <a:latin typeface="Roboto"/>
                <a:ea typeface="Roboto"/>
                <a:cs typeface="Roboto"/>
                <a:sym typeface="Roboto"/>
              </a:rPr>
              <a:t>trans kompilasi</a:t>
            </a:r>
            <a:r>
              <a:rPr lang="en-GB" sz="1200">
                <a:latin typeface="Roboto"/>
                <a:ea typeface="Roboto"/>
                <a:cs typeface="Roboto"/>
                <a:sym typeface="Roboto"/>
              </a:rPr>
              <a:t> ke JavaScript</a:t>
            </a:r>
            <a:endParaRPr sz="1200">
              <a:latin typeface="Roboto"/>
              <a:ea typeface="Roboto"/>
              <a:cs typeface="Roboto"/>
              <a:sym typeface="Roboto"/>
            </a:endParaRPr>
          </a:p>
          <a:p>
            <a:pPr indent="0" lvl="0" marL="0" rtl="0" algn="l">
              <a:spcBef>
                <a:spcPts val="1200"/>
              </a:spcBef>
              <a:spcAft>
                <a:spcPts val="0"/>
              </a:spcAft>
              <a:buNone/>
            </a:pPr>
            <a:r>
              <a:rPr b="1" lang="en-GB" sz="1200">
                <a:latin typeface="Roboto"/>
                <a:ea typeface="Roboto"/>
                <a:cs typeface="Roboto"/>
                <a:sym typeface="Roboto"/>
              </a:rPr>
              <a:t>TypeScript</a:t>
            </a:r>
            <a:r>
              <a:rPr lang="en-GB" sz="1200">
                <a:latin typeface="Roboto"/>
                <a:ea typeface="Roboto"/>
                <a:cs typeface="Roboto"/>
                <a:sym typeface="Roboto"/>
              </a:rPr>
              <a:t> juga merupakan </a:t>
            </a:r>
            <a:r>
              <a:rPr lang="en-GB" sz="1200" u="sng">
                <a:latin typeface="Roboto"/>
                <a:ea typeface="Roboto"/>
                <a:cs typeface="Roboto"/>
                <a:sym typeface="Roboto"/>
              </a:rPr>
              <a:t>superset</a:t>
            </a:r>
            <a:r>
              <a:rPr lang="en-GB" sz="1200">
                <a:latin typeface="Roboto"/>
                <a:ea typeface="Roboto"/>
                <a:cs typeface="Roboto"/>
                <a:sym typeface="Roboto"/>
              </a:rPr>
              <a:t> dari JavaScript, artinya semua fitur yang ada di JavaScript akan ada juga di TypeScript, tapi tidak sebaliknya.</a:t>
            </a:r>
            <a:endParaRPr sz="1200">
              <a:latin typeface="Roboto"/>
              <a:ea typeface="Roboto"/>
              <a:cs typeface="Roboto"/>
              <a:sym typeface="Roboto"/>
            </a:endParaRPr>
          </a:p>
          <a:p>
            <a:pPr indent="0" lvl="0" marL="0" rtl="0" algn="l">
              <a:spcBef>
                <a:spcPts val="1200"/>
              </a:spcBef>
              <a:spcAft>
                <a:spcPts val="1200"/>
              </a:spcAft>
              <a:buNone/>
            </a:pPr>
            <a:r>
              <a:rPr b="1" lang="en-GB" sz="1200">
                <a:latin typeface="Roboto"/>
                <a:ea typeface="Roboto"/>
                <a:cs typeface="Roboto"/>
                <a:sym typeface="Roboto"/>
              </a:rPr>
              <a:t>TypeScript </a:t>
            </a:r>
            <a:r>
              <a:rPr lang="en-GB" sz="1200">
                <a:latin typeface="Roboto"/>
                <a:ea typeface="Roboto"/>
                <a:cs typeface="Roboto"/>
                <a:sym typeface="Roboto"/>
              </a:rPr>
              <a:t>juga menggunakan </a:t>
            </a:r>
            <a:r>
              <a:rPr lang="en-GB" sz="1200" u="sng">
                <a:latin typeface="Roboto"/>
                <a:ea typeface="Roboto"/>
                <a:cs typeface="Roboto"/>
                <a:sym typeface="Roboto"/>
              </a:rPr>
              <a:t>static typing,</a:t>
            </a:r>
            <a:r>
              <a:rPr lang="en-GB" sz="1200">
                <a:latin typeface="Roboto"/>
                <a:ea typeface="Roboto"/>
                <a:cs typeface="Roboto"/>
                <a:sym typeface="Roboto"/>
              </a:rPr>
              <a:t> yang berarti tipe data variabel harus ditentukan saat deklarasi, sehingga lebih aman dan mudah dideteksi jika ada kesalahan</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Extensi</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100">
                <a:solidFill>
                  <a:schemeClr val="dk1"/>
                </a:solidFill>
              </a:rPr>
              <a:t>File TypeScript menggunakan extensi </a:t>
            </a:r>
            <a:r>
              <a:rPr lang="en-GB" sz="1100">
                <a:solidFill>
                  <a:srgbClr val="188038"/>
                </a:solidFill>
                <a:latin typeface="Roboto Mono"/>
                <a:ea typeface="Roboto Mono"/>
                <a:cs typeface="Roboto Mono"/>
                <a:sym typeface="Roboto Mono"/>
              </a:rPr>
              <a:t>.ts,</a:t>
            </a:r>
            <a:r>
              <a:rPr lang="en-GB" sz="1100">
                <a:solidFill>
                  <a:schemeClr val="dk1"/>
                </a:solidFill>
              </a:rPr>
              <a:t> sedangkan javascript menggunakan extensi </a:t>
            </a:r>
            <a:r>
              <a:rPr lang="en-GB" sz="1100">
                <a:solidFill>
                  <a:srgbClr val="188038"/>
                </a:solidFill>
                <a:latin typeface="Roboto Mono"/>
                <a:ea typeface="Roboto Mono"/>
                <a:cs typeface="Roboto Mono"/>
                <a:sym typeface="Roboto Mono"/>
              </a:rPr>
              <a:t>.js</a:t>
            </a:r>
            <a:endParaRPr sz="1100">
              <a:solidFill>
                <a:schemeClr val="dk1"/>
              </a:solidFill>
            </a:endParaRPr>
          </a:p>
          <a:p>
            <a:pPr indent="0" lvl="0" marL="0" rtl="0" algn="l">
              <a:spcBef>
                <a:spcPts val="120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441038" y="1752163"/>
            <a:ext cx="6181725" cy="195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Hubungan JS dengan TS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600"/>
              <a:t>Jika Anda memiliki program JavaScript yang tidak memiliki kesalahan sintaks, itu juga merupakan program TypeScript. Artinya semua program JavaScript adalah program TypeScript. Ini sangat membantu jika Anda memigrasikan basis kode JavaScript yang ada ke TypeScript.</a:t>
            </a:r>
            <a:endParaRPr sz="1600"/>
          </a:p>
          <a:p>
            <a:pPr indent="0" lvl="0" marL="0" rtl="0" algn="l">
              <a:spcBef>
                <a:spcPts val="120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2153925" y="2571750"/>
            <a:ext cx="2519400" cy="2103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400"/>
              </a:spcAft>
              <a:buNone/>
            </a:pPr>
            <a:r>
              <a:rPr lang="en-GB" sz="2366"/>
              <a:t>Mengapa TypeScript</a:t>
            </a:r>
            <a:endParaRPr sz="3466"/>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a:t>Tujuan utama TypeScript adalah:</a:t>
            </a:r>
            <a:endParaRPr/>
          </a:p>
          <a:p>
            <a:pPr indent="-298450" lvl="0" marL="457200" rtl="0" algn="l">
              <a:spcBef>
                <a:spcPts val="1200"/>
              </a:spcBef>
              <a:spcAft>
                <a:spcPts val="0"/>
              </a:spcAft>
              <a:buClr>
                <a:schemeClr val="dk1"/>
              </a:buClr>
              <a:buSzPts val="1100"/>
              <a:buChar char="●"/>
            </a:pPr>
            <a:r>
              <a:rPr lang="en-GB"/>
              <a:t>Perkenalkan jenis opsional ke JavaScript.</a:t>
            </a:r>
            <a:endParaRPr/>
          </a:p>
          <a:p>
            <a:pPr indent="-298450" lvl="0" marL="457200" rtl="0" algn="l">
              <a:spcBef>
                <a:spcPts val="0"/>
              </a:spcBef>
              <a:spcAft>
                <a:spcPts val="0"/>
              </a:spcAft>
              <a:buClr>
                <a:schemeClr val="dk1"/>
              </a:buClr>
              <a:buSzPts val="1100"/>
              <a:buChar char="●"/>
            </a:pPr>
            <a:r>
              <a:rPr lang="en-GB"/>
              <a:t>Terapkan fitur terencana JavaScript masa depan, alias ECMAScript Next atau ES Next ke JavaScript saat ini.</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Setup TypeScript</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0"/>
              </a:spcBef>
              <a:spcAft>
                <a:spcPts val="0"/>
              </a:spcAft>
              <a:buSzPct val="100000"/>
              <a:buAutoNum type="arabicPeriod"/>
            </a:pPr>
            <a:r>
              <a:rPr b="1" lang="en-GB" sz="5600"/>
              <a:t>Install Node.js</a:t>
            </a:r>
            <a:endParaRPr b="1" sz="5600"/>
          </a:p>
          <a:p>
            <a:pPr indent="0" lvl="0" marL="0" rtl="0" algn="l">
              <a:spcBef>
                <a:spcPts val="1200"/>
              </a:spcBef>
              <a:spcAft>
                <a:spcPts val="0"/>
              </a:spcAft>
              <a:buNone/>
            </a:pPr>
            <a:r>
              <a:rPr lang="en-GB" sz="4268"/>
              <a:t>	</a:t>
            </a:r>
            <a:r>
              <a:rPr lang="en-GB" sz="4268" u="sng">
                <a:solidFill>
                  <a:schemeClr val="hlink"/>
                </a:solidFill>
                <a:hlinkClick r:id="rId3"/>
              </a:rPr>
              <a:t>https://nodejs.org/en</a:t>
            </a:r>
            <a:endParaRPr sz="4268"/>
          </a:p>
          <a:p>
            <a:pPr indent="-317500" lvl="0" marL="457200" rtl="0" algn="l">
              <a:spcBef>
                <a:spcPts val="1800"/>
              </a:spcBef>
              <a:spcAft>
                <a:spcPts val="0"/>
              </a:spcAft>
              <a:buSzPct val="100000"/>
              <a:buAutoNum type="arabicPeriod"/>
            </a:pPr>
            <a:r>
              <a:rPr b="1" lang="en-GB" sz="5600"/>
              <a:t>Install kompiler TypeScript</a:t>
            </a:r>
            <a:endParaRPr b="1" sz="5600"/>
          </a:p>
          <a:p>
            <a:pPr indent="0" lvl="0" marL="457200" rtl="0" algn="l">
              <a:spcBef>
                <a:spcPts val="1800"/>
              </a:spcBef>
              <a:spcAft>
                <a:spcPts val="0"/>
              </a:spcAft>
              <a:buNone/>
            </a:pPr>
            <a:r>
              <a:rPr lang="en-GB" sz="3568">
                <a:solidFill>
                  <a:srgbClr val="FF0000"/>
                </a:solidFill>
                <a:latin typeface="Roboto Mono"/>
                <a:ea typeface="Roboto Mono"/>
                <a:cs typeface="Roboto Mono"/>
                <a:sym typeface="Roboto Mono"/>
              </a:rPr>
              <a:t>npm install -g typescript</a:t>
            </a:r>
            <a:endParaRPr sz="3568">
              <a:solidFill>
                <a:srgbClr val="FF0000"/>
              </a:solidFill>
              <a:latin typeface="Roboto Mono"/>
              <a:ea typeface="Roboto Mono"/>
              <a:cs typeface="Roboto Mono"/>
              <a:sym typeface="Roboto Mono"/>
            </a:endParaRPr>
          </a:p>
          <a:p>
            <a:pPr indent="0" lvl="0" marL="457200" rtl="0" algn="l">
              <a:spcBef>
                <a:spcPts val="1800"/>
              </a:spcBef>
              <a:spcAft>
                <a:spcPts val="0"/>
              </a:spcAft>
              <a:buNone/>
            </a:pPr>
            <a:r>
              <a:rPr lang="en-GB" sz="3568">
                <a:solidFill>
                  <a:srgbClr val="FF0000"/>
                </a:solidFill>
                <a:latin typeface="Roboto Mono"/>
                <a:ea typeface="Roboto Mono"/>
                <a:cs typeface="Roboto Mono"/>
                <a:sym typeface="Roboto Mono"/>
              </a:rPr>
              <a:t>tsc --v</a:t>
            </a:r>
            <a:endParaRPr sz="3568">
              <a:solidFill>
                <a:srgbClr val="FF0000"/>
              </a:solidFill>
              <a:latin typeface="Roboto Mono"/>
              <a:ea typeface="Roboto Mono"/>
              <a:cs typeface="Roboto Mono"/>
              <a:sym typeface="Roboto Mono"/>
            </a:endParaRPr>
          </a:p>
          <a:p>
            <a:pPr indent="0" lvl="0" marL="457200" rtl="0" algn="l">
              <a:spcBef>
                <a:spcPts val="1800"/>
              </a:spcBef>
              <a:spcAft>
                <a:spcPts val="0"/>
              </a:spcAft>
              <a:buNone/>
            </a:pPr>
            <a:r>
              <a:rPr lang="en-GB" sz="3500">
                <a:solidFill>
                  <a:srgbClr val="FF0000"/>
                </a:solidFill>
                <a:latin typeface="Roboto Mono"/>
                <a:ea typeface="Roboto Mono"/>
                <a:cs typeface="Roboto Mono"/>
                <a:sym typeface="Roboto Mono"/>
              </a:rPr>
              <a:t>npm install -g ts-node</a:t>
            </a:r>
            <a:endParaRPr sz="5968">
              <a:solidFill>
                <a:srgbClr val="FF0000"/>
              </a:solidFill>
              <a:latin typeface="Roboto Mono"/>
              <a:ea typeface="Roboto Mono"/>
              <a:cs typeface="Roboto Mono"/>
              <a:sym typeface="Roboto Mono"/>
            </a:endParaRPr>
          </a:p>
          <a:p>
            <a:pPr indent="-317500" lvl="0" marL="457200" rtl="0" algn="l">
              <a:spcBef>
                <a:spcPts val="1800"/>
              </a:spcBef>
              <a:spcAft>
                <a:spcPts val="0"/>
              </a:spcAft>
              <a:buSzPct val="100000"/>
              <a:buAutoNum type="arabicPeriod"/>
            </a:pPr>
            <a:r>
              <a:rPr b="1" lang="en-GB" sz="5600"/>
              <a:t>Install VScode</a:t>
            </a:r>
            <a:endParaRPr b="1" sz="5600"/>
          </a:p>
          <a:p>
            <a:pPr indent="0" lvl="0" marL="457200" rtl="0" algn="l">
              <a:spcBef>
                <a:spcPts val="1800"/>
              </a:spcBef>
              <a:spcAft>
                <a:spcPts val="0"/>
              </a:spcAft>
              <a:buNone/>
            </a:pPr>
            <a:r>
              <a:rPr lang="en-GB" sz="5600"/>
              <a:t>https://code.visualstudio.com/</a:t>
            </a:r>
            <a:endParaRPr sz="5600"/>
          </a:p>
          <a:p>
            <a:pPr indent="0" lvl="0" marL="457200" rtl="0" algn="l">
              <a:spcBef>
                <a:spcPts val="1800"/>
              </a:spcBef>
              <a:spcAft>
                <a:spcPts val="0"/>
              </a:spcAft>
              <a:buNone/>
            </a:pPr>
            <a:r>
              <a:rPr lang="en-GB" sz="4400"/>
              <a:t>Install extensi Live server/live preview</a:t>
            </a:r>
            <a:endParaRPr sz="4400"/>
          </a:p>
          <a:p>
            <a:pPr indent="0" lvl="0" marL="457200" rtl="0" algn="l">
              <a:spcBef>
                <a:spcPts val="1800"/>
              </a:spcBef>
              <a:spcAft>
                <a:spcPts val="0"/>
              </a:spcAft>
              <a:buNone/>
            </a:pPr>
            <a:r>
              <a:t/>
            </a:r>
            <a:endParaRPr/>
          </a:p>
          <a:p>
            <a:pPr indent="0" lvl="0" marL="457200" rtl="0" algn="l">
              <a:spcBef>
                <a:spcPts val="4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