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5" r:id="rId10"/>
    <p:sldId id="280" r:id="rId11"/>
    <p:sldId id="266" r:id="rId12"/>
    <p:sldId id="267" r:id="rId13"/>
    <p:sldId id="276" r:id="rId14"/>
    <p:sldId id="279" r:id="rId15"/>
    <p:sldId id="268" r:id="rId16"/>
    <p:sldId id="274" r:id="rId17"/>
    <p:sldId id="275" r:id="rId18"/>
    <p:sldId id="269" r:id="rId19"/>
    <p:sldId id="277" r:id="rId20"/>
    <p:sldId id="270" r:id="rId21"/>
    <p:sldId id="271" r:id="rId22"/>
    <p:sldId id="272" r:id="rId23"/>
  </p:sldIdLst>
  <p:sldSz cx="9144000" cy="5143500" type="screen16x9"/>
  <p:notesSz cx="6858000" cy="9144000"/>
  <p:embeddedFontLst>
    <p:embeddedFont>
      <p:font typeface="Inter" panose="020B0604020202020204" charset="0"/>
      <p:regular r:id="rId25"/>
      <p:bold r:id="rId26"/>
    </p:embeddedFont>
    <p:embeddedFont>
      <p:font typeface="Inter SemiBold" panose="020B0604020202020204" charset="0"/>
      <p:regular r:id="rId27"/>
      <p:bold r:id="rId28"/>
    </p:embeddedFont>
    <p:embeddedFont>
      <p:font typeface="Inter Medium" panose="020B0604020202020204" charset="0"/>
      <p:regular r:id="rId29"/>
      <p:bold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Maven Pro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8EB"/>
    <a:srgbClr val="601F99"/>
    <a:srgbClr val="FFFFFF"/>
    <a:srgbClr val="D8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 snapToGrid="0">
      <p:cViewPr>
        <p:scale>
          <a:sx n="75" d="100"/>
          <a:sy n="75" d="100"/>
        </p:scale>
        <p:origin x="1118" y="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536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74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54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37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388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96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77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3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06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265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6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357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02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07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24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92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966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8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0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60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arun2104/telecom-churn?datasetId=5674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</a:t>
            </a:r>
            <a:r>
              <a:rPr lang="en-US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9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</a:t>
            </a:r>
            <a:r>
              <a:rPr lang="en-US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Aditya </a:t>
            </a:r>
            <a:r>
              <a:rPr lang="en-US" sz="1800" dirty="0" err="1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Bariq</a:t>
            </a:r>
            <a:r>
              <a:rPr lang="en-US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Ikhsan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Chairunisa Az Zahra Arifin</a:t>
            </a:r>
          </a:p>
          <a:p>
            <a:pPr algn="l"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Oktaviani</a:t>
            </a: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Nurlinda</a:t>
            </a: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Sari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810699" y="2168878"/>
            <a:ext cx="7322202" cy="59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Imbalance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menyebabkan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output model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awal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overfitting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the model is more biased towards majority class. We apply imbalanced data handling techniques, we use resampling </a:t>
            </a:r>
            <a:r>
              <a:rPr lang="en-US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oversampling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We see their accuracy and recall results, the recall value of minority class has also improved. This is a good model compared to the previous one. Recall is great.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257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split / cross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validation</a:t>
            </a:r>
          </a:p>
          <a:p>
            <a:pPr marL="133350" indent="0"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1. Before resampling</a:t>
            </a:r>
          </a:p>
          <a:p>
            <a:pPr marL="133350" indent="0"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Classification Telecom Churn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61" y="2578858"/>
            <a:ext cx="2482239" cy="1694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00" y="2557682"/>
            <a:ext cx="2506660" cy="171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split / cross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validation</a:t>
            </a:r>
          </a:p>
          <a:p>
            <a:pPr marL="133350" indent="0"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1. After resampling, teknik oversampling</a:t>
            </a:r>
          </a:p>
          <a:p>
            <a:pPr marL="133350" indent="0"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>
              <a:spcBef>
                <a:spcPts val="1000"/>
              </a:spcBef>
              <a:buClr>
                <a:srgbClr val="282828"/>
              </a:buClr>
              <a:buSzPts val="1500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Classification Telecom Churn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57" y="2535746"/>
            <a:ext cx="3003993" cy="21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 algn="just">
              <a:buClr>
                <a:srgbClr val="282828"/>
              </a:buClr>
              <a:buSzPts val="1500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dicoba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1.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Logistic Regression: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akurasi data train sebesar 75%, akurasi data set sebesar 75%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2. Decision Tree: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    akurasi data train sebesar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96%,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 data set sebesar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96%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3. Random Forest: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    akurasi data train sebesar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100%,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 data set sebesar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97%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4. X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boost:</a:t>
            </a: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    akurasi data train sebesar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91%,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 data set sebesar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89%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indent="0">
              <a:buClr>
                <a:srgbClr val="282828"/>
              </a:buClr>
              <a:buSzPts val="1500"/>
              <a:buNone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indent="0"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Classification Telecom Churn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55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1. Logistic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3" y="1739853"/>
            <a:ext cx="3316907" cy="2456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23"/>
          <a:stretch/>
        </p:blipFill>
        <p:spPr>
          <a:xfrm>
            <a:off x="4399758" y="1727426"/>
            <a:ext cx="3070114" cy="353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/>
          <a:stretch/>
        </p:blipFill>
        <p:spPr>
          <a:xfrm>
            <a:off x="4208780" y="2080534"/>
            <a:ext cx="3261092" cy="216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2. Decision Tree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59062" r="52889" b="24938"/>
          <a:stretch/>
        </p:blipFill>
        <p:spPr>
          <a:xfrm>
            <a:off x="3206870" y="2452205"/>
            <a:ext cx="21437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3. Random Forest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3" y="1747631"/>
            <a:ext cx="3291206" cy="2437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7" y="1712449"/>
            <a:ext cx="3401013" cy="25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4. </a:t>
            </a:r>
            <a:r>
              <a:rPr lang="en-US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XGBoost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4" y="1656000"/>
            <a:ext cx="3511465" cy="2600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94" y="1654855"/>
            <a:ext cx="3266216" cy="2581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3405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 algn="just">
              <a:lnSpc>
                <a:spcPct val="100000"/>
              </a:lnSpc>
              <a:spcBef>
                <a:spcPts val="1000"/>
              </a:spcBef>
              <a:buClr>
                <a:srgbClr val="282828"/>
              </a:buClr>
              <a:buSzPts val="1500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indakan-tindakan untuk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mencoba menambah akurasi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</a:t>
            </a:r>
          </a:p>
          <a:p>
            <a:pPr marL="133350" indent="0" algn="just">
              <a:lnSpc>
                <a:spcPct val="100000"/>
              </a:lnSpc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1. 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</a:p>
          <a:p>
            <a:pPr marL="133350" indent="0" algn="just">
              <a:lnSpc>
                <a:spcPct val="100000"/>
              </a:lnSpc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	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 menaikan 1% akurasi data test dari 97% menjadi 98% </a:t>
            </a:r>
          </a:p>
          <a:p>
            <a:pPr marL="133350" indent="0" algn="just">
              <a:lnSpc>
                <a:spcPct val="100000"/>
              </a:lnSpc>
              <a:spcBef>
                <a:spcPts val="1000"/>
              </a:spcBef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final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adalah 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mampu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memberikan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performa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fase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training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testing model.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dapat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disimpulkan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keempat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adalah model dengan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lvl="0" indent="-285750" algn="just">
              <a:buClr>
                <a:srgbClr val="282828"/>
              </a:buClr>
              <a:buSzPts val="1500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emua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predictor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untuk pemodelan target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Classification Telecom Churn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176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strategi</a:t>
            </a:r>
            <a:r>
              <a:rPr lang="en-US" sz="1600" dirty="0"/>
              <a:t> </a:t>
            </a:r>
            <a:r>
              <a:rPr lang="en-US" sz="1600" dirty="0" err="1"/>
              <a:t>pengurangan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i="1" dirty="0"/>
              <a:t>Churn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penawaran</a:t>
            </a:r>
            <a:r>
              <a:rPr lang="en-US" sz="1600" dirty="0"/>
              <a:t> yang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sasaran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.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73576" y="1502621"/>
            <a:ext cx="802790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://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www.kaggle.com/datasets/barun2104/telecom-churn?datasetId=567482</a:t>
            </a: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</a:t>
            </a:r>
            <a:r>
              <a:rPr lang="en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emprediksi dan mengelompokkan </a:t>
            </a:r>
            <a:r>
              <a:rPr lang="en" sz="1500" i="1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target </a:t>
            </a:r>
            <a:r>
              <a:rPr lang="en" sz="1500" i="1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columnn</a:t>
            </a:r>
            <a:endParaRPr sz="1500" i="1" dirty="0" smtClean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Menganalisis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untuk </a:t>
            </a: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mendapatkan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Interesting Insights </a:t>
            </a: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data set,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meliputi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faktor-faktor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apa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saja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memengaruhi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Churn</a:t>
            </a:r>
            <a:r>
              <a:rPr lang="en-US" sz="1500" i="1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Mendapatkan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model Machine Learning yang </a:t>
            </a: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terbaik</a:t>
            </a:r>
            <a:endParaRPr lang="en-US" sz="1500" dirty="0" smtClean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Memberikan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rekomendasi</a:t>
            </a:r>
            <a:r>
              <a:rPr lang="en-US" sz="1500" dirty="0" smtClean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dapat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dilakukan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perusahaan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untuk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mengurangi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Churn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para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mereka</a:t>
            </a:r>
            <a:r>
              <a:rPr lang="en-US" sz="15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endParaRPr lang="en-US" sz="1500" dirty="0" smtClean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766224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271060" y="44925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5400000">
            <a:off x="-579973" y="499417"/>
            <a:ext cx="625642" cy="2708824"/>
          </a:xfrm>
          <a:prstGeom prst="snip2SameRect">
            <a:avLst/>
          </a:prstGeom>
          <a:solidFill>
            <a:srgbClr val="601F99"/>
          </a:solidFill>
          <a:ln>
            <a:solidFill>
              <a:srgbClr val="A33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ame Side Corner Rectangle 11"/>
          <p:cNvSpPr/>
          <p:nvPr/>
        </p:nvSpPr>
        <p:spPr>
          <a:xfrm rot="5400000">
            <a:off x="-579973" y="1555636"/>
            <a:ext cx="625642" cy="2708824"/>
          </a:xfrm>
          <a:prstGeom prst="snip2SameRect">
            <a:avLst/>
          </a:prstGeom>
          <a:solidFill>
            <a:srgbClr val="601F99"/>
          </a:solidFill>
          <a:ln>
            <a:solidFill>
              <a:srgbClr val="A33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 rot="5400000">
            <a:off x="-579973" y="2645045"/>
            <a:ext cx="625642" cy="2708824"/>
          </a:xfrm>
          <a:prstGeom prst="snip2SameRect">
            <a:avLst/>
          </a:prstGeom>
          <a:solidFill>
            <a:srgbClr val="601F99"/>
          </a:solidFill>
          <a:ln>
            <a:solidFill>
              <a:srgbClr val="A33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51196" y="1289725"/>
            <a:ext cx="6833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pemutusan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layanan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jasa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telekomunikasi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pelanggan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atau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perusahaan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Perusahaan lebih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memutuskan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mempertahankan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pelanggan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karena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dibutuhkan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biaya lebih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sedikit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pelanggan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" dirty="0">
              <a:solidFill>
                <a:srgbClr val="28282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In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6636" y="2379134"/>
            <a:ext cx="49683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Alasan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mengapa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rate 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penting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adalah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persentase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hilang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memengaruhi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rate 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7" y="2385543"/>
            <a:ext cx="1497466" cy="968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351196" y="3529149"/>
            <a:ext cx="673209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Churn prediction </a:t>
            </a:r>
            <a:r>
              <a:rPr lang="en-US" b="1" dirty="0" err="1"/>
              <a:t>bertujuan</a:t>
            </a:r>
            <a:r>
              <a:rPr lang="en-US" b="1" dirty="0"/>
              <a:t> </a:t>
            </a:r>
            <a:r>
              <a:rPr lang="en-US" dirty="0"/>
              <a:t>untuk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untuk churn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yang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tepat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agar dapat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persentase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05743" y="1574205"/>
            <a:ext cx="7330817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4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Dataframe</a:t>
            </a:r>
            <a:r>
              <a:rPr lang="en-US" sz="14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shape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terdiri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atas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1 target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colomn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10 feature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colomn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dengan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3333 x 11.</a:t>
            </a:r>
          </a:p>
          <a:p>
            <a:pPr marL="0" lvl="0" indent="0" algn="just">
              <a:buNone/>
            </a:pPr>
            <a:endParaRPr lang="en-US" sz="14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 algn="just"/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colomn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</a:t>
            </a: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 value</a:t>
            </a:r>
          </a:p>
          <a:p>
            <a:pPr marL="285750" indent="-285750" algn="just"/>
            <a:endParaRPr lang="en-US" sz="14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 algn="just"/>
            <a:r>
              <a:rPr lang="en-US" sz="14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Datatype</a:t>
            </a:r>
            <a:r>
              <a:rPr lang="en-US" sz="14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benar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yaitu 'int64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 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bilangan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bulat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tanpa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desimal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data type 'float64' 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bilangan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desimal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lang="en-US" sz="14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 algn="just"/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 algn="just"/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Diketahui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numerik</a:t>
            </a:r>
            <a:r>
              <a:rPr lang="en-US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bisa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dibandingkan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Ditemukan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Outliers</a:t>
            </a:r>
          </a:p>
          <a:p>
            <a:pPr marL="0" lvl="0" indent="0"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endParaRPr lang="en-US" sz="1500" b="1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endParaRPr lang="en-US" sz="1500" b="1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endParaRPr lang="en-US" sz="1500" b="1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</a:t>
            </a:r>
            <a:r>
              <a:rPr lang="en-US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andling </a:t>
            </a:r>
            <a:r>
              <a:rPr lang="en-US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Outliers</a:t>
            </a:r>
          </a:p>
          <a:p>
            <a:pPr marL="0" lvl="0" indent="0"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with IQR</a:t>
            </a: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00" y="1620137"/>
            <a:ext cx="1879321" cy="1398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2" y="1620137"/>
            <a:ext cx="1895338" cy="1398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39" y="1620137"/>
            <a:ext cx="1879321" cy="1398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3" y="3018950"/>
            <a:ext cx="1895338" cy="1410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54" y="3011303"/>
            <a:ext cx="1905612" cy="1418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1" y="3011303"/>
            <a:ext cx="1888929" cy="14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862442" y="3883943"/>
            <a:ext cx="7322202" cy="59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Sebaran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secara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mayoritas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customer tidak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Churn, dengan detail Churn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14%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No Churn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86%.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66" y="1563492"/>
            <a:ext cx="3275068" cy="2320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678</Words>
  <Application>Microsoft Office PowerPoint</Application>
  <PresentationFormat>On-screen Show (16:9)</PresentationFormat>
  <Paragraphs>143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Inter</vt:lpstr>
      <vt:lpstr>Inter SemiBold</vt:lpstr>
      <vt:lpstr>Inter Medium</vt:lpstr>
      <vt:lpstr>Arial</vt:lpstr>
      <vt:lpstr>Tahoma</vt:lpstr>
      <vt:lpstr>Maven Pro SemiBold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Data Cleansing</vt:lpstr>
      <vt:lpstr>Exploratory Data Analysis</vt:lpstr>
      <vt:lpstr>Exploratory Data Analysis</vt:lpstr>
      <vt:lpstr>Modelling</vt:lpstr>
      <vt:lpstr>Classification Telecom Churn</vt:lpstr>
      <vt:lpstr>Classification Telecom Churn</vt:lpstr>
      <vt:lpstr>Classification Telecom Churn</vt:lpstr>
      <vt:lpstr>1. Logistic Regression</vt:lpstr>
      <vt:lpstr>2. Decision Tree</vt:lpstr>
      <vt:lpstr>3. Random Forest</vt:lpstr>
      <vt:lpstr>4. XGBoost</vt:lpstr>
      <vt:lpstr>Classification Telecom Churn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chairunisaaza</dc:creator>
  <cp:lastModifiedBy>Microsoft account</cp:lastModifiedBy>
  <cp:revision>20</cp:revision>
  <dcterms:modified xsi:type="dcterms:W3CDTF">2022-07-10T16:54:42Z</dcterms:modified>
</cp:coreProperties>
</file>