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CBE1-FB1D-4DCD-625B-75B20B2D8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6CB6C-C0D5-BAD7-E537-00622564D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64749-3542-3123-71C4-FB45524A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2AF-9422-477B-884D-054259BAE542}" type="datetimeFigureOut">
              <a:rPr lang="en-IN" smtClean="0"/>
              <a:t>07-05-2024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0895-6CD2-562C-83E3-6C42B9DF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10A6-DC73-B44A-CE10-971DEB3D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11A9-453F-4B8B-9222-B63D33E8A5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04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5BE9-B781-093F-6ED9-83A8081A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1FF0C-720E-EBA5-AF43-33B495989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D42E2-71A5-151C-2AF9-BB86EE2D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2AF-9422-477B-884D-054259BAE542}" type="datetimeFigureOut">
              <a:rPr lang="en-IN" smtClean="0"/>
              <a:t>07-05-2024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35DB-1EC9-5BD8-0E37-1709F49C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223D-3AFA-1581-0C2C-10A9F38E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11A9-453F-4B8B-9222-B63D33E8A5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5E220-F059-3308-C235-E42544A46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8EC4F-220F-BDAF-95CC-FAB5A2EAE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466C-C50D-226C-1A8C-8D8B2F9C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2AF-9422-477B-884D-054259BAE542}" type="datetimeFigureOut">
              <a:rPr lang="en-IN" smtClean="0"/>
              <a:t>07-05-2024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2ED1-8A2E-6E7C-3E2D-C1A98708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C6EE-4454-0143-0146-04D5FCEA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11A9-453F-4B8B-9222-B63D33E8A5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22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C2D1-DB79-B02C-C6C1-CE4E9CE1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C592-D299-E186-E707-3C0BAB83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91A6B-CA3D-8F5E-203F-7C70FB24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2AF-9422-477B-884D-054259BAE542}" type="datetimeFigureOut">
              <a:rPr lang="en-IN" smtClean="0"/>
              <a:t>07-05-2024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DD4A4-4444-1D7C-214F-530CA919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DCF8-2600-4ACB-F916-B1FD6822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11A9-453F-4B8B-9222-B63D33E8A5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72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84E4-B1A6-AE7E-45FB-CC42F267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536D8-8FBD-0772-F034-C380F939B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ED180-0285-C6B3-AB98-3C981F84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2AF-9422-477B-884D-054259BAE542}" type="datetimeFigureOut">
              <a:rPr lang="en-IN" smtClean="0"/>
              <a:t>07-05-2024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3B9F-ACBB-05B9-DC30-CC1A5D3C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6AEFD-88FA-6F58-6685-479272D5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11A9-453F-4B8B-9222-B63D33E8A5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37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5D7C-7447-57D5-02F5-C811F720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DCE9-9D1C-E298-4C23-49060731E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68644-5D84-BAEF-3AD3-6BD296715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7B39C-3CBD-AC96-3FD4-683AF4DE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2AF-9422-477B-884D-054259BAE542}" type="datetimeFigureOut">
              <a:rPr lang="en-IN" smtClean="0"/>
              <a:t>07-05-2024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4DB57-244F-9A43-8AAF-8DEFB6A7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5E05E-F67F-F894-1E06-79F83277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11A9-453F-4B8B-9222-B63D33E8A5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18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9DBA-3093-899E-5698-C7B1D732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72A14-9B22-56F9-F584-219E7E400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8DA5E-38FD-066D-5FFF-657BAD3F3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8CF29-2C73-95BA-AF1C-424EF6E43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633A2-5260-3BE5-A476-14CB47797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F7704-0338-697F-8C83-0B098CA1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2AF-9422-477B-884D-054259BAE542}" type="datetimeFigureOut">
              <a:rPr lang="en-IN" smtClean="0"/>
              <a:t>07-05-2024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7B1EE-4310-4D96-7CBB-7CC815BF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3C420-30F1-CA16-DBA7-22E62331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11A9-453F-4B8B-9222-B63D33E8A5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05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3430-1983-D4DE-8CFC-DC3DB70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492F0-D274-2469-995E-36C1309C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2AF-9422-477B-884D-054259BAE542}" type="datetimeFigureOut">
              <a:rPr lang="en-IN" smtClean="0"/>
              <a:t>07-05-2024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AF494-2928-75CB-01BC-B4D220DC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78E0D-F433-3664-2780-57CDED20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11A9-453F-4B8B-9222-B63D33E8A5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07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13AE1-05E9-E888-6400-8FF4E85A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2AF-9422-477B-884D-054259BAE542}" type="datetimeFigureOut">
              <a:rPr lang="en-IN" smtClean="0"/>
              <a:t>07-05-2024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3D331-5F06-363D-EB5C-AA15A74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522D9-4FDC-874F-57C7-62EBEF84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11A9-453F-4B8B-9222-B63D33E8A5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9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892A-AFA9-2CC4-D5B0-0A1490DA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8B94-AD31-676A-5139-8A09EAC7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30FB8-DC8D-9649-7165-650944B14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2A86A-D55C-8EE3-8274-E3BDEDE8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2AF-9422-477B-884D-054259BAE542}" type="datetimeFigureOut">
              <a:rPr lang="en-IN" smtClean="0"/>
              <a:t>07-05-2024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27D4F-C22F-199B-592B-0C276E73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F190D-C9F2-0829-A9B9-DB8BAEE3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11A9-453F-4B8B-9222-B63D33E8A5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11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9869-067A-90A1-A1CD-9DA69D60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B57CE-3CAE-04C8-D5FD-E2DB0CFF9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9255F-8176-5423-90A1-2BCA1E41E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D7DB4-9CD5-C94F-896F-0DDA4278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2AF-9422-477B-884D-054259BAE542}" type="datetimeFigureOut">
              <a:rPr lang="en-IN" smtClean="0"/>
              <a:t>07-05-2024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7B230-EC8F-D499-447F-920F4FEB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FDD6A-2E47-3267-B20E-3F455622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11A9-453F-4B8B-9222-B63D33E8A5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55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1306-BC09-3C4B-EF52-65A3208F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DDEAE-DF66-4FF0-7732-103FB104C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3346-53B7-509C-A9DC-875F3C569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D2AF-9422-477B-884D-054259BAE542}" type="datetimeFigureOut">
              <a:rPr lang="en-IN" smtClean="0"/>
              <a:t>07-05-2024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02EFF-F61E-470F-0CB8-3CCC6D51C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2B3A-2215-7907-D99E-726125D9E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811A9-453F-4B8B-9222-B63D33E8A5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3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EA55-420D-8A86-CB93-A19E44F5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CC217-D319-D7A4-5586-3C20C6EE5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Supriya Mahatme</a:t>
            </a:r>
          </a:p>
        </p:txBody>
      </p:sp>
    </p:spTree>
    <p:extLst>
      <p:ext uri="{BB962C8B-B14F-4D97-AF65-F5344CB8AC3E}">
        <p14:creationId xmlns:p14="http://schemas.microsoft.com/office/powerpoint/2010/main" val="307952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A762-5132-8957-1DD1-8A622EA7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6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Nueroscience</a:t>
            </a:r>
            <a:r>
              <a:rPr lang="en-US" sz="4000" dirty="0"/>
              <a:t>: How do brains process information?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9F6C4-C959-1D11-0476-86CC9798A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428224"/>
            <a:ext cx="11353800" cy="5589151"/>
          </a:xfrm>
        </p:spPr>
      </p:pic>
    </p:spTree>
    <p:extLst>
      <p:ext uri="{BB962C8B-B14F-4D97-AF65-F5344CB8AC3E}">
        <p14:creationId xmlns:p14="http://schemas.microsoft.com/office/powerpoint/2010/main" val="36185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B3AB-3394-8BB7-A869-3F855A2F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836A-E73C-4C71-0087-7F08A196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neuron consists of a </a:t>
            </a:r>
            <a:r>
              <a:rPr lang="en-US" b="1" dirty="0"/>
              <a:t>cell body, or Soma</a:t>
            </a:r>
            <a:r>
              <a:rPr lang="en-US" dirty="0"/>
              <a:t>, that contains a cell nucleus. </a:t>
            </a:r>
          </a:p>
          <a:p>
            <a:r>
              <a:rPr lang="en-US" b="1" dirty="0"/>
              <a:t>Branching out from the cell body</a:t>
            </a:r>
            <a:r>
              <a:rPr lang="en-US" dirty="0"/>
              <a:t> are a number of fibers called </a:t>
            </a:r>
            <a:r>
              <a:rPr lang="en-US" b="1" dirty="0"/>
              <a:t>Dendrites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b="1" dirty="0"/>
              <a:t>single long fiber</a:t>
            </a:r>
            <a:r>
              <a:rPr lang="en-US" dirty="0"/>
              <a:t> called the </a:t>
            </a:r>
            <a:r>
              <a:rPr lang="en-US" b="1" dirty="0"/>
              <a:t>Axon</a:t>
            </a:r>
            <a:r>
              <a:rPr lang="en-US" dirty="0"/>
              <a:t>. </a:t>
            </a:r>
          </a:p>
          <a:p>
            <a:r>
              <a:rPr lang="en-US" dirty="0"/>
              <a:t>A neuron makes </a:t>
            </a:r>
            <a:r>
              <a:rPr lang="en-US" b="1" dirty="0"/>
              <a:t>connections</a:t>
            </a:r>
            <a:r>
              <a:rPr lang="en-US" dirty="0"/>
              <a:t> with 10 to 100,000 other neurons </a:t>
            </a:r>
            <a:r>
              <a:rPr lang="en-US" b="1" dirty="0"/>
              <a:t>at junctions called synapses</a:t>
            </a:r>
            <a:r>
              <a:rPr lang="en-US" dirty="0"/>
              <a:t>. </a:t>
            </a:r>
          </a:p>
          <a:p>
            <a:r>
              <a:rPr lang="en-US" b="1" dirty="0"/>
              <a:t>Signals are propagated</a:t>
            </a:r>
            <a:r>
              <a:rPr lang="en-US" dirty="0"/>
              <a:t> from neuron to neuron by a </a:t>
            </a:r>
            <a:r>
              <a:rPr lang="en-US" b="1" dirty="0"/>
              <a:t>electrochemical reaction at the synapse</a:t>
            </a:r>
            <a:r>
              <a:rPr lang="en-US" dirty="0"/>
              <a:t>. </a:t>
            </a:r>
          </a:p>
          <a:p>
            <a:r>
              <a:rPr lang="en-US" dirty="0"/>
              <a:t>The signals control brain activity in the short term and also enable long-term changes in the connectivity of neurons.</a:t>
            </a:r>
          </a:p>
        </p:txBody>
      </p:sp>
    </p:spTree>
    <p:extLst>
      <p:ext uri="{BB962C8B-B14F-4D97-AF65-F5344CB8AC3E}">
        <p14:creationId xmlns:p14="http://schemas.microsoft.com/office/powerpoint/2010/main" val="15863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17-5178-6680-CFDA-062E46E3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FD68-908C-A7F1-3DB9-525A11AF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Historically, following four approaches to AI have been followed: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6ACFD2-21A1-56AC-48C5-7BE314400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60823"/>
              </p:ext>
            </p:extLst>
          </p:nvPr>
        </p:nvGraphicFramePr>
        <p:xfrm>
          <a:off x="606268" y="2316479"/>
          <a:ext cx="10979464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732">
                  <a:extLst>
                    <a:ext uri="{9D8B030D-6E8A-4147-A177-3AD203B41FA5}">
                      <a16:colId xmlns:a16="http://schemas.microsoft.com/office/drawing/2014/main" val="2549702541"/>
                    </a:ext>
                  </a:extLst>
                </a:gridCol>
                <a:gridCol w="5489732">
                  <a:extLst>
                    <a:ext uri="{9D8B030D-6E8A-4147-A177-3AD203B41FA5}">
                      <a16:colId xmlns:a16="http://schemas.microsoft.com/office/drawing/2014/main" val="3584595368"/>
                    </a:ext>
                  </a:extLst>
                </a:gridCol>
              </a:tblGrid>
              <a:tr h="2175669">
                <a:tc>
                  <a:txBody>
                    <a:bodyPr/>
                    <a:lstStyle/>
                    <a:p>
                      <a:pPr algn="ctr"/>
                      <a:r>
                        <a:rPr lang="en-IN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Thinking Humanly</a:t>
                      </a:r>
                    </a:p>
                    <a:p>
                      <a:pPr algn="just"/>
                      <a:r>
                        <a:rPr lang="en-US" sz="2400" b="0" dirty="0"/>
                        <a:t>Activities that we associate with human thinking, activities such as decision-making, problem solving, learning , </a:t>
                      </a:r>
                      <a:r>
                        <a:rPr lang="en-US" sz="2400" b="0" dirty="0" err="1"/>
                        <a:t>etc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Thinking Rationally</a:t>
                      </a:r>
                    </a:p>
                    <a:p>
                      <a:pPr algn="just"/>
                      <a:r>
                        <a:rPr lang="en-US" sz="2400" b="0" dirty="0"/>
                        <a:t>The study of the computations that make</a:t>
                      </a:r>
                    </a:p>
                    <a:p>
                      <a:pPr algn="just"/>
                      <a:r>
                        <a:rPr lang="en-US" sz="2400" b="0" dirty="0"/>
                        <a:t>it possible to perceive, reason, and act.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15079"/>
                  </a:ext>
                </a:extLst>
              </a:tr>
              <a:tr h="2175669">
                <a:tc>
                  <a:txBody>
                    <a:bodyPr/>
                    <a:lstStyle/>
                    <a:p>
                      <a:pPr algn="ctr"/>
                      <a:r>
                        <a:rPr lang="en-IN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Acting Rationally</a:t>
                      </a:r>
                    </a:p>
                    <a:p>
                      <a:pPr algn="just"/>
                      <a:r>
                        <a:rPr lang="en-US" sz="2400" dirty="0"/>
                        <a:t>The art of creating machines that perform functions that require intelligence when performed by people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Acting Rationally</a:t>
                      </a:r>
                    </a:p>
                    <a:p>
                      <a:pPr algn="just"/>
                      <a:r>
                        <a:rPr lang="en-US" sz="2400" b="0" dirty="0"/>
                        <a:t>AI is concerned with intelligent behavior</a:t>
                      </a:r>
                    </a:p>
                    <a:p>
                      <a:pPr algn="just"/>
                      <a:r>
                        <a:rPr lang="en-US" sz="2400" b="0" dirty="0"/>
                        <a:t>in artifacts.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33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FE79-FECC-0B95-672C-A6359CBA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humanly: The Turing Test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07AB-D40E-430F-CFCD-52BB511F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Turing Test, proposed by Alan Turing (1950),</a:t>
            </a:r>
          </a:p>
          <a:p>
            <a:r>
              <a:rPr lang="en-US" dirty="0"/>
              <a:t>A computer passes the test if a human interrogator, after posing some written questions, cannot tell whether the written responses come from a person or from a computer, commonly known as “Imitation game”.</a:t>
            </a:r>
          </a:p>
          <a:p>
            <a:r>
              <a:rPr lang="en-US" dirty="0"/>
              <a:t>E.g. </a:t>
            </a:r>
            <a:r>
              <a:rPr lang="en-US" dirty="0" err="1"/>
              <a:t>chatgpt</a:t>
            </a:r>
            <a:r>
              <a:rPr lang="en-US" dirty="0"/>
              <a:t>: If a person (who is unaware that chat-GPT is answering the question) asks a question and on reading the response is not able to determine if the response was from a machine ( chat-GPT) or a human on the other side.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61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1AE2-786D-F96B-2EF2-9B217120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46766-F349-B85C-7D4F-C97DA646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Following are the capabilities a machine would require to generate human like responses: </a:t>
            </a:r>
          </a:p>
          <a:p>
            <a:pPr lvl="1"/>
            <a:r>
              <a:rPr lang="en-US" b="1" dirty="0"/>
              <a:t>Natural Language Processing</a:t>
            </a:r>
            <a:r>
              <a:rPr lang="en-US" dirty="0"/>
              <a:t> (NLP) to enable it to communicate successfully in English</a:t>
            </a:r>
          </a:p>
          <a:p>
            <a:pPr lvl="1"/>
            <a:r>
              <a:rPr lang="en-US" b="1" dirty="0"/>
              <a:t>Knowledge Representation</a:t>
            </a:r>
            <a:r>
              <a:rPr lang="en-US" dirty="0"/>
              <a:t> to store what it knows or hears</a:t>
            </a:r>
          </a:p>
          <a:p>
            <a:pPr lvl="1"/>
            <a:r>
              <a:rPr lang="en-US" b="1" dirty="0"/>
              <a:t>Automated Reasoning</a:t>
            </a:r>
            <a:r>
              <a:rPr lang="en-US" dirty="0"/>
              <a:t> to use the stored information to answer questions and to draw new conclusions.</a:t>
            </a:r>
          </a:p>
          <a:p>
            <a:pPr lvl="1"/>
            <a:r>
              <a:rPr lang="en-US" b="1" dirty="0"/>
              <a:t>Machine Learning</a:t>
            </a:r>
            <a:r>
              <a:rPr lang="en-US" dirty="0"/>
              <a:t> to adapt to new circumstances and to detect and extrapolate patterns.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69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7DF3-162C-7E2B-9BB9-E8272201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humanly: The cognitive modeling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41C4-B769-9130-2468-0948F9802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Before we can determine how a program thinks like a human, we must determine how humans think.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behaviour</a:t>
            </a:r>
            <a:r>
              <a:rPr lang="en-US" dirty="0"/>
              <a:t> of human mind can be studied through:</a:t>
            </a:r>
          </a:p>
          <a:p>
            <a:pPr lvl="1" algn="just"/>
            <a:r>
              <a:rPr lang="en-US" dirty="0"/>
              <a:t>through introspection: Recollecting our own thoughts.</a:t>
            </a:r>
          </a:p>
          <a:p>
            <a:pPr lvl="1" algn="just"/>
            <a:r>
              <a:rPr lang="en-US" dirty="0"/>
              <a:t>Psychological experiments: Observing a person in action</a:t>
            </a:r>
          </a:p>
          <a:p>
            <a:pPr lvl="1" algn="just"/>
            <a:r>
              <a:rPr lang="en-US" dirty="0"/>
              <a:t>Through brain imaging: Observing the brain in action.</a:t>
            </a:r>
          </a:p>
          <a:p>
            <a:pPr algn="just"/>
            <a:r>
              <a:rPr lang="en-US" dirty="0"/>
              <a:t>The interdisciplinary field of cognitive science brings together computer models from AI and experimental techniques from psychology to construct precise and testable theories of the human mind.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27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E20E-4D8E-C90F-321F-C8143E4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rationally: The “laws of thought”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5F52-95F0-E658-AC57-23318CC7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Involves irrefutable reasoning processes, i.e. logic. E.g. 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 dirty="0">
                <a:solidFill>
                  <a:schemeClr val="accent1"/>
                </a:solidFill>
              </a:rPr>
              <a:t>Socrates is a man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 dirty="0">
                <a:solidFill>
                  <a:schemeClr val="accent1"/>
                </a:solidFill>
              </a:rPr>
              <a:t>All men are mortal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 dirty="0">
                <a:solidFill>
                  <a:srgbClr val="00B050"/>
                </a:solidFill>
              </a:rPr>
              <a:t>Therefore, Socrates is mortal</a:t>
            </a:r>
          </a:p>
          <a:p>
            <a:r>
              <a:rPr lang="en-US" dirty="0"/>
              <a:t>There are two main obstacles to this approach. 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Informal knowledge has to be transformed into formal terms or logical steps required by logical notation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“In principle” or logically correct solution may be significantly different from the actual solution i.e. acceptable solution.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9BE5-D02F-C5E2-B860-E38941C5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rationally: The rational agent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279C-F0D5-AFEB-14E5-54C12D4E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rational agent is one that acts so as to achieve the best outcome or, when there is uncertainty, the best expected outcome.</a:t>
            </a:r>
          </a:p>
          <a:p>
            <a:r>
              <a:rPr lang="en-US" dirty="0"/>
              <a:t>One way to act rationally is to reason logically.</a:t>
            </a:r>
          </a:p>
          <a:p>
            <a:r>
              <a:rPr lang="en-US" dirty="0"/>
              <a:t>However, correct inference is not all of rationality; in some situations, there is no provably correct thing to do, but something must still be done.</a:t>
            </a:r>
          </a:p>
          <a:p>
            <a:pPr lvl="1"/>
            <a:r>
              <a:rPr lang="en-US" dirty="0"/>
              <a:t>E.g. recoiling from a hot stove is a reflex action that is usually more successful than a slower action taken after careful deliberation.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09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E9D8-EB0E-4256-737D-D3DDF75A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67DE-D8C0-547A-9997-3FF3B146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rational-agent approach has two advantages over the other approaches. </a:t>
            </a:r>
          </a:p>
          <a:p>
            <a:pPr lvl="1"/>
            <a:r>
              <a:rPr lang="en-US" dirty="0"/>
              <a:t>It is more general than the “laws of thought” approach because correct inference is just one of several possible mechanisms for achieving rationality. </a:t>
            </a:r>
          </a:p>
          <a:p>
            <a:pPr lvl="1"/>
            <a:r>
              <a:rPr lang="en-US" dirty="0"/>
              <a:t>It is more practical to scientific development than approaches based on human behavior or human thought.</a:t>
            </a:r>
          </a:p>
          <a:p>
            <a:r>
              <a:rPr lang="en-US" dirty="0"/>
              <a:t>Hence the subsequent discussion is based on general principles of rational agents and on components for constructing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71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6EC1-CF1B-4512-34F6-430918AC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Foundation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145E-10AA-86F9-7335-1AE113C5A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200" dirty="0"/>
              <a:t>Following are the contributing principles to the foundation of AI:</a:t>
            </a:r>
          </a:p>
          <a:p>
            <a:endParaRPr lang="en-IN" dirty="0"/>
          </a:p>
          <a:p>
            <a:r>
              <a:rPr lang="en-IN" dirty="0"/>
              <a:t>Philosophy: </a:t>
            </a:r>
            <a:r>
              <a:rPr lang="en-US" dirty="0"/>
              <a:t>formal rules be used to draw valid conclusions</a:t>
            </a:r>
            <a:r>
              <a:rPr lang="en-IN" dirty="0"/>
              <a:t>.</a:t>
            </a:r>
          </a:p>
          <a:p>
            <a:r>
              <a:rPr lang="en-IN" dirty="0"/>
              <a:t>Mathematics: </a:t>
            </a:r>
            <a:r>
              <a:rPr lang="en-US" dirty="0"/>
              <a:t>Mathematical formalization of philosophy in three fundamental areas: logic, computation and probability.</a:t>
            </a:r>
          </a:p>
          <a:p>
            <a:r>
              <a:rPr lang="en-IN" dirty="0"/>
              <a:t>Economics</a:t>
            </a:r>
            <a:r>
              <a:rPr lang="en-US" dirty="0"/>
              <a:t>: Preferred outcome or the utility of the outcome. </a:t>
            </a:r>
          </a:p>
          <a:p>
            <a:r>
              <a:rPr lang="en-US" dirty="0"/>
              <a:t>Neuroscience: Study of nervous system, </a:t>
            </a:r>
          </a:p>
          <a:p>
            <a:r>
              <a:rPr lang="en-IN" dirty="0"/>
              <a:t>Psychology: How to humans and animals think and act.</a:t>
            </a:r>
          </a:p>
          <a:p>
            <a:r>
              <a:rPr lang="en-IN" dirty="0"/>
              <a:t>Computer engineering: Build logic into </a:t>
            </a:r>
            <a:r>
              <a:rPr lang="en-IN"/>
              <a:t>the computer.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38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786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AI</vt:lpstr>
      <vt:lpstr>What is AI</vt:lpstr>
      <vt:lpstr>Acting humanly: The Turing Test approach</vt:lpstr>
      <vt:lpstr>PowerPoint Presentation</vt:lpstr>
      <vt:lpstr>Thinking humanly: The cognitive modeling approach</vt:lpstr>
      <vt:lpstr>Thinking rationally: The “laws of thought” approach</vt:lpstr>
      <vt:lpstr>Acting rationally: The rational agent approach</vt:lpstr>
      <vt:lpstr>PowerPoint Presentation</vt:lpstr>
      <vt:lpstr>Foundation of AI</vt:lpstr>
      <vt:lpstr>Nueroscience: How do brains process information?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Chaitannya Mahatme</dc:creator>
  <cp:lastModifiedBy>Chaitannya Mahatme</cp:lastModifiedBy>
  <cp:revision>29</cp:revision>
  <dcterms:created xsi:type="dcterms:W3CDTF">2024-05-07T18:29:02Z</dcterms:created>
  <dcterms:modified xsi:type="dcterms:W3CDTF">2024-05-07T19:37:08Z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993bd6-1ede-4830-9dba-3224251d6855_Enabled">
    <vt:lpwstr>true</vt:lpwstr>
  </property>
  <property fmtid="{D5CDD505-2E9C-101B-9397-08002B2CF9AE}" pid="3" name="MSIP_Label_40993bd6-1ede-4830-9dba-3224251d6855_SetDate">
    <vt:lpwstr>2024-05-07T18:30:48Z</vt:lpwstr>
  </property>
  <property fmtid="{D5CDD505-2E9C-101B-9397-08002B2CF9AE}" pid="4" name="MSIP_Label_40993bd6-1ede-4830-9dba-3224251d6855_Method">
    <vt:lpwstr>Privileged</vt:lpwstr>
  </property>
  <property fmtid="{D5CDD505-2E9C-101B-9397-08002B2CF9AE}" pid="5" name="MSIP_Label_40993bd6-1ede-4830-9dba-3224251d6855_Name">
    <vt:lpwstr>Business</vt:lpwstr>
  </property>
  <property fmtid="{D5CDD505-2E9C-101B-9397-08002B2CF9AE}" pid="6" name="MSIP_Label_40993bd6-1ede-4830-9dba-3224251d6855_SiteId">
    <vt:lpwstr>311b3378-8e8a-4b5e-a33f-e80a3d8ba60a</vt:lpwstr>
  </property>
  <property fmtid="{D5CDD505-2E9C-101B-9397-08002B2CF9AE}" pid="7" name="MSIP_Label_40993bd6-1ede-4830-9dba-3224251d6855_ActionId">
    <vt:lpwstr>eb2acd10-f999-4399-8766-bf66735a5df8</vt:lpwstr>
  </property>
  <property fmtid="{D5CDD505-2E9C-101B-9397-08002B2CF9AE}" pid="8" name="MSIP_Label_40993bd6-1ede-4830-9dba-3224251d6855_ContentBits">
    <vt:lpwstr>0</vt:lpwstr>
  </property>
</Properties>
</file>