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3" r:id="rId2"/>
    <p:sldId id="264" r:id="rId3"/>
    <p:sldId id="265" r:id="rId4"/>
    <p:sldId id="266" r:id="rId5"/>
    <p:sldId id="268" r:id="rId6"/>
    <p:sldId id="269" r:id="rId7"/>
    <p:sldId id="270" r:id="rId8"/>
    <p:sldId id="283" r:id="rId9"/>
    <p:sldId id="271" r:id="rId10"/>
    <p:sldId id="272" r:id="rId11"/>
    <p:sldId id="273" r:id="rId12"/>
    <p:sldId id="274" r:id="rId13"/>
    <p:sldId id="275" r:id="rId14"/>
    <p:sldId id="276" r:id="rId15"/>
    <p:sldId id="277" r:id="rId16"/>
    <p:sldId id="285" r:id="rId17"/>
    <p:sldId id="279" r:id="rId18"/>
    <p:sldId id="280" r:id="rId19"/>
    <p:sldId id="286" r:id="rId20"/>
    <p:sldId id="287"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F71BE0-26F0-4B3C-BEC8-34F3F0A8DD51}" type="datetimeFigureOut">
              <a:rPr lang="en-US" smtClean="0"/>
              <a:pPr/>
              <a:t>03/04/2019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973576-CDEC-4E86-9B15-D44A143C62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07C74-D001-46F8-BA3A-90D65216EB43}" type="slidenum">
              <a:rPr lang="en-US" smtClean="0"/>
              <a:pPr/>
              <a:t>12</a:t>
            </a:fld>
            <a:endParaRPr lang="en-US"/>
          </a:p>
        </p:txBody>
      </p:sp>
    </p:spTree>
    <p:extLst>
      <p:ext uri="{BB962C8B-B14F-4D97-AF65-F5344CB8AC3E}">
        <p14:creationId xmlns:p14="http://schemas.microsoft.com/office/powerpoint/2010/main" xmlns="" val="3567539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F3885A-2106-48EC-83E9-2308602B6D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3885A-2106-48EC-83E9-2308602B6D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3885A-2106-48EC-83E9-2308602B6D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3885A-2106-48EC-83E9-2308602B6D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3885A-2106-48EC-83E9-2308602B6D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3885A-2106-48EC-83E9-2308602B6D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3885A-2106-48EC-83E9-2308602B6D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3885A-2106-48EC-83E9-2308602B6D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F3885A-2106-48EC-83E9-2308602B6D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3885A-2106-48EC-83E9-2308602B6D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420C61-F6B0-42ED-9EB7-5911F53990CB}" type="datetimeFigureOut">
              <a:rPr lang="en-US" smtClean="0"/>
              <a:pPr/>
              <a:t>03/04/2019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F3885A-2106-48EC-83E9-2308602B6D0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420C61-F6B0-42ED-9EB7-5911F53990CB}" type="datetimeFigureOut">
              <a:rPr lang="en-US" smtClean="0"/>
              <a:pPr/>
              <a:t>03/04/2019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F3885A-2106-48EC-83E9-2308602B6D0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990599"/>
          </a:xfrm>
        </p:spPr>
        <p:txBody>
          <a:bodyPr>
            <a:noAutofit/>
          </a:bodyPr>
          <a:lstStyle/>
          <a:p>
            <a:pPr algn="ctr"/>
            <a:r>
              <a:rPr lang="en-US" sz="3200" dirty="0" smtClean="0">
                <a:solidFill>
                  <a:schemeClr val="bg1"/>
                </a:solidFill>
                <a:latin typeface="Times New Roman" pitchFamily="18" charset="0"/>
                <a:cs typeface="Times New Roman" pitchFamily="18" charset="0"/>
              </a:rPr>
              <a:t>Dr. </a:t>
            </a:r>
            <a:r>
              <a:rPr lang="en-US" sz="3200" dirty="0" err="1" smtClean="0">
                <a:solidFill>
                  <a:schemeClr val="bg1"/>
                </a:solidFill>
                <a:latin typeface="Times New Roman" pitchFamily="18" charset="0"/>
                <a:cs typeface="Times New Roman" pitchFamily="18" charset="0"/>
              </a:rPr>
              <a:t>Sau</a:t>
            </a:r>
            <a:r>
              <a:rPr lang="en-US" sz="3200" dirty="0" smtClean="0">
                <a:solidFill>
                  <a:schemeClr val="bg1"/>
                </a:solidFill>
                <a:latin typeface="Times New Roman" pitchFamily="18" charset="0"/>
                <a:cs typeface="Times New Roman" pitchFamily="18" charset="0"/>
              </a:rPr>
              <a:t> </a:t>
            </a:r>
            <a:r>
              <a:rPr lang="en-US" sz="3200" dirty="0" err="1" smtClean="0">
                <a:solidFill>
                  <a:schemeClr val="bg1"/>
                </a:solidFill>
                <a:latin typeface="Times New Roman" pitchFamily="18" charset="0"/>
                <a:cs typeface="Times New Roman" pitchFamily="18" charset="0"/>
              </a:rPr>
              <a:t>Kamaltai</a:t>
            </a:r>
            <a:r>
              <a:rPr lang="en-US" sz="3200" dirty="0" smtClean="0">
                <a:solidFill>
                  <a:schemeClr val="bg1"/>
                </a:solidFill>
                <a:latin typeface="Times New Roman" pitchFamily="18" charset="0"/>
                <a:cs typeface="Times New Roman" pitchFamily="18" charset="0"/>
              </a:rPr>
              <a:t> </a:t>
            </a:r>
            <a:r>
              <a:rPr lang="en-US" sz="3200" dirty="0" err="1" smtClean="0">
                <a:solidFill>
                  <a:schemeClr val="bg1"/>
                </a:solidFill>
                <a:latin typeface="Times New Roman" pitchFamily="18" charset="0"/>
                <a:cs typeface="Times New Roman" pitchFamily="18" charset="0"/>
              </a:rPr>
              <a:t>Gawai</a:t>
            </a:r>
            <a:r>
              <a:rPr lang="en-US" sz="3200" dirty="0" smtClean="0">
                <a:solidFill>
                  <a:schemeClr val="bg1"/>
                </a:solidFill>
                <a:latin typeface="Times New Roman" pitchFamily="18" charset="0"/>
                <a:cs typeface="Times New Roman" pitchFamily="18" charset="0"/>
              </a:rPr>
              <a:t> Institute of Engineering </a:t>
            </a:r>
            <a:br>
              <a:rPr lang="en-US" sz="3200" dirty="0" smtClean="0">
                <a:solidFill>
                  <a:schemeClr val="bg1"/>
                </a:solidFill>
                <a:latin typeface="Times New Roman" pitchFamily="18" charset="0"/>
                <a:cs typeface="Times New Roman" pitchFamily="18" charset="0"/>
              </a:rPr>
            </a:br>
            <a:r>
              <a:rPr lang="en-US" sz="3200" dirty="0" smtClean="0">
                <a:solidFill>
                  <a:schemeClr val="bg1"/>
                </a:solidFill>
                <a:latin typeface="Times New Roman" pitchFamily="18" charset="0"/>
                <a:cs typeface="Times New Roman" pitchFamily="18" charset="0"/>
              </a:rPr>
              <a:t>And Technology, </a:t>
            </a:r>
            <a:r>
              <a:rPr lang="en-US" sz="3200" dirty="0" err="1" smtClean="0">
                <a:solidFill>
                  <a:schemeClr val="bg1"/>
                </a:solidFill>
                <a:latin typeface="Times New Roman" pitchFamily="18" charset="0"/>
                <a:cs typeface="Times New Roman" pitchFamily="18" charset="0"/>
              </a:rPr>
              <a:t>Darapur</a:t>
            </a:r>
            <a:endParaRPr lang="en-US" sz="3200"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2133600"/>
            <a:ext cx="7854696" cy="3886200"/>
          </a:xfrm>
        </p:spPr>
        <p:txBody>
          <a:bodyPr>
            <a:noAutofit/>
          </a:bodyPr>
          <a:lstStyle/>
          <a:p>
            <a:pPr algn="ctr"/>
            <a:r>
              <a:rPr lang="en-US" sz="2800" dirty="0" smtClean="0">
                <a:solidFill>
                  <a:srgbClr val="FFC000"/>
                </a:solidFill>
                <a:latin typeface="Times New Roman" pitchFamily="18" charset="0"/>
                <a:cs typeface="Times New Roman" pitchFamily="18" charset="0"/>
              </a:rPr>
              <a:t>“ARRYTHMI MONITORING SYSTEM FOR WOMEN SECURITY”</a:t>
            </a:r>
          </a:p>
          <a:p>
            <a:endParaRPr lang="en-US" sz="2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Guided by:- Prof. A.W. Kale</a:t>
            </a:r>
          </a:p>
          <a:p>
            <a:pPr algn="l"/>
            <a:endParaRPr lang="en-US" sz="2000" dirty="0" smtClean="0">
              <a:latin typeface="Times New Roman" pitchFamily="18" charset="0"/>
              <a:cs typeface="Times New Roman" pitchFamily="18" charset="0"/>
            </a:endParaRPr>
          </a:p>
          <a:p>
            <a:pPr algn="l"/>
            <a:r>
              <a:rPr lang="en-US" sz="1800" i="1" dirty="0" smtClean="0">
                <a:latin typeface="Times New Roman" pitchFamily="18" charset="0"/>
                <a:cs typeface="Times New Roman" pitchFamily="18" charset="0"/>
              </a:rPr>
              <a:t>Presenting by </a:t>
            </a:r>
            <a:r>
              <a:rPr lang="en-US" sz="1800" dirty="0" smtClean="0">
                <a:latin typeface="Times New Roman" pitchFamily="18" charset="0"/>
                <a:cs typeface="Times New Roman" pitchFamily="18" charset="0"/>
              </a:rPr>
              <a:t>:-</a:t>
            </a:r>
          </a:p>
          <a:p>
            <a:pPr marL="514350" indent="-514350" algn="l"/>
            <a:r>
              <a:rPr lang="en-US" sz="2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1.Chaitalee A. </a:t>
            </a:r>
            <a:r>
              <a:rPr lang="en-US" sz="2000" b="1" i="1" dirty="0" err="1" smtClean="0">
                <a:latin typeface="Times New Roman" pitchFamily="18" charset="0"/>
                <a:cs typeface="Times New Roman" pitchFamily="18" charset="0"/>
              </a:rPr>
              <a:t>Ghurde</a:t>
            </a:r>
            <a:endParaRPr lang="en-US" sz="2000" b="1" i="1" dirty="0" smtClean="0">
              <a:latin typeface="Times New Roman" pitchFamily="18" charset="0"/>
              <a:cs typeface="Times New Roman" pitchFamily="18" charset="0"/>
            </a:endParaRPr>
          </a:p>
          <a:p>
            <a:pPr marL="514350" indent="-514350" algn="l"/>
            <a:r>
              <a:rPr lang="en-US" sz="2000" b="1" i="1" dirty="0" smtClean="0">
                <a:latin typeface="Times New Roman" pitchFamily="18" charset="0"/>
                <a:cs typeface="Times New Roman" pitchFamily="18" charset="0"/>
              </a:rPr>
              <a:t>           2.Shivani U. </a:t>
            </a:r>
            <a:r>
              <a:rPr lang="en-US" sz="2000" b="1" i="1" dirty="0" err="1" smtClean="0">
                <a:latin typeface="Times New Roman" pitchFamily="18" charset="0"/>
                <a:cs typeface="Times New Roman" pitchFamily="18" charset="0"/>
              </a:rPr>
              <a:t>Raipure</a:t>
            </a:r>
            <a:endParaRPr lang="en-US" sz="2000" b="1" i="1" dirty="0" smtClean="0">
              <a:latin typeface="Times New Roman" pitchFamily="18" charset="0"/>
              <a:cs typeface="Times New Roman" pitchFamily="18" charset="0"/>
            </a:endParaRPr>
          </a:p>
          <a:p>
            <a:pPr marL="514350" indent="-514350" algn="l"/>
            <a:r>
              <a:rPr lang="en-US" sz="2000" b="1" i="1" dirty="0" smtClean="0">
                <a:latin typeface="Times New Roman" pitchFamily="18" charset="0"/>
                <a:cs typeface="Times New Roman" pitchFamily="18" charset="0"/>
              </a:rPr>
              <a:t>           3.Shital B. </a:t>
            </a:r>
            <a:r>
              <a:rPr lang="en-US" sz="2000" b="1" i="1" dirty="0" err="1" smtClean="0">
                <a:latin typeface="Times New Roman" pitchFamily="18" charset="0"/>
                <a:cs typeface="Times New Roman" pitchFamily="18" charset="0"/>
              </a:rPr>
              <a:t>Bhongle</a:t>
            </a:r>
            <a:endParaRPr lang="en-US" sz="2000" b="1" i="1" dirty="0" smtClean="0">
              <a:latin typeface="Times New Roman" pitchFamily="18" charset="0"/>
              <a:cs typeface="Times New Roman" pitchFamily="18" charset="0"/>
            </a:endParaRPr>
          </a:p>
          <a:p>
            <a:pPr marL="514350" indent="-514350" algn="l"/>
            <a:r>
              <a:rPr lang="en-US" sz="2000" b="1" i="1" dirty="0" smtClean="0">
                <a:latin typeface="Times New Roman" pitchFamily="18" charset="0"/>
                <a:cs typeface="Times New Roman" pitchFamily="18" charset="0"/>
              </a:rPr>
              <a:t>           4.Arti V. </a:t>
            </a:r>
            <a:r>
              <a:rPr lang="en-US" sz="2000" b="1" i="1" dirty="0" err="1" smtClean="0">
                <a:latin typeface="Times New Roman" pitchFamily="18" charset="0"/>
                <a:cs typeface="Times New Roman" pitchFamily="18" charset="0"/>
              </a:rPr>
              <a:t>Sangole</a:t>
            </a:r>
            <a:endParaRPr lang="en-US" sz="2000" b="1" i="1" dirty="0" smtClean="0">
              <a:latin typeface="Times New Roman" pitchFamily="18" charset="0"/>
              <a:cs typeface="Times New Roman" pitchFamily="18" charset="0"/>
            </a:endParaRPr>
          </a:p>
          <a:p>
            <a:pPr marL="514350" indent="-514350" algn="l"/>
            <a:endParaRPr lang="en-US" sz="1800" i="1" dirty="0" smtClean="0">
              <a:latin typeface="Times New Roman" pitchFamily="18" charset="0"/>
              <a:cs typeface="Times New Roman" pitchFamily="18" charset="0"/>
            </a:endParaRPr>
          </a:p>
          <a:p>
            <a:pPr marL="514350" indent="-514350" algn="l"/>
            <a:endParaRPr lang="en-US" sz="1800" i="1" dirty="0" smtClean="0">
              <a:latin typeface="Times New Roman" pitchFamily="18" charset="0"/>
              <a:cs typeface="Times New Roman" pitchFamily="18" charset="0"/>
            </a:endParaRPr>
          </a:p>
          <a:p>
            <a:pPr marL="514350" indent="-514350" algn="l"/>
            <a:endParaRPr lang="en-US" sz="1800" i="1" dirty="0" smtClean="0">
              <a:latin typeface="Times New Roman" pitchFamily="18" charset="0"/>
              <a:cs typeface="Times New Roman" pitchFamily="18" charset="0"/>
            </a:endParaRPr>
          </a:p>
          <a:p>
            <a:pPr marL="514350" indent="-514350" algn="l"/>
            <a:endParaRPr lang="en-US" sz="1800" i="1" dirty="0" smtClean="0">
              <a:latin typeface="Times New Roman" pitchFamily="18" charset="0"/>
              <a:cs typeface="Times New Roman" pitchFamily="18" charset="0"/>
            </a:endParaRPr>
          </a:p>
          <a:p>
            <a:pPr marL="514350" indent="-514350" algn="l"/>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5400" dirty="0" smtClean="0">
                <a:solidFill>
                  <a:schemeClr val="accent5">
                    <a:lumMod val="50000"/>
                  </a:schemeClr>
                </a:solidFill>
                <a:latin typeface="Algerian" pitchFamily="82" charset="0"/>
              </a:rPr>
              <a:t>OLED display</a:t>
            </a:r>
            <a:endParaRPr lang="en-US" dirty="0"/>
          </a:p>
        </p:txBody>
      </p:sp>
      <p:sp>
        <p:nvSpPr>
          <p:cNvPr id="3" name="Content Placeholder 2"/>
          <p:cNvSpPr>
            <a:spLocks noGrp="1"/>
          </p:cNvSpPr>
          <p:nvPr>
            <p:ph idx="1"/>
          </p:nvPr>
        </p:nvSpPr>
        <p:spPr>
          <a:xfrm>
            <a:off x="4267200" y="1935480"/>
            <a:ext cx="4419600" cy="4389120"/>
          </a:xfrm>
        </p:spPr>
        <p:txBody>
          <a:bodyPr>
            <a:normAutofit fontScale="85000" lnSpcReduction="10000"/>
          </a:bodyPr>
          <a:lstStyle/>
          <a:p>
            <a:pPr lvl="0"/>
            <a:r>
              <a:rPr lang="en-US" dirty="0" smtClean="0"/>
              <a:t>OLED Driver IC: SSD1306</a:t>
            </a:r>
          </a:p>
          <a:p>
            <a:pPr lvl="0"/>
            <a:r>
              <a:rPr lang="en-US" dirty="0" smtClean="0"/>
              <a:t>Resolution: 128 x 64</a:t>
            </a:r>
          </a:p>
          <a:p>
            <a:pPr lvl="0"/>
            <a:r>
              <a:rPr lang="en-US" dirty="0" smtClean="0"/>
              <a:t>Input Voltage: 3.3V ~ 6V</a:t>
            </a:r>
          </a:p>
          <a:p>
            <a:pPr lvl="0"/>
            <a:r>
              <a:rPr lang="en-US" dirty="0" smtClean="0"/>
              <a:t>Compatible I/O Level: 3.3V, 5V</a:t>
            </a:r>
          </a:p>
          <a:p>
            <a:pPr lvl="0"/>
            <a:r>
              <a:rPr lang="en-US" dirty="0" smtClean="0"/>
              <a:t>Mini Size: 2.7 x 2.8cm</a:t>
            </a:r>
          </a:p>
          <a:p>
            <a:pPr lvl="0"/>
            <a:r>
              <a:rPr lang="en-US" dirty="0" smtClean="0"/>
              <a:t>Only Need 2 I/O Port to Control</a:t>
            </a:r>
          </a:p>
          <a:p>
            <a:pPr lvl="0"/>
            <a:r>
              <a:rPr lang="en-US" dirty="0" smtClean="0"/>
              <a:t>Working temperature: -30°C ~ 70°C</a:t>
            </a:r>
          </a:p>
          <a:p>
            <a:pPr lvl="0"/>
            <a:r>
              <a:rPr lang="en-US" dirty="0" smtClean="0"/>
              <a:t>Module volume ( generous ): 27.0 x 27.0 x 4.1mm</a:t>
            </a:r>
          </a:p>
          <a:p>
            <a:pPr lvl="0"/>
            <a:r>
              <a:rPr lang="en-US" dirty="0" smtClean="0"/>
              <a:t>Interface: I2C</a:t>
            </a:r>
          </a:p>
          <a:p>
            <a:endParaRPr lang="en-US" dirty="0"/>
          </a:p>
        </p:txBody>
      </p:sp>
      <p:pic>
        <p:nvPicPr>
          <p:cNvPr id="5" name="Content Placeholder 6" descr="https://www.electronicscomp.com/image/cache/catalog/oled-module-6-pin-0.96-inch-500x500.JPG"/>
          <p:cNvPicPr>
            <a:picLocks/>
          </p:cNvPicPr>
          <p:nvPr/>
        </p:nvPicPr>
        <p:blipFill>
          <a:blip r:embed="rId2" cstate="print"/>
          <a:srcRect/>
          <a:stretch>
            <a:fillRect/>
          </a:stretch>
        </p:blipFill>
        <p:spPr bwMode="auto">
          <a:xfrm>
            <a:off x="0" y="1447800"/>
            <a:ext cx="41148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4088"/>
            <a:ext cx="8839200" cy="819912"/>
          </a:xfrm>
        </p:spPr>
        <p:txBody>
          <a:bodyPr>
            <a:normAutofit/>
          </a:bodyPr>
          <a:lstStyle/>
          <a:p>
            <a:r>
              <a:rPr lang="en-US" sz="2800" dirty="0" smtClean="0">
                <a:latin typeface="Algerian" panose="04020705040A02060702" pitchFamily="82" charset="0"/>
              </a:rPr>
              <a:t>                                  </a:t>
            </a:r>
            <a:r>
              <a:rPr lang="en-US" sz="4000" dirty="0" err="1" smtClean="0">
                <a:solidFill>
                  <a:schemeClr val="accent5">
                    <a:lumMod val="50000"/>
                  </a:schemeClr>
                </a:solidFill>
                <a:latin typeface="Algerian" panose="04020705040A02060702" pitchFamily="82" charset="0"/>
              </a:rPr>
              <a:t>Aurduino</a:t>
            </a:r>
            <a:r>
              <a:rPr lang="en-US" sz="4000" dirty="0" smtClean="0">
                <a:solidFill>
                  <a:schemeClr val="accent5">
                    <a:lumMod val="50000"/>
                  </a:schemeClr>
                </a:solidFill>
                <a:latin typeface="Algerian" panose="04020705040A02060702" pitchFamily="82" charset="0"/>
              </a:rPr>
              <a:t> Board</a:t>
            </a:r>
            <a:endParaRPr lang="en-US" sz="4000" dirty="0">
              <a:solidFill>
                <a:schemeClr val="accent5">
                  <a:lumMod val="50000"/>
                </a:schemeClr>
              </a:solidFill>
              <a:latin typeface="Algerian" panose="04020705040A02060702" pitchFamily="82"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570" y="2095500"/>
            <a:ext cx="4076700" cy="4076700"/>
          </a:xfrm>
          <a:prstGeom prst="rect">
            <a:avLst/>
          </a:prstGeom>
        </p:spPr>
      </p:pic>
      <p:sp>
        <p:nvSpPr>
          <p:cNvPr id="4" name="TextBox 3"/>
          <p:cNvSpPr txBox="1"/>
          <p:nvPr/>
        </p:nvSpPr>
        <p:spPr>
          <a:xfrm>
            <a:off x="4267200" y="2286000"/>
            <a:ext cx="4495800"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The </a:t>
            </a:r>
            <a:r>
              <a:rPr lang="en-US" sz="2000" dirty="0" err="1" smtClean="0"/>
              <a:t>Aurduino</a:t>
            </a:r>
            <a:r>
              <a:rPr lang="en-US" sz="2000" dirty="0" smtClean="0"/>
              <a:t> UNO is a microcontroller board based on the ATmega328</a:t>
            </a:r>
          </a:p>
          <a:p>
            <a:pPr marL="285750" indent="-285750">
              <a:buFont typeface="Wingdings" panose="05000000000000000000" pitchFamily="2" charset="2"/>
              <a:buChar char="Ø"/>
            </a:pPr>
            <a:r>
              <a:rPr lang="en-US" sz="2000" dirty="0" smtClean="0"/>
              <a:t>It has 14 digital input output pins.</a:t>
            </a:r>
          </a:p>
          <a:p>
            <a:pPr marL="285750" indent="-285750">
              <a:buFont typeface="Wingdings" panose="05000000000000000000" pitchFamily="2" charset="2"/>
              <a:buChar char="Ø"/>
            </a:pPr>
            <a:r>
              <a:rPr lang="en-US" sz="2000" dirty="0" smtClean="0"/>
              <a:t>Operating voltage is 5V</a:t>
            </a:r>
          </a:p>
          <a:p>
            <a:pPr marL="285750" indent="-285750">
              <a:buFont typeface="Wingdings" panose="05000000000000000000" pitchFamily="2" charset="2"/>
              <a:buChar char="Ø"/>
            </a:pPr>
            <a:r>
              <a:rPr lang="en-US" sz="2000" dirty="0" smtClean="0"/>
              <a:t>Flash memory 32Kb (ATmega328)</a:t>
            </a:r>
          </a:p>
          <a:p>
            <a:pPr marL="285750" indent="-285750">
              <a:buFont typeface="Wingdings" panose="05000000000000000000" pitchFamily="2" charset="2"/>
              <a:buChar char="Ø"/>
            </a:pPr>
            <a:r>
              <a:rPr lang="en-US" sz="2000" dirty="0" smtClean="0"/>
              <a:t>Clock speed 16 </a:t>
            </a:r>
            <a:r>
              <a:rPr lang="en-US" sz="2000" dirty="0" err="1" smtClean="0"/>
              <a:t>MHz.</a:t>
            </a:r>
            <a:endParaRPr lang="en-US" sz="2000" dirty="0"/>
          </a:p>
        </p:txBody>
      </p:sp>
    </p:spTree>
    <p:extLst>
      <p:ext uri="{BB962C8B-B14F-4D97-AF65-F5344CB8AC3E}">
        <p14:creationId xmlns:p14="http://schemas.microsoft.com/office/powerpoint/2010/main" xmlns="" val="3659945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8601" y="1981201"/>
            <a:ext cx="3877407" cy="3733799"/>
          </a:xfrm>
          <a:prstGeom prst="rect">
            <a:avLst/>
          </a:prstGeom>
        </p:spPr>
      </p:pic>
      <p:sp>
        <p:nvSpPr>
          <p:cNvPr id="5" name="TextBox 4"/>
          <p:cNvSpPr txBox="1"/>
          <p:nvPr/>
        </p:nvSpPr>
        <p:spPr>
          <a:xfrm>
            <a:off x="4495800" y="2362200"/>
            <a:ext cx="3886200" cy="261610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Heart beat sensor is an electronic used to measure the heart rate i.e. speed of the heartbeat.</a:t>
            </a:r>
          </a:p>
          <a:p>
            <a:pPr marL="285750" indent="-285750">
              <a:buFont typeface="Wingdings" panose="05000000000000000000" pitchFamily="2" charset="2"/>
              <a:buChar char="Ø"/>
            </a:pPr>
            <a:r>
              <a:rPr lang="en-US" sz="2000" dirty="0" smtClean="0"/>
              <a:t>Work as a digital heart rate monitor.</a:t>
            </a:r>
          </a:p>
          <a:p>
            <a:pPr marL="285750" indent="-285750">
              <a:buFont typeface="Wingdings" panose="05000000000000000000" pitchFamily="2" charset="2"/>
              <a:buChar char="Ø"/>
            </a:pPr>
            <a:r>
              <a:rPr lang="en-US" sz="2000" dirty="0" smtClean="0"/>
              <a:t>Working voltage of +5 V DC.</a:t>
            </a:r>
          </a:p>
          <a:p>
            <a:endParaRPr lang="en-US" sz="2000" dirty="0"/>
          </a:p>
        </p:txBody>
      </p:sp>
      <p:sp>
        <p:nvSpPr>
          <p:cNvPr id="6" name="TextBox 5"/>
          <p:cNvSpPr txBox="1"/>
          <p:nvPr/>
        </p:nvSpPr>
        <p:spPr>
          <a:xfrm>
            <a:off x="1905000" y="685800"/>
            <a:ext cx="5270995" cy="707886"/>
          </a:xfrm>
          <a:prstGeom prst="rect">
            <a:avLst/>
          </a:prstGeom>
          <a:noFill/>
        </p:spPr>
        <p:txBody>
          <a:bodyPr wrap="none" rtlCol="0">
            <a:spAutoFit/>
          </a:bodyPr>
          <a:lstStyle/>
          <a:p>
            <a:r>
              <a:rPr lang="en-US" sz="4000" dirty="0" smtClean="0">
                <a:solidFill>
                  <a:schemeClr val="accent5">
                    <a:lumMod val="50000"/>
                  </a:schemeClr>
                </a:solidFill>
                <a:latin typeface="Algerian" panose="04020705040A02060702" pitchFamily="82" charset="0"/>
              </a:rPr>
              <a:t>Heartbeat Sensor </a:t>
            </a:r>
            <a:endParaRPr lang="en-US" sz="4000" dirty="0">
              <a:solidFill>
                <a:schemeClr val="accent5">
                  <a:lumMod val="50000"/>
                </a:schemeClr>
              </a:solidFill>
              <a:latin typeface="Algerian" panose="04020705040A02060702" pitchFamily="82" charset="0"/>
            </a:endParaRPr>
          </a:p>
        </p:txBody>
      </p:sp>
    </p:spTree>
    <p:extLst>
      <p:ext uri="{BB962C8B-B14F-4D97-AF65-F5344CB8AC3E}">
        <p14:creationId xmlns:p14="http://schemas.microsoft.com/office/powerpoint/2010/main" xmlns="" val="1406399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2514600"/>
            <a:ext cx="4648201" cy="2743200"/>
          </a:xfrm>
          <a:prstGeom prst="rect">
            <a:avLst/>
          </a:prstGeom>
        </p:spPr>
      </p:pic>
      <p:sp>
        <p:nvSpPr>
          <p:cNvPr id="4" name="TextBox 3"/>
          <p:cNvSpPr txBox="1"/>
          <p:nvPr/>
        </p:nvSpPr>
        <p:spPr>
          <a:xfrm>
            <a:off x="1600200" y="533400"/>
            <a:ext cx="5867400" cy="707886"/>
          </a:xfrm>
          <a:prstGeom prst="rect">
            <a:avLst/>
          </a:prstGeom>
          <a:noFill/>
        </p:spPr>
        <p:txBody>
          <a:bodyPr wrap="square" rtlCol="0">
            <a:spAutoFit/>
          </a:bodyPr>
          <a:lstStyle/>
          <a:p>
            <a:r>
              <a:rPr lang="en-US" sz="4000" dirty="0" smtClean="0">
                <a:latin typeface="Algerian" panose="04020705040A02060702" pitchFamily="82" charset="0"/>
              </a:rPr>
              <a:t>           </a:t>
            </a:r>
            <a:r>
              <a:rPr lang="en-US" sz="4000" dirty="0" smtClean="0">
                <a:solidFill>
                  <a:schemeClr val="accent5">
                    <a:lumMod val="50000"/>
                  </a:schemeClr>
                </a:solidFill>
                <a:latin typeface="Algerian" panose="04020705040A02060702" pitchFamily="82" charset="0"/>
              </a:rPr>
              <a:t>GSM Module</a:t>
            </a:r>
            <a:endParaRPr lang="en-US" sz="4000" dirty="0">
              <a:solidFill>
                <a:schemeClr val="accent5">
                  <a:lumMod val="50000"/>
                </a:schemeClr>
              </a:solidFill>
              <a:latin typeface="Algerian" panose="04020705040A02060702" pitchFamily="82" charset="0"/>
            </a:endParaRPr>
          </a:p>
        </p:txBody>
      </p:sp>
      <p:sp>
        <p:nvSpPr>
          <p:cNvPr id="5" name="TextBox 4"/>
          <p:cNvSpPr txBox="1"/>
          <p:nvPr/>
        </p:nvSpPr>
        <p:spPr>
          <a:xfrm>
            <a:off x="4800600" y="2209800"/>
            <a:ext cx="4343400"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smtClean="0"/>
              <a:t>GSM</a:t>
            </a:r>
            <a:r>
              <a:rPr lang="en-US" sz="2000" dirty="0" smtClean="0"/>
              <a:t> </a:t>
            </a:r>
            <a:r>
              <a:rPr lang="en-US" sz="2000" b="1" dirty="0"/>
              <a:t>module</a:t>
            </a:r>
            <a:r>
              <a:rPr lang="en-US" sz="2000" dirty="0"/>
              <a:t> is used to establish communication between a computer and a </a:t>
            </a:r>
            <a:r>
              <a:rPr lang="en-US" sz="2000" b="1" dirty="0"/>
              <a:t>GSM</a:t>
            </a:r>
            <a:r>
              <a:rPr lang="en-US" sz="2000" dirty="0"/>
              <a:t>-GPRS system</a:t>
            </a:r>
            <a:r>
              <a:rPr lang="en-US" sz="2000" dirty="0" smtClean="0"/>
              <a:t>.</a:t>
            </a:r>
          </a:p>
          <a:p>
            <a:pPr marL="285750" indent="-285750">
              <a:buFont typeface="Wingdings" panose="05000000000000000000" pitchFamily="2" charset="2"/>
              <a:buChar char="Ø"/>
            </a:pPr>
            <a:r>
              <a:rPr lang="en-US" sz="2000" dirty="0"/>
              <a:t>GSM is an open and digital cellular technology used for transmitting mobile voice and data </a:t>
            </a:r>
            <a:r>
              <a:rPr lang="en-US" sz="2000" dirty="0" smtClean="0"/>
              <a:t>services</a:t>
            </a:r>
          </a:p>
          <a:p>
            <a:pPr marL="285750" indent="-285750">
              <a:buFont typeface="Wingdings" panose="05000000000000000000" pitchFamily="2" charset="2"/>
              <a:buChar char="Ø"/>
            </a:pPr>
            <a:r>
              <a:rPr lang="en-US" sz="2000" dirty="0" smtClean="0"/>
              <a:t>Uplink frequency range specified for 933-960 </a:t>
            </a:r>
            <a:r>
              <a:rPr lang="en-US" sz="2000" dirty="0" err="1" smtClean="0"/>
              <a:t>MHz.</a:t>
            </a:r>
            <a:r>
              <a:rPr lang="en-US" sz="2000" dirty="0" smtClean="0"/>
              <a:t> and downlink frequency band 890-915 </a:t>
            </a:r>
            <a:r>
              <a:rPr lang="en-US" sz="2000" dirty="0" err="1" smtClean="0"/>
              <a:t>MHz.</a:t>
            </a:r>
            <a:endParaRPr lang="en-US" sz="2000" dirty="0" smtClean="0"/>
          </a:p>
          <a:p>
            <a:endParaRPr lang="en-US" sz="2000" dirty="0"/>
          </a:p>
        </p:txBody>
      </p:sp>
    </p:spTree>
    <p:extLst>
      <p:ext uri="{BB962C8B-B14F-4D97-AF65-F5344CB8AC3E}">
        <p14:creationId xmlns:p14="http://schemas.microsoft.com/office/powerpoint/2010/main" xmlns="" val="3355613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xmlns="" val="0"/>
              </a:ext>
            </a:extLst>
          </a:blip>
          <a:srcRect l="4082" t="8163" r="4082" b="8163"/>
          <a:stretch/>
        </p:blipFill>
        <p:spPr>
          <a:xfrm>
            <a:off x="0" y="2209800"/>
            <a:ext cx="3847171" cy="3505200"/>
          </a:xfrm>
          <a:prstGeom prst="rect">
            <a:avLst/>
          </a:prstGeom>
        </p:spPr>
      </p:pic>
      <p:sp>
        <p:nvSpPr>
          <p:cNvPr id="3" name="TextBox 2"/>
          <p:cNvSpPr txBox="1"/>
          <p:nvPr/>
        </p:nvSpPr>
        <p:spPr>
          <a:xfrm>
            <a:off x="1923585" y="838200"/>
            <a:ext cx="5163015" cy="707886"/>
          </a:xfrm>
          <a:prstGeom prst="rect">
            <a:avLst/>
          </a:prstGeom>
          <a:noFill/>
        </p:spPr>
        <p:txBody>
          <a:bodyPr wrap="square" rtlCol="0">
            <a:spAutoFit/>
          </a:bodyPr>
          <a:lstStyle/>
          <a:p>
            <a:r>
              <a:rPr lang="en-US" sz="4000" dirty="0" smtClean="0">
                <a:solidFill>
                  <a:schemeClr val="accent5">
                    <a:lumMod val="50000"/>
                  </a:schemeClr>
                </a:solidFill>
                <a:latin typeface="Algerian" panose="04020705040A02060702" pitchFamily="82" charset="0"/>
              </a:rPr>
              <a:t>         7805 IC</a:t>
            </a:r>
            <a:endParaRPr lang="en-US" sz="4000" dirty="0">
              <a:solidFill>
                <a:schemeClr val="accent5">
                  <a:lumMod val="50000"/>
                </a:schemeClr>
              </a:solidFill>
              <a:latin typeface="Algerian" panose="04020705040A02060702" pitchFamily="82" charset="0"/>
            </a:endParaRPr>
          </a:p>
        </p:txBody>
      </p:sp>
      <p:sp>
        <p:nvSpPr>
          <p:cNvPr id="4" name="TextBox 3"/>
          <p:cNvSpPr txBox="1"/>
          <p:nvPr/>
        </p:nvSpPr>
        <p:spPr>
          <a:xfrm>
            <a:off x="4648200" y="2209800"/>
            <a:ext cx="4343400"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7805 is a linear voltage regulator IC with a fixed output voltage 5 V .</a:t>
            </a:r>
          </a:p>
          <a:p>
            <a:pPr marL="285750" indent="-285750">
              <a:buFont typeface="Wingdings" panose="05000000000000000000" pitchFamily="2" charset="2"/>
              <a:buChar char="Ø"/>
            </a:pPr>
            <a:r>
              <a:rPr lang="en-US" sz="2000" dirty="0" smtClean="0"/>
              <a:t>Current rating </a:t>
            </a:r>
            <a:r>
              <a:rPr lang="en-US" sz="2000" dirty="0" err="1" smtClean="0"/>
              <a:t>Ic</a:t>
            </a:r>
            <a:r>
              <a:rPr lang="en-US" sz="2000" dirty="0" smtClean="0"/>
              <a:t> is 1A</a:t>
            </a:r>
          </a:p>
          <a:p>
            <a:pPr marL="285750" indent="-285750">
              <a:buFont typeface="Wingdings" panose="05000000000000000000" pitchFamily="2" charset="2"/>
              <a:buChar char="Ø"/>
            </a:pPr>
            <a:r>
              <a:rPr lang="en-US" sz="2000" dirty="0" smtClean="0"/>
              <a:t>Input voltage range 7V - 35V</a:t>
            </a:r>
            <a:endParaRPr lang="en-US" sz="2000" dirty="0"/>
          </a:p>
        </p:txBody>
      </p:sp>
    </p:spTree>
    <p:extLst>
      <p:ext uri="{BB962C8B-B14F-4D97-AF65-F5344CB8AC3E}">
        <p14:creationId xmlns:p14="http://schemas.microsoft.com/office/powerpoint/2010/main" xmlns="" val="3334811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90600"/>
          </a:xfrm>
        </p:spPr>
        <p:txBody>
          <a:bodyPr/>
          <a:lstStyle/>
          <a:p>
            <a:pPr algn="ctr"/>
            <a:r>
              <a:rPr lang="en-US" dirty="0" smtClean="0">
                <a:solidFill>
                  <a:schemeClr val="accent5">
                    <a:lumMod val="50000"/>
                  </a:schemeClr>
                </a:solidFill>
                <a:latin typeface="Algerian" pitchFamily="82" charset="0"/>
              </a:rPr>
              <a:t>RTC</a:t>
            </a:r>
            <a:endParaRPr lang="en-US" dirty="0">
              <a:solidFill>
                <a:schemeClr val="accent5">
                  <a:lumMod val="50000"/>
                </a:schemeClr>
              </a:solidFill>
              <a:latin typeface="Algerian" pitchFamily="82" charset="0"/>
            </a:endParaRPr>
          </a:p>
        </p:txBody>
      </p:sp>
      <p:pic>
        <p:nvPicPr>
          <p:cNvPr id="4" name="Picture 3"/>
          <p:cNvPicPr/>
          <p:nvPr/>
        </p:nvPicPr>
        <p:blipFill>
          <a:blip r:embed="rId2" cstate="print"/>
          <a:srcRect/>
          <a:stretch>
            <a:fillRect/>
          </a:stretch>
        </p:blipFill>
        <p:spPr bwMode="auto">
          <a:xfrm>
            <a:off x="1" y="1981200"/>
            <a:ext cx="4495799" cy="3200400"/>
          </a:xfrm>
          <a:prstGeom prst="rect">
            <a:avLst/>
          </a:prstGeom>
          <a:noFill/>
          <a:ln w="9525">
            <a:noFill/>
            <a:miter lim="800000"/>
            <a:headEnd/>
            <a:tailEnd/>
          </a:ln>
        </p:spPr>
      </p:pic>
      <p:sp>
        <p:nvSpPr>
          <p:cNvPr id="5" name="Content Placeholder 2"/>
          <p:cNvSpPr>
            <a:spLocks noGrp="1"/>
          </p:cNvSpPr>
          <p:nvPr>
            <p:ph idx="1"/>
          </p:nvPr>
        </p:nvSpPr>
        <p:spPr>
          <a:xfrm>
            <a:off x="4495800" y="1219200"/>
            <a:ext cx="4343400" cy="5334000"/>
          </a:xfrm>
        </p:spPr>
        <p:txBody>
          <a:bodyPr>
            <a:normAutofit fontScale="85000" lnSpcReduction="20000"/>
          </a:bodyPr>
          <a:lstStyle/>
          <a:p>
            <a:pPr lvl="0"/>
            <a:r>
              <a:rPr lang="en-US" dirty="0" smtClean="0"/>
              <a:t>Highly Accurate RTC Completely Manages All Timekeeping Functions.</a:t>
            </a:r>
          </a:p>
          <a:p>
            <a:pPr lvl="0"/>
            <a:r>
              <a:rPr lang="en-US" dirty="0" smtClean="0"/>
              <a:t>Real-Time Clock Counts Seconds, Minutes, Hours, Date of the Month, Month, Day of the Week, and Year, with Leap-Year Compensation Valid Up </a:t>
            </a:r>
            <a:r>
              <a:rPr lang="en-US" dirty="0" smtClean="0"/>
              <a:t>to 2100.</a:t>
            </a:r>
          </a:p>
          <a:p>
            <a:pPr lvl="0"/>
            <a:r>
              <a:rPr lang="en-US" dirty="0" smtClean="0"/>
              <a:t> </a:t>
            </a:r>
            <a:r>
              <a:rPr lang="en-US" dirty="0" smtClean="0"/>
              <a:t>Programmable </a:t>
            </a:r>
            <a:r>
              <a:rPr lang="en-US" dirty="0" smtClean="0"/>
              <a:t>Square-Wave Output Signal.</a:t>
            </a:r>
          </a:p>
          <a:p>
            <a:pPr lvl="0"/>
            <a:r>
              <a:rPr lang="en-US" dirty="0" smtClean="0"/>
              <a:t>Simple Serial Interface Connects to Most Microcontrollers.</a:t>
            </a:r>
          </a:p>
          <a:p>
            <a:pPr lvl="0"/>
            <a:r>
              <a:rPr lang="en-US" dirty="0" smtClean="0"/>
              <a:t>Fast (400kHz) I2C Interface</a:t>
            </a:r>
            <a:r>
              <a:rPr lang="en-US" dirty="0" smtClean="0"/>
              <a:t>.</a:t>
            </a:r>
            <a:endParaRPr lang="en-US" dirty="0" smtClean="0"/>
          </a:p>
          <a:p>
            <a:pPr lvl="0"/>
            <a:r>
              <a:rPr lang="en-US" dirty="0" smtClean="0"/>
              <a:t>Low Power Operation Extends Battery-Backup Run Time.</a:t>
            </a:r>
          </a:p>
          <a:p>
            <a:pPr lvl="0"/>
            <a:r>
              <a:rPr lang="en-US" dirty="0" smtClean="0"/>
              <a:t>3.3V Operating voltage.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609600"/>
          </a:xfrm>
        </p:spPr>
        <p:txBody>
          <a:bodyPr>
            <a:normAutofit fontScale="90000"/>
          </a:bodyPr>
          <a:lstStyle/>
          <a:p>
            <a:pPr algn="ctr"/>
            <a:r>
              <a:rPr lang="en-US" dirty="0" smtClean="0">
                <a:solidFill>
                  <a:schemeClr val="accent5">
                    <a:lumMod val="50000"/>
                  </a:schemeClr>
                </a:solidFill>
                <a:latin typeface="Algerian" pitchFamily="82" charset="0"/>
              </a:rPr>
              <a:t>FLOWCHART</a:t>
            </a:r>
            <a:endParaRPr lang="en-US" dirty="0">
              <a:solidFill>
                <a:schemeClr val="accent5">
                  <a:lumMod val="50000"/>
                </a:schemeClr>
              </a:solidFill>
              <a:latin typeface="Algerian" pitchFamily="82" charset="0"/>
            </a:endParaRPr>
          </a:p>
        </p:txBody>
      </p:sp>
      <p:pic>
        <p:nvPicPr>
          <p:cNvPr id="6" name="Picture 2"/>
          <p:cNvPicPr>
            <a:picLocks noGrp="1" noChangeAspect="1" noChangeArrowheads="1"/>
          </p:cNvPicPr>
          <p:nvPr>
            <p:ph idx="1"/>
          </p:nvPr>
        </p:nvPicPr>
        <p:blipFill>
          <a:blip r:embed="rId2" cstate="print"/>
          <a:srcRect/>
          <a:stretch>
            <a:fillRect/>
          </a:stretch>
        </p:blipFill>
        <p:spPr bwMode="auto">
          <a:xfrm>
            <a:off x="2209800" y="685800"/>
            <a:ext cx="5181600" cy="6172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162800" cy="1066800"/>
          </a:xfrm>
        </p:spPr>
        <p:txBody>
          <a:bodyPr>
            <a:normAutofit fontScale="90000"/>
          </a:bodyPr>
          <a:lstStyle/>
          <a:p>
            <a:pPr algn="ctr"/>
            <a:r>
              <a:rPr lang="en-US" sz="4000" b="1" dirty="0" smtClean="0">
                <a:solidFill>
                  <a:schemeClr val="accent5">
                    <a:lumMod val="75000"/>
                  </a:schemeClr>
                </a:solidFill>
                <a:latin typeface="Algerian" pitchFamily="82" charset="0"/>
              </a:rPr>
              <a:t/>
            </a:r>
            <a:br>
              <a:rPr lang="en-US" sz="4000" b="1" dirty="0" smtClean="0">
                <a:solidFill>
                  <a:schemeClr val="accent5">
                    <a:lumMod val="75000"/>
                  </a:schemeClr>
                </a:solidFill>
                <a:latin typeface="Algerian" pitchFamily="82" charset="0"/>
              </a:rPr>
            </a:br>
            <a:r>
              <a:rPr lang="en-US" sz="4000" b="1" dirty="0" smtClean="0">
                <a:solidFill>
                  <a:schemeClr val="accent5">
                    <a:lumMod val="75000"/>
                  </a:schemeClr>
                </a:solidFill>
                <a:latin typeface="Algerian" pitchFamily="82" charset="0"/>
              </a:rPr>
              <a:t/>
            </a:r>
            <a:br>
              <a:rPr lang="en-US" sz="4000" b="1" dirty="0" smtClean="0">
                <a:solidFill>
                  <a:schemeClr val="accent5">
                    <a:lumMod val="75000"/>
                  </a:schemeClr>
                </a:solidFill>
                <a:latin typeface="Algerian" pitchFamily="82" charset="0"/>
              </a:rPr>
            </a:br>
            <a:r>
              <a:rPr lang="en-US" sz="4000" b="1" dirty="0" smtClean="0">
                <a:solidFill>
                  <a:schemeClr val="accent5">
                    <a:lumMod val="75000"/>
                  </a:schemeClr>
                </a:solidFill>
                <a:latin typeface="Algerian" pitchFamily="82" charset="0"/>
              </a:rPr>
              <a:t/>
            </a:r>
            <a:br>
              <a:rPr lang="en-US" sz="4000" b="1" dirty="0" smtClean="0">
                <a:solidFill>
                  <a:schemeClr val="accent5">
                    <a:lumMod val="75000"/>
                  </a:schemeClr>
                </a:solidFill>
                <a:latin typeface="Algerian" pitchFamily="82" charset="0"/>
              </a:rPr>
            </a:br>
            <a:r>
              <a:rPr lang="en-US" sz="4900" b="1" dirty="0" smtClean="0">
                <a:solidFill>
                  <a:schemeClr val="accent5">
                    <a:lumMod val="50000"/>
                  </a:schemeClr>
                </a:solidFill>
                <a:latin typeface="Algerian" pitchFamily="82" charset="0"/>
              </a:rPr>
              <a:t>ADVANTAGES</a:t>
            </a:r>
            <a:r>
              <a:rPr lang="en-US" sz="4000" dirty="0" smtClean="0">
                <a:solidFill>
                  <a:schemeClr val="accent5">
                    <a:lumMod val="50000"/>
                  </a:schemeClr>
                </a:solidFill>
                <a:latin typeface="Algerian" pitchFamily="82" charset="0"/>
              </a:rPr>
              <a:t/>
            </a:r>
            <a:br>
              <a:rPr lang="en-US" sz="4000" dirty="0" smtClean="0">
                <a:solidFill>
                  <a:schemeClr val="accent5">
                    <a:lumMod val="50000"/>
                  </a:schemeClr>
                </a:solidFill>
                <a:latin typeface="Algerian" pitchFamily="82" charset="0"/>
              </a:rPr>
            </a:br>
            <a:endParaRPr lang="en-US" sz="4000" dirty="0">
              <a:solidFill>
                <a:schemeClr val="accent5">
                  <a:lumMod val="50000"/>
                </a:schemeClr>
              </a:solidFill>
              <a:latin typeface="Algerian" pitchFamily="82" charset="0"/>
            </a:endParaRPr>
          </a:p>
        </p:txBody>
      </p:sp>
      <p:sp>
        <p:nvSpPr>
          <p:cNvPr id="3" name="Content Placeholder 2"/>
          <p:cNvSpPr>
            <a:spLocks noGrp="1"/>
          </p:cNvSpPr>
          <p:nvPr>
            <p:ph idx="1"/>
          </p:nvPr>
        </p:nvSpPr>
        <p:spPr/>
        <p:txBody>
          <a:bodyPr/>
          <a:lstStyle/>
          <a:p>
            <a:pPr lvl="0"/>
            <a:r>
              <a:rPr lang="en-US" dirty="0" smtClean="0"/>
              <a:t>Increased self confidence.</a:t>
            </a:r>
          </a:p>
          <a:p>
            <a:pPr lvl="0"/>
            <a:r>
              <a:rPr lang="en-US" dirty="0" smtClean="0"/>
              <a:t>It send the heart beat range.</a:t>
            </a:r>
          </a:p>
          <a:p>
            <a:pPr lvl="0"/>
            <a:r>
              <a:rPr lang="en-US" dirty="0" smtClean="0"/>
              <a:t>Monitors all hazards and threats.</a:t>
            </a:r>
          </a:p>
          <a:p>
            <a:pPr lvl="0"/>
            <a:r>
              <a:rPr lang="en-US" dirty="0" smtClean="0"/>
              <a:t>Alert message to mobile phone for remote information.</a:t>
            </a:r>
          </a:p>
          <a:p>
            <a:pPr lvl="0"/>
            <a:r>
              <a:rPr lang="en-US" dirty="0" smtClean="0"/>
              <a:t>Mobile number can be changed at any time.</a:t>
            </a:r>
          </a:p>
          <a:p>
            <a:pPr lvl="0"/>
            <a:r>
              <a:rPr lang="en-US" dirty="0" smtClean="0"/>
              <a:t> Can be used to prevent incidents.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4500" dirty="0" smtClean="0">
                <a:solidFill>
                  <a:schemeClr val="accent5">
                    <a:lumMod val="50000"/>
                  </a:schemeClr>
                </a:solidFill>
                <a:latin typeface="Algerian" pitchFamily="82" charset="0"/>
              </a:rPr>
              <a:t>APPLICATION</a:t>
            </a:r>
            <a:endParaRPr lang="en-US" sz="4500" dirty="0">
              <a:solidFill>
                <a:schemeClr val="accent5">
                  <a:lumMod val="50000"/>
                </a:schemeClr>
              </a:solidFill>
              <a:latin typeface="Algerian" pitchFamily="82" charset="0"/>
            </a:endParaRPr>
          </a:p>
        </p:txBody>
      </p:sp>
      <p:sp>
        <p:nvSpPr>
          <p:cNvPr id="3" name="Content Placeholder 2"/>
          <p:cNvSpPr>
            <a:spLocks noGrp="1"/>
          </p:cNvSpPr>
          <p:nvPr>
            <p:ph idx="1"/>
          </p:nvPr>
        </p:nvSpPr>
        <p:spPr/>
        <p:txBody>
          <a:bodyPr/>
          <a:lstStyle/>
          <a:p>
            <a:pPr lvl="0"/>
            <a:r>
              <a:rPr lang="en-US" dirty="0" smtClean="0"/>
              <a:t>It can be used as an inexpensive alternative to Smart Watches and other expensive Heart Rate Monitors.</a:t>
            </a:r>
          </a:p>
          <a:p>
            <a:pPr lvl="0"/>
            <a:r>
              <a:rPr lang="en-US" dirty="0" smtClean="0"/>
              <a:t>Safety for women.</a:t>
            </a:r>
          </a:p>
          <a:p>
            <a:pPr lvl="0"/>
            <a:r>
              <a:rPr lang="en-US" dirty="0" smtClean="0"/>
              <a:t>Used as a legal evidence of crime with exact location information for prosecution.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pPr algn="ctr"/>
            <a:r>
              <a:rPr lang="en-US" dirty="0" smtClean="0">
                <a:solidFill>
                  <a:schemeClr val="accent5">
                    <a:lumMod val="50000"/>
                  </a:schemeClr>
                </a:solidFill>
                <a:latin typeface="Algerian" pitchFamily="82" charset="0"/>
              </a:rPr>
              <a:t>FUTURE SCOPE</a:t>
            </a:r>
            <a:endParaRPr lang="en-US" dirty="0">
              <a:solidFill>
                <a:schemeClr val="accent5">
                  <a:lumMod val="50000"/>
                </a:schemeClr>
              </a:solidFill>
              <a:latin typeface="Algerian" pitchFamily="82" charset="0"/>
            </a:endParaRPr>
          </a:p>
        </p:txBody>
      </p:sp>
      <p:sp>
        <p:nvSpPr>
          <p:cNvPr id="3" name="Content Placeholder 2"/>
          <p:cNvSpPr>
            <a:spLocks noGrp="1"/>
          </p:cNvSpPr>
          <p:nvPr>
            <p:ph idx="1"/>
          </p:nvPr>
        </p:nvSpPr>
        <p:spPr>
          <a:xfrm>
            <a:off x="457200" y="1524000"/>
            <a:ext cx="8229600" cy="4800600"/>
          </a:xfrm>
        </p:spPr>
        <p:txBody>
          <a:bodyPr>
            <a:normAutofit/>
          </a:bodyPr>
          <a:lstStyle/>
          <a:p>
            <a:r>
              <a:rPr lang="en-US" sz="1800" dirty="0" smtClean="0"/>
              <a:t> </a:t>
            </a:r>
            <a:r>
              <a:rPr lang="en-US" sz="2400" b="1" dirty="0" smtClean="0"/>
              <a:t>Primary School Children Safety</a:t>
            </a:r>
            <a:r>
              <a:rPr lang="en-US" sz="1800" dirty="0" smtClean="0"/>
              <a:t>: </a:t>
            </a:r>
            <a:r>
              <a:rPr lang="en-US" sz="2000" dirty="0" smtClean="0"/>
              <a:t>As the school children safety are major concerns for parents as well as school management due to the recent incidents of child crimes like children missing, abuse etc. This module monitors the child safety when they are travelling in school buses. Once they reached the school the device gets deactivated by school authority and message send the parents that, the child reaches the school safely.</a:t>
            </a:r>
          </a:p>
          <a:p>
            <a:endParaRPr lang="en-US" sz="1800" dirty="0" smtClean="0"/>
          </a:p>
          <a:p>
            <a:r>
              <a:rPr lang="en-US" sz="2400" b="1" dirty="0" smtClean="0"/>
              <a:t>Vehicle Safety System Module</a:t>
            </a:r>
            <a:r>
              <a:rPr lang="en-US" sz="2400" dirty="0" smtClean="0"/>
              <a:t>: </a:t>
            </a:r>
            <a:r>
              <a:rPr lang="en-US" sz="2000" dirty="0" smtClean="0"/>
              <a:t>The Safety of four wheeler car is also a major concern in the society due to the increase in the crime rate of stolen car. The intrusion detection module can be modified according to the requirement of vehicle safety system module.</a:t>
            </a:r>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pPr algn="ctr"/>
            <a:r>
              <a:rPr lang="en-US" sz="4400" b="1" dirty="0" smtClean="0">
                <a:solidFill>
                  <a:schemeClr val="accent5">
                    <a:lumMod val="50000"/>
                  </a:schemeClr>
                </a:solidFill>
                <a:latin typeface="Algerian" pitchFamily="82" charset="0"/>
              </a:rPr>
              <a:t>Contents</a:t>
            </a:r>
            <a:r>
              <a:rPr lang="en-US" sz="4800" b="1" dirty="0" smtClean="0">
                <a:solidFill>
                  <a:schemeClr val="accent6">
                    <a:lumMod val="50000"/>
                  </a:schemeClr>
                </a:solidFill>
                <a:latin typeface="Algerian" pitchFamily="82" charset="0"/>
              </a:rPr>
              <a:t> </a:t>
            </a:r>
            <a:endParaRPr lang="en-US" sz="4800" dirty="0">
              <a:solidFill>
                <a:schemeClr val="accent6">
                  <a:lumMod val="50000"/>
                </a:schemeClr>
              </a:solidFill>
              <a:latin typeface="Algerian" pitchFamily="82" charset="0"/>
            </a:endParaRPr>
          </a:p>
        </p:txBody>
      </p:sp>
      <p:sp>
        <p:nvSpPr>
          <p:cNvPr id="3" name="Content Placeholder 2"/>
          <p:cNvSpPr>
            <a:spLocks noGrp="1"/>
          </p:cNvSpPr>
          <p:nvPr>
            <p:ph idx="1"/>
          </p:nvPr>
        </p:nvSpPr>
        <p:spPr>
          <a:xfrm>
            <a:off x="457200" y="1600200"/>
            <a:ext cx="8229600" cy="4724400"/>
          </a:xfrm>
        </p:spPr>
        <p:txBody>
          <a:bodyPr>
            <a:normAutofit/>
          </a:bodyPr>
          <a:lstStyle/>
          <a:p>
            <a:pPr marL="514350" indent="-514350">
              <a:buFont typeface="Wingdings" pitchFamily="2" charset="2"/>
              <a:buChar char="Ø"/>
            </a:pPr>
            <a:r>
              <a:rPr lang="en-US" sz="2400" dirty="0" smtClean="0">
                <a:latin typeface="Algerian" pitchFamily="82" charset="0"/>
                <a:cs typeface="Arial" pitchFamily="34" charset="0"/>
              </a:rPr>
              <a:t>INTRODUCTION</a:t>
            </a:r>
          </a:p>
          <a:p>
            <a:pPr marL="514350" indent="-514350">
              <a:buFont typeface="Wingdings" pitchFamily="2" charset="2"/>
              <a:buChar char="Ø"/>
            </a:pPr>
            <a:r>
              <a:rPr lang="en-US" sz="2400" dirty="0" smtClean="0">
                <a:latin typeface="Algerian" pitchFamily="82" charset="0"/>
                <a:cs typeface="Arial" pitchFamily="34" charset="0"/>
              </a:rPr>
              <a:t>LITERATURE  REVIEW</a:t>
            </a:r>
          </a:p>
          <a:p>
            <a:pPr marL="514350" indent="-514350">
              <a:buFont typeface="Wingdings" pitchFamily="2" charset="2"/>
              <a:buChar char="Ø"/>
            </a:pPr>
            <a:r>
              <a:rPr lang="en-US" sz="2400" dirty="0" smtClean="0">
                <a:latin typeface="Algerian" pitchFamily="82" charset="0"/>
                <a:cs typeface="Arial" pitchFamily="34" charset="0"/>
              </a:rPr>
              <a:t>BLOCK  DIAGRAM</a:t>
            </a:r>
          </a:p>
          <a:p>
            <a:pPr marL="514350" indent="-514350">
              <a:buFont typeface="Wingdings" pitchFamily="2" charset="2"/>
              <a:buChar char="Ø"/>
            </a:pPr>
            <a:r>
              <a:rPr lang="en-US" sz="2400" dirty="0" smtClean="0">
                <a:latin typeface="Algerian" pitchFamily="82" charset="0"/>
                <a:cs typeface="Arial" pitchFamily="34" charset="0"/>
              </a:rPr>
              <a:t>Components description</a:t>
            </a:r>
          </a:p>
          <a:p>
            <a:pPr marL="514350" indent="-514350">
              <a:buFont typeface="Wingdings" pitchFamily="2" charset="2"/>
              <a:buChar char="Ø"/>
            </a:pPr>
            <a:r>
              <a:rPr lang="en-US" sz="2400" dirty="0" smtClean="0">
                <a:latin typeface="Algerian" pitchFamily="82" charset="0"/>
                <a:cs typeface="Arial" pitchFamily="34" charset="0"/>
              </a:rPr>
              <a:t>flowchart</a:t>
            </a:r>
          </a:p>
          <a:p>
            <a:pPr marL="514350" indent="-514350">
              <a:buFont typeface="Wingdings" pitchFamily="2" charset="2"/>
              <a:buChar char="Ø"/>
            </a:pPr>
            <a:r>
              <a:rPr lang="en-US" sz="2400" dirty="0" smtClean="0">
                <a:latin typeface="Algerian" pitchFamily="82" charset="0"/>
                <a:cs typeface="Arial" pitchFamily="34" charset="0"/>
              </a:rPr>
              <a:t>ADVANTAGES</a:t>
            </a:r>
          </a:p>
          <a:p>
            <a:pPr marL="514350" indent="-514350">
              <a:buFont typeface="Wingdings" pitchFamily="2" charset="2"/>
              <a:buChar char="Ø"/>
            </a:pPr>
            <a:r>
              <a:rPr lang="en-US" sz="2400" dirty="0" smtClean="0">
                <a:latin typeface="Algerian" pitchFamily="82" charset="0"/>
                <a:cs typeface="Arial" pitchFamily="34" charset="0"/>
              </a:rPr>
              <a:t>application</a:t>
            </a:r>
          </a:p>
          <a:p>
            <a:pPr marL="514350" indent="-514350">
              <a:buFont typeface="Wingdings" pitchFamily="2" charset="2"/>
              <a:buChar char="Ø"/>
            </a:pPr>
            <a:r>
              <a:rPr lang="en-US" sz="2400" dirty="0" smtClean="0">
                <a:latin typeface="Algerian" pitchFamily="82" charset="0"/>
                <a:cs typeface="Arial" pitchFamily="34" charset="0"/>
              </a:rPr>
              <a:t>Future scope </a:t>
            </a:r>
          </a:p>
          <a:p>
            <a:pPr marL="514350" indent="-514350">
              <a:buFont typeface="Wingdings" pitchFamily="2" charset="2"/>
              <a:buChar char="Ø"/>
            </a:pPr>
            <a:r>
              <a:rPr lang="en-US" sz="2400" dirty="0" smtClean="0">
                <a:latin typeface="Algerian" pitchFamily="82" charset="0"/>
                <a:cs typeface="Arial" pitchFamily="34" charset="0"/>
              </a:rPr>
              <a:t>conclusion</a:t>
            </a:r>
          </a:p>
          <a:p>
            <a:pPr>
              <a:buFont typeface="Wingdings" pitchFamily="2" charset="2"/>
              <a:buChar char="Ø"/>
            </a:pPr>
            <a:r>
              <a:rPr lang="en-US" sz="2400" dirty="0" smtClean="0">
                <a:latin typeface="Algerian" pitchFamily="82" charset="0"/>
              </a:rPr>
              <a:t>   REFERENCES</a:t>
            </a:r>
            <a:endParaRPr lang="en-US" sz="2400" dirty="0">
              <a:latin typeface="Algerian"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solidFill>
                  <a:schemeClr val="accent5">
                    <a:lumMod val="50000"/>
                  </a:schemeClr>
                </a:solidFill>
                <a:latin typeface="Algerian" pitchFamily="82" charset="0"/>
              </a:rPr>
              <a:t>CONCLUSION</a:t>
            </a:r>
            <a:endParaRPr lang="en-US" dirty="0">
              <a:solidFill>
                <a:schemeClr val="accent5">
                  <a:lumMod val="50000"/>
                </a:schemeClr>
              </a:solidFill>
              <a:latin typeface="Algerian" pitchFamily="82" charset="0"/>
            </a:endParaRPr>
          </a:p>
        </p:txBody>
      </p:sp>
      <p:sp>
        <p:nvSpPr>
          <p:cNvPr id="3" name="Content Placeholder 2"/>
          <p:cNvSpPr>
            <a:spLocks noGrp="1"/>
          </p:cNvSpPr>
          <p:nvPr>
            <p:ph idx="1"/>
          </p:nvPr>
        </p:nvSpPr>
        <p:spPr/>
        <p:txBody>
          <a:bodyPr>
            <a:normAutofit/>
          </a:bodyPr>
          <a:lstStyle/>
          <a:p>
            <a:pPr>
              <a:buNone/>
            </a:pPr>
            <a:r>
              <a:rPr lang="en-US" dirty="0" smtClean="0"/>
              <a:t>    A low cost and a high security system for the women’s using the GPS, GSM and Heartbeat sensors have been designed. The heartbeat sensors are mainly used for sensing the heart rate. The message can be sent over long distance via GSM in case of emergency or injury. The GPS tracks the location of the person. Hence a wearable technology with high security for women is implemented and designed.</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pPr algn="ctr"/>
            <a:r>
              <a:rPr lang="en-US" sz="4800" dirty="0" smtClean="0">
                <a:solidFill>
                  <a:schemeClr val="accent5">
                    <a:lumMod val="50000"/>
                  </a:schemeClr>
                </a:solidFill>
                <a:latin typeface="Algerian" pitchFamily="82" charset="0"/>
              </a:rPr>
              <a:t>References</a:t>
            </a:r>
            <a:endParaRPr lang="en-US" sz="4800" dirty="0">
              <a:solidFill>
                <a:schemeClr val="accent5">
                  <a:lumMod val="50000"/>
                </a:schemeClr>
              </a:solidFill>
              <a:latin typeface="Algerian" pitchFamily="82" charset="0"/>
            </a:endParaRPr>
          </a:p>
        </p:txBody>
      </p:sp>
      <p:sp>
        <p:nvSpPr>
          <p:cNvPr id="3" name="Content Placeholder 2"/>
          <p:cNvSpPr>
            <a:spLocks noGrp="1"/>
          </p:cNvSpPr>
          <p:nvPr>
            <p:ph idx="1"/>
          </p:nvPr>
        </p:nvSpPr>
        <p:spPr>
          <a:xfrm>
            <a:off x="457200" y="1447800"/>
            <a:ext cx="8229600" cy="4876800"/>
          </a:xfrm>
        </p:spPr>
        <p:txBody>
          <a:bodyPr>
            <a:normAutofit/>
          </a:bodyPr>
          <a:lstStyle/>
          <a:p>
            <a:r>
              <a:rPr lang="en-US" dirty="0" smtClean="0"/>
              <a:t>[1] ROGER S. Pressman “Software Engineering: A Practitioner's Approach”, SEVENTH EDITION McGraw-Hill International edition 2010, Page No.1-888</a:t>
            </a:r>
          </a:p>
          <a:p>
            <a:r>
              <a:rPr lang="en-US" dirty="0" smtClean="0"/>
              <a:t/>
            </a:r>
            <a:br>
              <a:rPr lang="en-US" dirty="0" smtClean="0"/>
            </a:br>
            <a:r>
              <a:rPr lang="en-US" dirty="0" smtClean="0"/>
              <a:t>[2] </a:t>
            </a:r>
            <a:r>
              <a:rPr lang="en-US" dirty="0" err="1" smtClean="0"/>
              <a:t>Muggah</a:t>
            </a:r>
            <a:r>
              <a:rPr lang="en-US" dirty="0" smtClean="0"/>
              <a:t>, r. and k. </a:t>
            </a:r>
            <a:r>
              <a:rPr lang="en-US" dirty="0" err="1" smtClean="0"/>
              <a:t>krause</a:t>
            </a:r>
            <a:r>
              <a:rPr lang="en-US" dirty="0" smtClean="0"/>
              <a:t> (2009), “closing the gap Between Peace operations and Post-conflict insecurity: towards a Violence reduction agenda”, International Peacekeeping, Vol. 16, no. 1, pp.136-150.</a:t>
            </a:r>
          </a:p>
          <a:p>
            <a:r>
              <a:rPr lang="en-US" dirty="0" smtClean="0"/>
              <a:t> [3] </a:t>
            </a:r>
            <a:r>
              <a:rPr lang="en-US" dirty="0" err="1" smtClean="0"/>
              <a:t>Rathmell</a:t>
            </a:r>
            <a:r>
              <a:rPr lang="en-US" dirty="0" smtClean="0"/>
              <a:t>, a. (2009), “Security and Justice development – what next?”, Journal of Security Sector Management, Vol. 7, p no. 2.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smtClean="0"/>
              <a:t>[4] Charlotte Bunch and Roxanna Carillo, “Global Violence against Women: The Challenge to Human Rights and Development” in Michael Klare and Yogesh Chandrani (eds.), World Security: Challenges for a New Century, third edition (New York: St. Martin’s Press, 1998), p. 230.</a:t>
            </a:r>
          </a:p>
          <a:p>
            <a:r>
              <a:rPr lang="en-US" dirty="0" smtClean="0"/>
              <a:t>[5] Beth Woroniuk, "Women’s Empowerment in the context of Human Security", Bangkok, Thailand, December 7-8 1999.</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pPr algn="ctr"/>
            <a:r>
              <a:rPr lang="en-US" sz="4000" dirty="0" smtClean="0">
                <a:solidFill>
                  <a:schemeClr val="accent5">
                    <a:lumMod val="50000"/>
                  </a:schemeClr>
                </a:solidFill>
                <a:latin typeface="Algerian" pitchFamily="82" charset="0"/>
              </a:rPr>
              <a:t>INTRODUCTION</a:t>
            </a:r>
            <a:endParaRPr lang="en-US" sz="4000" dirty="0">
              <a:solidFill>
                <a:schemeClr val="accent5">
                  <a:lumMod val="50000"/>
                </a:schemeClr>
              </a:solidFill>
              <a:latin typeface="Algerian" pitchFamily="82" charset="0"/>
            </a:endParaRPr>
          </a:p>
        </p:txBody>
      </p:sp>
      <p:sp>
        <p:nvSpPr>
          <p:cNvPr id="3" name="Content Placeholder 2"/>
          <p:cNvSpPr>
            <a:spLocks noGrp="1"/>
          </p:cNvSpPr>
          <p:nvPr>
            <p:ph idx="1"/>
          </p:nvPr>
        </p:nvSpPr>
        <p:spPr>
          <a:xfrm>
            <a:off x="457200" y="1600200"/>
            <a:ext cx="8229600" cy="4724400"/>
          </a:xfrm>
        </p:spPr>
        <p:txBody>
          <a:bodyPr/>
          <a:lstStyle/>
          <a:p>
            <a:endParaRPr lang="en-IN" sz="2400" dirty="0" smtClean="0"/>
          </a:p>
          <a:p>
            <a:r>
              <a:rPr lang="en-US" sz="2400" dirty="0" smtClean="0"/>
              <a:t>As we all know that India is a most famous country all over the world for its great tradition and culture where women are given most respected place in the society from the ancient time.</a:t>
            </a:r>
            <a:endParaRPr lang="en-IN" sz="2400" dirty="0" smtClean="0"/>
          </a:p>
          <a:p>
            <a:r>
              <a:rPr lang="en-US" sz="2400" dirty="0" smtClean="0"/>
              <a:t>Safety of women matters a lot whether at home, outside the home or working place. Last few crimes against women especially rape cases were very dread and fearful. Because of such crimes, women safety in India has become a doubtful topic. </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lstStyle/>
          <a:p>
            <a:endParaRPr lang="en-US" dirty="0" smtClean="0"/>
          </a:p>
          <a:p>
            <a:r>
              <a:rPr lang="en-US" dirty="0" smtClean="0"/>
              <a:t>This system suggests a new perspective to use technology to protect women. The system resembles a normal watch is used for to measure the heart beat when heart beat is arrthmy. </a:t>
            </a:r>
          </a:p>
          <a:p>
            <a:r>
              <a:rPr lang="en-IN" dirty="0" smtClean="0"/>
              <a:t>The various modules such as GSM shield (SIM), Arduino,  heart beat sensors for  measuring the heart beat rate. heart beat sensors is mounted on a watch.</a:t>
            </a:r>
          </a:p>
          <a:p>
            <a:r>
              <a:rPr lang="en-IN" dirty="0" smtClean="0"/>
              <a:t>The pocket device consisting of GPS and GSM module and microcontroller to track the location and send the notification.</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382000" cy="762000"/>
          </a:xfrm>
        </p:spPr>
        <p:txBody>
          <a:bodyPr>
            <a:normAutofit fontScale="90000"/>
          </a:bodyPr>
          <a:lstStyle/>
          <a:p>
            <a:pPr algn="ct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5400" dirty="0" smtClean="0">
                <a:latin typeface="Algerian" pitchFamily="82" charset="0"/>
                <a:cs typeface="Arial" pitchFamily="34" charset="0"/>
              </a:rPr>
              <a:t/>
            </a:r>
            <a:br>
              <a:rPr lang="en-US" sz="5400" dirty="0" smtClean="0">
                <a:latin typeface="Algerian" pitchFamily="82" charset="0"/>
                <a:cs typeface="Arial" pitchFamily="34" charset="0"/>
              </a:rPr>
            </a:br>
            <a:r>
              <a:rPr lang="en-US" sz="4800" dirty="0" smtClean="0">
                <a:latin typeface="Algerian" pitchFamily="82" charset="0"/>
                <a:cs typeface="Arial" pitchFamily="34" charset="0"/>
              </a:rPr>
              <a:t> </a:t>
            </a:r>
            <a:r>
              <a:rPr lang="en-US" dirty="0" smtClean="0">
                <a:solidFill>
                  <a:schemeClr val="accent4">
                    <a:lumMod val="50000"/>
                  </a:schemeClr>
                </a:solidFill>
                <a:latin typeface="Algerian" pitchFamily="82" charset="0"/>
                <a:cs typeface="Arial" pitchFamily="34" charset="0"/>
              </a:rPr>
              <a:t>Literature</a:t>
            </a:r>
            <a:r>
              <a:rPr lang="en-US" sz="4800" dirty="0" smtClean="0">
                <a:solidFill>
                  <a:schemeClr val="accent4">
                    <a:lumMod val="50000"/>
                  </a:schemeClr>
                </a:solidFill>
                <a:latin typeface="Algerian" pitchFamily="82" charset="0"/>
                <a:cs typeface="Arial" pitchFamily="34" charset="0"/>
              </a:rPr>
              <a:t>  review</a:t>
            </a:r>
            <a:endParaRPr lang="en-US" dirty="0">
              <a:solidFill>
                <a:schemeClr val="accent4">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43831114"/>
              </p:ext>
            </p:extLst>
          </p:nvPr>
        </p:nvGraphicFramePr>
        <p:xfrm>
          <a:off x="228602" y="731520"/>
          <a:ext cx="8610598" cy="6126480"/>
        </p:xfrm>
        <a:graphic>
          <a:graphicData uri="http://schemas.openxmlformats.org/drawingml/2006/table">
            <a:tbl>
              <a:tblPr firstRow="1" bandRow="1">
                <a:tableStyleId>{BDBED569-4797-4DF1-A0F4-6AAB3CD982D8}</a:tableStyleId>
              </a:tblPr>
              <a:tblGrid>
                <a:gridCol w="528721"/>
                <a:gridCol w="2039352"/>
                <a:gridCol w="2114883"/>
                <a:gridCol w="1435100"/>
                <a:gridCol w="2492542"/>
              </a:tblGrid>
              <a:tr h="728272">
                <a:tc>
                  <a:txBody>
                    <a:bodyPr/>
                    <a:lstStyle/>
                    <a:p>
                      <a:r>
                        <a:rPr lang="en-US" dirty="0" err="1" smtClean="0"/>
                        <a:t>Sr.no</a:t>
                      </a:r>
                      <a:r>
                        <a:rPr lang="en-US" dirty="0" smtClean="0"/>
                        <a:t>.</a:t>
                      </a:r>
                      <a:endParaRPr lang="en-US" dirty="0"/>
                    </a:p>
                  </a:txBody>
                  <a:tcPr/>
                </a:tc>
                <a:tc>
                  <a:txBody>
                    <a:bodyPr/>
                    <a:lstStyle/>
                    <a:p>
                      <a:r>
                        <a:rPr lang="en-US" dirty="0" smtClean="0"/>
                        <a:t>Title of</a:t>
                      </a:r>
                      <a:r>
                        <a:rPr lang="en-US" baseline="0" dirty="0" smtClean="0"/>
                        <a:t> Paper </a:t>
                      </a:r>
                      <a:endParaRPr lang="en-US" dirty="0"/>
                    </a:p>
                  </a:txBody>
                  <a:tcPr/>
                </a:tc>
                <a:tc>
                  <a:txBody>
                    <a:bodyPr/>
                    <a:lstStyle/>
                    <a:p>
                      <a:r>
                        <a:rPr lang="en-US" dirty="0" smtClean="0"/>
                        <a:t>Name of Author</a:t>
                      </a:r>
                      <a:endParaRPr lang="en-US" dirty="0"/>
                    </a:p>
                  </a:txBody>
                  <a:tcPr/>
                </a:tc>
                <a:tc>
                  <a:txBody>
                    <a:bodyPr/>
                    <a:lstStyle/>
                    <a:p>
                      <a:r>
                        <a:rPr lang="en-US" dirty="0" smtClean="0"/>
                        <a:t>Year of publication</a:t>
                      </a:r>
                      <a:endParaRPr lang="en-US" dirty="0"/>
                    </a:p>
                  </a:txBody>
                  <a:tcPr/>
                </a:tc>
                <a:tc>
                  <a:txBody>
                    <a:bodyPr/>
                    <a:lstStyle/>
                    <a:p>
                      <a:r>
                        <a:rPr lang="en-US" dirty="0" err="1" smtClean="0"/>
                        <a:t>Conlusion</a:t>
                      </a:r>
                      <a:endParaRPr lang="en-US" dirty="0"/>
                    </a:p>
                  </a:txBody>
                  <a:tcPr/>
                </a:tc>
              </a:tr>
              <a:tr h="1383717">
                <a:tc>
                  <a:txBody>
                    <a:bodyPr/>
                    <a:lstStyle/>
                    <a:p>
                      <a:r>
                        <a:rPr lang="en-US" sz="2000" dirty="0" smtClean="0">
                          <a:latin typeface="Algerian" pitchFamily="82" charset="0"/>
                        </a:rPr>
                        <a:t>1</a:t>
                      </a:r>
                      <a:endParaRPr lang="en-US" sz="2000" dirty="0">
                        <a:latin typeface="Algerian" pitchFamily="82" charset="0"/>
                      </a:endParaRPr>
                    </a:p>
                  </a:txBody>
                  <a:tcPr/>
                </a:tc>
                <a:tc>
                  <a:txBody>
                    <a:bodyPr/>
                    <a:lstStyle/>
                    <a:p>
                      <a:r>
                        <a:rPr lang="en-US" dirty="0" smtClean="0"/>
                        <a:t>Heart</a:t>
                      </a:r>
                      <a:r>
                        <a:rPr lang="en-US" baseline="0" dirty="0" smtClean="0"/>
                        <a:t> rate monitoring for women and child safety </a:t>
                      </a:r>
                      <a:endParaRPr lang="en-US" dirty="0"/>
                    </a:p>
                  </a:txBody>
                  <a:tcPr/>
                </a:tc>
                <a:tc>
                  <a:txBody>
                    <a:bodyPr/>
                    <a:lstStyle/>
                    <a:p>
                      <a:r>
                        <a:rPr lang="en-US" dirty="0" smtClean="0"/>
                        <a:t>Prof:-</a:t>
                      </a:r>
                      <a:r>
                        <a:rPr kumimoji="0" lang="en-US" sz="1800" kern="1200" dirty="0" err="1" smtClean="0">
                          <a:solidFill>
                            <a:schemeClr val="tx1"/>
                          </a:solidFill>
                          <a:latin typeface="+mn-lt"/>
                          <a:ea typeface="+mn-ea"/>
                          <a:cs typeface="+mn-cs"/>
                        </a:rPr>
                        <a:t>Dongare</a:t>
                      </a:r>
                      <a:r>
                        <a:rPr kumimoji="0" lang="en-US" sz="1800" kern="1200" dirty="0" smtClean="0">
                          <a:solidFill>
                            <a:schemeClr val="tx1"/>
                          </a:solidFill>
                          <a:latin typeface="+mn-lt"/>
                          <a:ea typeface="+mn-ea"/>
                          <a:cs typeface="+mn-cs"/>
                        </a:rPr>
                        <a:t> </a:t>
                      </a:r>
                      <a:r>
                        <a:rPr kumimoji="0" lang="en-US" sz="1800" kern="1200" dirty="0" err="1" smtClean="0">
                          <a:solidFill>
                            <a:schemeClr val="tx1"/>
                          </a:solidFill>
                          <a:latin typeface="+mn-lt"/>
                          <a:ea typeface="+mn-ea"/>
                          <a:cs typeface="+mn-cs"/>
                        </a:rPr>
                        <a:t>Uma,Vyavahare</a:t>
                      </a:r>
                      <a:r>
                        <a:rPr kumimoji="0" lang="en-US" sz="1800" kern="1200" dirty="0" smtClean="0">
                          <a:solidFill>
                            <a:schemeClr val="tx1"/>
                          </a:solidFill>
                          <a:latin typeface="+mn-lt"/>
                          <a:ea typeface="+mn-ea"/>
                          <a:cs typeface="+mn-cs"/>
                        </a:rPr>
                        <a:t> </a:t>
                      </a:r>
                      <a:r>
                        <a:rPr kumimoji="0" lang="en-US" sz="1800" kern="1200" dirty="0" err="1" smtClean="0">
                          <a:solidFill>
                            <a:schemeClr val="tx1"/>
                          </a:solidFill>
                          <a:latin typeface="+mn-lt"/>
                          <a:ea typeface="+mn-ea"/>
                          <a:cs typeface="+mn-cs"/>
                        </a:rPr>
                        <a:t>Vishakha</a:t>
                      </a:r>
                      <a:r>
                        <a:rPr kumimoji="0" lang="en-US" sz="1800" kern="1200" dirty="0" smtClean="0">
                          <a:solidFill>
                            <a:schemeClr val="tx1"/>
                          </a:solidFill>
                          <a:latin typeface="+mn-lt"/>
                          <a:ea typeface="+mn-ea"/>
                          <a:cs typeface="+mn-cs"/>
                        </a:rPr>
                        <a:t> and </a:t>
                      </a:r>
                      <a:r>
                        <a:rPr kumimoji="0" lang="en-US" sz="1800" kern="1200" dirty="0" err="1" smtClean="0">
                          <a:solidFill>
                            <a:schemeClr val="tx1"/>
                          </a:solidFill>
                          <a:latin typeface="+mn-lt"/>
                          <a:ea typeface="+mn-ea"/>
                          <a:cs typeface="+mn-cs"/>
                        </a:rPr>
                        <a:t>Raut</a:t>
                      </a:r>
                      <a:r>
                        <a:rPr kumimoji="0" lang="en-US" sz="1800" kern="1200" dirty="0" smtClean="0">
                          <a:solidFill>
                            <a:schemeClr val="tx1"/>
                          </a:solidFill>
                          <a:latin typeface="+mn-lt"/>
                          <a:ea typeface="+mn-ea"/>
                          <a:cs typeface="+mn-cs"/>
                        </a:rPr>
                        <a:t> </a:t>
                      </a:r>
                      <a:r>
                        <a:rPr kumimoji="0" lang="en-US" sz="1800" kern="1200" dirty="0" err="1" smtClean="0">
                          <a:solidFill>
                            <a:schemeClr val="tx1"/>
                          </a:solidFill>
                          <a:latin typeface="+mn-lt"/>
                          <a:ea typeface="+mn-ea"/>
                          <a:cs typeface="+mn-cs"/>
                        </a:rPr>
                        <a:t>Ravina</a:t>
                      </a:r>
                      <a:r>
                        <a:rPr kumimoji="0" lang="en-US" sz="1800" kern="1200" dirty="0" smtClean="0">
                          <a:solidFill>
                            <a:schemeClr val="tx1"/>
                          </a:solidFill>
                          <a:latin typeface="+mn-lt"/>
                          <a:ea typeface="+mn-ea"/>
                          <a:cs typeface="+mn-cs"/>
                        </a:rPr>
                        <a:t>.</a:t>
                      </a:r>
                      <a:endParaRPr lang="en-US" baseline="0" dirty="0" smtClean="0"/>
                    </a:p>
                    <a:p>
                      <a:endParaRPr lang="en-US" baseline="0" dirty="0" smtClean="0"/>
                    </a:p>
                  </a:txBody>
                  <a:tcPr/>
                </a:tc>
                <a:tc>
                  <a:txBody>
                    <a:bodyPr/>
                    <a:lstStyle/>
                    <a:p>
                      <a:r>
                        <a:rPr lang="en-US" dirty="0" smtClean="0">
                          <a:latin typeface="Algerian" pitchFamily="82" charset="0"/>
                        </a:rPr>
                        <a:t>2018</a:t>
                      </a:r>
                      <a:endParaRPr lang="en-US" dirty="0">
                        <a:latin typeface="Algerian" pitchFamily="82" charset="0"/>
                      </a:endParaRPr>
                    </a:p>
                  </a:txBody>
                  <a:tcPr/>
                </a:tc>
                <a:tc>
                  <a:txBody>
                    <a:bodyPr/>
                    <a:lstStyle/>
                    <a:p>
                      <a:r>
                        <a:rPr lang="en-US" dirty="0" smtClean="0"/>
                        <a:t>By</a:t>
                      </a:r>
                      <a:r>
                        <a:rPr lang="en-US" baseline="0" dirty="0" smtClean="0"/>
                        <a:t> using the heart beat sensor  the </a:t>
                      </a:r>
                      <a:r>
                        <a:rPr lang="en-US" sz="1800" dirty="0" smtClean="0">
                          <a:solidFill>
                            <a:schemeClr val="tx1"/>
                          </a:solidFill>
                          <a:latin typeface="Times New Roman" pitchFamily="18" charset="0"/>
                          <a:cs typeface="Times New Roman" pitchFamily="18" charset="0"/>
                        </a:rPr>
                        <a:t>arrythemi</a:t>
                      </a:r>
                      <a:r>
                        <a:rPr lang="en-US" sz="1800" dirty="0" smtClean="0">
                          <a:solidFill>
                            <a:srgbClr val="FFC000"/>
                          </a:solidFill>
                          <a:latin typeface="Times New Roman" pitchFamily="18" charset="0"/>
                          <a:cs typeface="Times New Roman" pitchFamily="18" charset="0"/>
                        </a:rPr>
                        <a:t> </a:t>
                      </a:r>
                      <a:r>
                        <a:rPr lang="en-US" baseline="0" dirty="0" smtClean="0"/>
                        <a:t> is measured and it will increased  sent to a pocket device.</a:t>
                      </a:r>
                      <a:endParaRPr lang="en-US" dirty="0"/>
                    </a:p>
                  </a:txBody>
                  <a:tcPr/>
                </a:tc>
              </a:tr>
              <a:tr h="1892435">
                <a:tc>
                  <a:txBody>
                    <a:bodyPr/>
                    <a:lstStyle/>
                    <a:p>
                      <a:r>
                        <a:rPr lang="en-US" sz="2000" dirty="0" smtClean="0">
                          <a:latin typeface="Algerian" pitchFamily="82" charset="0"/>
                        </a:rPr>
                        <a:t>2</a:t>
                      </a:r>
                      <a:endParaRPr lang="en-US" sz="2000" dirty="0">
                        <a:latin typeface="Algerian" pitchFamily="82" charset="0"/>
                      </a:endParaRPr>
                    </a:p>
                  </a:txBody>
                  <a:tcPr/>
                </a:tc>
                <a:tc>
                  <a:txBody>
                    <a:bodyPr/>
                    <a:lstStyle/>
                    <a:p>
                      <a:r>
                        <a:rPr lang="en-US" dirty="0" smtClean="0"/>
                        <a:t>A SMART SECURITY  WATCH FOR WOMEN </a:t>
                      </a:r>
                      <a:endParaRPr lang="en-US" dirty="0"/>
                    </a:p>
                  </a:txBody>
                  <a:tcPr/>
                </a:tc>
                <a:tc>
                  <a:txBody>
                    <a:bodyPr/>
                    <a:lstStyle/>
                    <a:p>
                      <a:r>
                        <a:rPr lang="en-US" dirty="0" smtClean="0"/>
                        <a:t>Prof:- </a:t>
                      </a:r>
                      <a:r>
                        <a:rPr kumimoji="0" lang="en-US" sz="1800" kern="1200" dirty="0" err="1" smtClean="0">
                          <a:solidFill>
                            <a:schemeClr val="tx1"/>
                          </a:solidFill>
                          <a:latin typeface="+mn-lt"/>
                          <a:ea typeface="+mn-ea"/>
                          <a:cs typeface="+mn-cs"/>
                        </a:rPr>
                        <a:t>Archana</a:t>
                      </a:r>
                      <a:r>
                        <a:rPr kumimoji="0" lang="en-US" sz="1800" kern="1200" dirty="0" smtClean="0">
                          <a:solidFill>
                            <a:schemeClr val="tx1"/>
                          </a:solidFill>
                          <a:latin typeface="+mn-lt"/>
                          <a:ea typeface="+mn-ea"/>
                          <a:cs typeface="+mn-cs"/>
                        </a:rPr>
                        <a:t> </a:t>
                      </a:r>
                      <a:r>
                        <a:rPr kumimoji="0" lang="en-US" sz="1800" kern="1200" dirty="0" err="1" smtClean="0">
                          <a:solidFill>
                            <a:schemeClr val="tx1"/>
                          </a:solidFill>
                          <a:latin typeface="+mn-lt"/>
                          <a:ea typeface="+mn-ea"/>
                          <a:cs typeface="+mn-cs"/>
                        </a:rPr>
                        <a:t>Naik</a:t>
                      </a:r>
                      <a:r>
                        <a:rPr kumimoji="0" lang="en-US" sz="1800" kern="1200" dirty="0" smtClean="0">
                          <a:solidFill>
                            <a:schemeClr val="tx1"/>
                          </a:solidFill>
                          <a:latin typeface="+mn-lt"/>
                          <a:ea typeface="+mn-ea"/>
                          <a:cs typeface="+mn-cs"/>
                        </a:rPr>
                        <a:t>.</a:t>
                      </a:r>
                      <a:endParaRPr lang="en-US" dirty="0" smtClean="0"/>
                    </a:p>
                  </a:txBody>
                  <a:tcPr/>
                </a:tc>
                <a:tc>
                  <a:txBody>
                    <a:bodyPr/>
                    <a:lstStyle/>
                    <a:p>
                      <a:r>
                        <a:rPr lang="en-US" dirty="0" smtClean="0">
                          <a:latin typeface="Algerian" pitchFamily="82" charset="0"/>
                        </a:rPr>
                        <a:t>2018</a:t>
                      </a:r>
                      <a:endParaRPr lang="en-US" dirty="0">
                        <a:latin typeface="Algerian" pitchFamily="82" charset="0"/>
                      </a:endParaRPr>
                    </a:p>
                  </a:txBody>
                  <a:tcPr/>
                </a:tc>
                <a:tc>
                  <a:txBody>
                    <a:bodyPr/>
                    <a:lstStyle/>
                    <a:p>
                      <a:r>
                        <a:rPr lang="en-US" dirty="0" smtClean="0"/>
                        <a:t>Women</a:t>
                      </a:r>
                      <a:r>
                        <a:rPr lang="en-US" baseline="0" dirty="0" smtClean="0"/>
                        <a:t> safety, the system has use the pressure sensor  and emergency switch with change in motion sent the notification to the emergency contacts. </a:t>
                      </a:r>
                      <a:endParaRPr lang="en-US" dirty="0"/>
                    </a:p>
                  </a:txBody>
                  <a:tcPr/>
                </a:tc>
              </a:tr>
              <a:tr h="1363980">
                <a:tc>
                  <a:txBody>
                    <a:bodyPr/>
                    <a:lstStyle/>
                    <a:p>
                      <a:r>
                        <a:rPr lang="en-US" sz="2000" dirty="0" smtClean="0">
                          <a:latin typeface="Algerian" pitchFamily="82" charset="0"/>
                        </a:rPr>
                        <a:t>3</a:t>
                      </a:r>
                      <a:endParaRPr lang="en-US" sz="2000" dirty="0">
                        <a:latin typeface="Algerian" pitchFamily="82"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SMART GIRLS SECURITY SYSTEM</a:t>
                      </a:r>
                    </a:p>
                    <a:p>
                      <a:endParaRPr lang="en-US" dirty="0"/>
                    </a:p>
                  </a:txBody>
                  <a:tcPr/>
                </a:tc>
                <a:tc>
                  <a:txBody>
                    <a:bodyPr/>
                    <a:lstStyle/>
                    <a:p>
                      <a:r>
                        <a:rPr lang="en-US" dirty="0" smtClean="0"/>
                        <a:t>Prof:-</a:t>
                      </a:r>
                      <a:r>
                        <a:rPr kumimoji="0" lang="en-US" sz="1800" kern="1200" dirty="0" err="1" smtClean="0">
                          <a:solidFill>
                            <a:schemeClr val="tx1"/>
                          </a:solidFill>
                          <a:latin typeface="+mn-lt"/>
                          <a:ea typeface="+mn-ea"/>
                          <a:cs typeface="+mn-cs"/>
                        </a:rPr>
                        <a:t>Thooyavan</a:t>
                      </a:r>
                      <a:r>
                        <a:rPr kumimoji="0" lang="en-US" sz="1800" kern="1200" dirty="0" smtClean="0">
                          <a:solidFill>
                            <a:schemeClr val="tx1"/>
                          </a:solidFill>
                          <a:latin typeface="+mn-lt"/>
                          <a:ea typeface="+mn-ea"/>
                          <a:cs typeface="+mn-cs"/>
                        </a:rPr>
                        <a:t> V. </a:t>
                      </a:r>
                      <a:endParaRPr lang="en-US" baseline="0" dirty="0" smtClean="0"/>
                    </a:p>
                    <a:p>
                      <a:endParaRPr lang="en-US" dirty="0"/>
                    </a:p>
                  </a:txBody>
                  <a:tcPr/>
                </a:tc>
                <a:tc>
                  <a:txBody>
                    <a:bodyPr/>
                    <a:lstStyle/>
                    <a:p>
                      <a:r>
                        <a:rPr lang="en-US" dirty="0" smtClean="0">
                          <a:latin typeface="Algerian" pitchFamily="82" charset="0"/>
                        </a:rPr>
                        <a:t>2014</a:t>
                      </a:r>
                      <a:endParaRPr lang="en-US" dirty="0">
                        <a:latin typeface="Algerian" pitchFamily="82" charset="0"/>
                      </a:endParaRPr>
                    </a:p>
                  </a:txBody>
                  <a:tcPr/>
                </a:tc>
                <a:tc>
                  <a:txBody>
                    <a:bodyPr/>
                    <a:lstStyle/>
                    <a:p>
                      <a:r>
                        <a:rPr lang="en-US" dirty="0" smtClean="0"/>
                        <a:t>She</a:t>
                      </a:r>
                      <a:r>
                        <a:rPr lang="en-US" baseline="0" dirty="0" smtClean="0"/>
                        <a:t> conclude that ,the system connect with the pre-set  contact using the GPS &amp; GSM it track the location and send the message. </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3271680267"/>
              </p:ext>
            </p:extLst>
          </p:nvPr>
        </p:nvGraphicFramePr>
        <p:xfrm>
          <a:off x="457200" y="685800"/>
          <a:ext cx="8229600" cy="4693252"/>
        </p:xfrm>
        <a:graphic>
          <a:graphicData uri="http://schemas.openxmlformats.org/drawingml/2006/table">
            <a:tbl>
              <a:tblPr firstRow="1" bandRow="1">
                <a:tableStyleId>{BDBED569-4797-4DF1-A0F4-6AAB3CD982D8}</a:tableStyleId>
              </a:tblPr>
              <a:tblGrid>
                <a:gridCol w="762000"/>
                <a:gridCol w="2057400"/>
                <a:gridCol w="2118360"/>
                <a:gridCol w="1645920"/>
                <a:gridCol w="1645920"/>
              </a:tblGrid>
              <a:tr h="914400">
                <a:tc>
                  <a:txBody>
                    <a:bodyPr/>
                    <a:lstStyle/>
                    <a:p>
                      <a:r>
                        <a:rPr lang="en-US" dirty="0" smtClean="0"/>
                        <a:t>Sr.</a:t>
                      </a:r>
                    </a:p>
                    <a:p>
                      <a:r>
                        <a:rPr lang="en-US" dirty="0" smtClean="0"/>
                        <a:t>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 of</a:t>
                      </a:r>
                      <a:r>
                        <a:rPr lang="en-US" baseline="0" dirty="0" smtClean="0"/>
                        <a:t> Paper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of Author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Year of publication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Conlusion</a:t>
                      </a:r>
                      <a:endParaRPr lang="en-US" dirty="0" smtClean="0"/>
                    </a:p>
                    <a:p>
                      <a:endParaRPr lang="en-US" dirty="0"/>
                    </a:p>
                  </a:txBody>
                  <a:tcPr/>
                </a:tc>
              </a:tr>
              <a:tr h="1767172">
                <a:tc>
                  <a:txBody>
                    <a:bodyPr/>
                    <a:lstStyle/>
                    <a:p>
                      <a:endParaRPr lang="en-US" dirty="0" smtClean="0"/>
                    </a:p>
                    <a:p>
                      <a:endParaRPr lang="en-US" dirty="0" smtClean="0"/>
                    </a:p>
                    <a:p>
                      <a:endParaRPr lang="en-US" dirty="0" smtClean="0"/>
                    </a:p>
                    <a:p>
                      <a:r>
                        <a:rPr lang="en-US" dirty="0" smtClean="0"/>
                        <a:t>4.</a:t>
                      </a:r>
                      <a:endParaRPr lang="en-US" dirty="0"/>
                    </a:p>
                  </a:txBody>
                  <a:tcPr/>
                </a:tc>
                <a:tc>
                  <a:txBody>
                    <a:bodyPr/>
                    <a:lstStyle/>
                    <a:p>
                      <a:r>
                        <a:rPr lang="en-US" dirty="0" smtClean="0"/>
                        <a:t>Smart</a:t>
                      </a:r>
                      <a:r>
                        <a:rPr lang="en-US" baseline="0" dirty="0" smtClean="0"/>
                        <a:t> Girls Security System</a:t>
                      </a:r>
                      <a:endParaRPr lang="en-US" dirty="0"/>
                    </a:p>
                  </a:txBody>
                  <a:tcPr/>
                </a:tc>
                <a:tc>
                  <a:txBody>
                    <a:bodyPr/>
                    <a:lstStyle/>
                    <a:p>
                      <a:r>
                        <a:rPr lang="en-US" dirty="0" smtClean="0"/>
                        <a:t>Prof:-Warren, A.K</a:t>
                      </a:r>
                      <a:endParaRPr lang="en-US" baseline="0" dirty="0" smtClean="0"/>
                    </a:p>
                  </a:txBody>
                  <a:tcPr/>
                </a:tc>
                <a:tc>
                  <a:txBody>
                    <a:bodyPr/>
                    <a:lstStyle/>
                    <a:p>
                      <a:r>
                        <a:rPr lang="en-US" dirty="0" smtClean="0">
                          <a:latin typeface="Algerian" panose="04020705040A02060702" pitchFamily="82" charset="0"/>
                        </a:rPr>
                        <a:t>April 2014</a:t>
                      </a:r>
                      <a:endParaRPr lang="en-US" dirty="0">
                        <a:latin typeface="Algerian" panose="04020705040A02060702" pitchFamily="82" charset="0"/>
                      </a:endParaRPr>
                    </a:p>
                  </a:txBody>
                  <a:tcPr/>
                </a:tc>
                <a:tc>
                  <a:txBody>
                    <a:bodyPr/>
                    <a:lstStyle/>
                    <a:p>
                      <a:r>
                        <a:rPr lang="en-US" dirty="0" smtClean="0"/>
                        <a:t>This</a:t>
                      </a:r>
                      <a:r>
                        <a:rPr lang="en-US" baseline="0" dirty="0" smtClean="0"/>
                        <a:t> system can overcome every problem women in country about her </a:t>
                      </a:r>
                      <a:r>
                        <a:rPr lang="en-US" baseline="0" dirty="0" err="1" smtClean="0"/>
                        <a:t>sefty</a:t>
                      </a:r>
                      <a:r>
                        <a:rPr lang="en-US" baseline="0" dirty="0" smtClean="0"/>
                        <a:t> and security.</a:t>
                      </a:r>
                      <a:endParaRPr lang="en-US" dirty="0"/>
                    </a:p>
                  </a:txBody>
                  <a:tcPr/>
                </a:tc>
              </a:tr>
              <a:tr h="1767172">
                <a:tc>
                  <a:txBody>
                    <a:bodyPr/>
                    <a:lstStyle/>
                    <a:p>
                      <a:endParaRPr lang="en-US" dirty="0" smtClean="0"/>
                    </a:p>
                    <a:p>
                      <a:endParaRPr lang="en-US" dirty="0" smtClean="0"/>
                    </a:p>
                    <a:p>
                      <a:r>
                        <a:rPr lang="en-US" dirty="0" smtClean="0"/>
                        <a:t>5.</a:t>
                      </a:r>
                      <a:endParaRPr lang="en-US" dirty="0"/>
                    </a:p>
                  </a:txBody>
                  <a:tcPr/>
                </a:tc>
                <a:tc>
                  <a:txBody>
                    <a:bodyPr/>
                    <a:lstStyle/>
                    <a:p>
                      <a:r>
                        <a:rPr lang="en-US" dirty="0" smtClean="0"/>
                        <a:t>A Cost</a:t>
                      </a:r>
                      <a:r>
                        <a:rPr lang="en-US" baseline="0" dirty="0" smtClean="0"/>
                        <a:t> Effective GPS-GPRS Based Woman Tracking System</a:t>
                      </a:r>
                      <a:endParaRPr lang="en-US" dirty="0"/>
                    </a:p>
                  </a:txBody>
                  <a:tcPr/>
                </a:tc>
                <a:tc>
                  <a:txBody>
                    <a:bodyPr/>
                    <a:lstStyle/>
                    <a:p>
                      <a:r>
                        <a:rPr lang="en-US" dirty="0" smtClean="0"/>
                        <a:t>Thomson, S., Hillman, K</a:t>
                      </a:r>
                      <a:endParaRPr lang="en-US" baseline="0" dirty="0" smtClean="0"/>
                    </a:p>
                  </a:txBody>
                  <a:tcPr/>
                </a:tc>
                <a:tc>
                  <a:txBody>
                    <a:bodyPr/>
                    <a:lstStyle/>
                    <a:p>
                      <a:r>
                        <a:rPr lang="en-US" dirty="0" smtClean="0">
                          <a:latin typeface="Algerian" panose="04020705040A02060702" pitchFamily="82" charset="0"/>
                        </a:rPr>
                        <a:t>April 2014</a:t>
                      </a:r>
                      <a:endParaRPr lang="en-US" dirty="0">
                        <a:latin typeface="Algerian" panose="04020705040A02060702" pitchFamily="82" charset="0"/>
                      </a:endParaRPr>
                    </a:p>
                  </a:txBody>
                  <a:tcPr/>
                </a:tc>
                <a:tc>
                  <a:txBody>
                    <a:bodyPr/>
                    <a:lstStyle/>
                    <a:p>
                      <a:r>
                        <a:rPr lang="en-US" dirty="0" smtClean="0"/>
                        <a:t>The</a:t>
                      </a:r>
                      <a:r>
                        <a:rPr lang="en-US" baseline="0" dirty="0" smtClean="0"/>
                        <a:t> combination of GPS &amp; GPRS provides real </a:t>
                      </a:r>
                      <a:r>
                        <a:rPr lang="en-US" baseline="0" smtClean="0"/>
                        <a:t>time tracking.</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12"/>
          </a:xfrm>
        </p:spPr>
        <p:txBody>
          <a:bodyPr>
            <a:normAutofit fontScale="90000"/>
          </a:bodyPr>
          <a:lstStyle/>
          <a:p>
            <a:pPr algn="ctr"/>
            <a:r>
              <a:rPr lang="en-US" dirty="0" smtClean="0">
                <a:solidFill>
                  <a:schemeClr val="accent4">
                    <a:lumMod val="50000"/>
                  </a:schemeClr>
                </a:solidFill>
                <a:latin typeface="Algerian" pitchFamily="82" charset="0"/>
              </a:rPr>
              <a:t>Block diagram</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Fig:-Block Diagram of Watch Section</a:t>
            </a:r>
          </a:p>
        </p:txBody>
      </p:sp>
      <p:grpSp>
        <p:nvGrpSpPr>
          <p:cNvPr id="4" name="Group 2"/>
          <p:cNvGrpSpPr>
            <a:grpSpLocks/>
          </p:cNvGrpSpPr>
          <p:nvPr/>
        </p:nvGrpSpPr>
        <p:grpSpPr bwMode="auto">
          <a:xfrm>
            <a:off x="1447800" y="1447800"/>
            <a:ext cx="5791200" cy="4114800"/>
            <a:chOff x="1453" y="3673"/>
            <a:chExt cx="6864" cy="5236"/>
          </a:xfrm>
        </p:grpSpPr>
        <p:grpSp>
          <p:nvGrpSpPr>
            <p:cNvPr id="5" name="Group 3"/>
            <p:cNvGrpSpPr>
              <a:grpSpLocks/>
            </p:cNvGrpSpPr>
            <p:nvPr/>
          </p:nvGrpSpPr>
          <p:grpSpPr bwMode="auto">
            <a:xfrm>
              <a:off x="1467" y="3674"/>
              <a:ext cx="7165" cy="5240"/>
              <a:chOff x="343" y="1559"/>
              <a:chExt cx="7165" cy="6795"/>
            </a:xfrm>
          </p:grpSpPr>
          <p:cxnSp>
            <p:nvCxnSpPr>
              <p:cNvPr id="7" name="AutoShape 4"/>
              <p:cNvCxnSpPr>
                <a:cxnSpLocks noChangeShapeType="1"/>
              </p:cNvCxnSpPr>
              <p:nvPr/>
            </p:nvCxnSpPr>
            <p:spPr bwMode="auto">
              <a:xfrm>
                <a:off x="5404" y="1757"/>
                <a:ext cx="0" cy="555"/>
              </a:xfrm>
              <a:prstGeom prst="straightConnector1">
                <a:avLst/>
              </a:prstGeom>
              <a:noFill/>
              <a:ln w="9525">
                <a:solidFill>
                  <a:srgbClr val="000000"/>
                </a:solidFill>
                <a:round/>
                <a:headEnd/>
                <a:tailEnd/>
              </a:ln>
            </p:spPr>
          </p:cxnSp>
          <p:grpSp>
            <p:nvGrpSpPr>
              <p:cNvPr id="8" name="Group 41"/>
              <p:cNvGrpSpPr>
                <a:grpSpLocks/>
              </p:cNvGrpSpPr>
              <p:nvPr/>
            </p:nvGrpSpPr>
            <p:grpSpPr bwMode="auto">
              <a:xfrm>
                <a:off x="343" y="1559"/>
                <a:ext cx="7165" cy="6795"/>
                <a:chOff x="343" y="1559"/>
                <a:chExt cx="7165" cy="6795"/>
              </a:xfrm>
            </p:grpSpPr>
            <p:cxnSp>
              <p:nvCxnSpPr>
                <p:cNvPr id="9" name="AutoShape 6"/>
                <p:cNvCxnSpPr>
                  <a:cxnSpLocks noChangeShapeType="1"/>
                </p:cNvCxnSpPr>
                <p:nvPr/>
              </p:nvCxnSpPr>
              <p:spPr bwMode="auto">
                <a:xfrm>
                  <a:off x="5496" y="4637"/>
                  <a:ext cx="13" cy="621"/>
                </a:xfrm>
                <a:prstGeom prst="straightConnector1">
                  <a:avLst/>
                </a:prstGeom>
                <a:noFill/>
                <a:ln w="9525">
                  <a:solidFill>
                    <a:srgbClr val="000000"/>
                  </a:solidFill>
                  <a:round/>
                  <a:headEnd/>
                  <a:tailEnd/>
                </a:ln>
              </p:spPr>
            </p:cxnSp>
            <p:grpSp>
              <p:nvGrpSpPr>
                <p:cNvPr id="10" name="Group 43"/>
                <p:cNvGrpSpPr>
                  <a:grpSpLocks/>
                </p:cNvGrpSpPr>
                <p:nvPr/>
              </p:nvGrpSpPr>
              <p:grpSpPr bwMode="auto">
                <a:xfrm>
                  <a:off x="343" y="1559"/>
                  <a:ext cx="7165" cy="6795"/>
                  <a:chOff x="343" y="1559"/>
                  <a:chExt cx="7165" cy="6795"/>
                </a:xfrm>
              </p:grpSpPr>
              <p:grpSp>
                <p:nvGrpSpPr>
                  <p:cNvPr id="11" name="Group 44"/>
                  <p:cNvGrpSpPr>
                    <a:grpSpLocks/>
                  </p:cNvGrpSpPr>
                  <p:nvPr/>
                </p:nvGrpSpPr>
                <p:grpSpPr bwMode="auto">
                  <a:xfrm>
                    <a:off x="343" y="1559"/>
                    <a:ext cx="7165" cy="6795"/>
                    <a:chOff x="343" y="1559"/>
                    <a:chExt cx="7165" cy="6795"/>
                  </a:xfrm>
                </p:grpSpPr>
                <p:sp>
                  <p:nvSpPr>
                    <p:cNvPr id="13" name="Rectangle 9"/>
                    <p:cNvSpPr>
                      <a:spLocks noChangeArrowheads="1"/>
                    </p:cNvSpPr>
                    <p:nvPr/>
                  </p:nvSpPr>
                  <p:spPr bwMode="auto">
                    <a:xfrm>
                      <a:off x="6024" y="1559"/>
                      <a:ext cx="1321" cy="14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OLED DISPLAY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0"/>
                    <p:cNvSpPr>
                      <a:spLocks noChangeArrowheads="1"/>
                    </p:cNvSpPr>
                    <p:nvPr/>
                  </p:nvSpPr>
                  <p:spPr bwMode="auto">
                    <a:xfrm>
                      <a:off x="6024" y="4323"/>
                      <a:ext cx="1321" cy="14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REAL TIME CLOCK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1"/>
                    <p:cNvSpPr>
                      <a:spLocks noChangeArrowheads="1"/>
                    </p:cNvSpPr>
                    <p:nvPr/>
                  </p:nvSpPr>
                  <p:spPr bwMode="auto">
                    <a:xfrm>
                      <a:off x="6187" y="6901"/>
                      <a:ext cx="1321" cy="14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HEART BEAT SENSOR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6" name="Group 12"/>
                    <p:cNvGrpSpPr>
                      <a:grpSpLocks/>
                    </p:cNvGrpSpPr>
                    <p:nvPr/>
                  </p:nvGrpSpPr>
                  <p:grpSpPr bwMode="auto">
                    <a:xfrm>
                      <a:off x="343" y="1559"/>
                      <a:ext cx="3541" cy="4914"/>
                      <a:chOff x="343" y="1559"/>
                      <a:chExt cx="3541" cy="4914"/>
                    </a:xfrm>
                  </p:grpSpPr>
                  <p:sp>
                    <p:nvSpPr>
                      <p:cNvPr id="28" name="Rectangle 13"/>
                      <p:cNvSpPr>
                        <a:spLocks noChangeArrowheads="1"/>
                      </p:cNvSpPr>
                      <p:nvPr/>
                    </p:nvSpPr>
                    <p:spPr bwMode="auto">
                      <a:xfrm>
                        <a:off x="2272" y="5430"/>
                        <a:ext cx="1437" cy="10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Bluetooth Transmitter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9" name="AutoShape 14"/>
                      <p:cNvCxnSpPr>
                        <a:cxnSpLocks noChangeShapeType="1"/>
                      </p:cNvCxnSpPr>
                      <p:nvPr/>
                    </p:nvCxnSpPr>
                    <p:spPr bwMode="auto">
                      <a:xfrm flipH="1">
                        <a:off x="1097" y="2550"/>
                        <a:ext cx="1017" cy="0"/>
                      </a:xfrm>
                      <a:prstGeom prst="straightConnector1">
                        <a:avLst/>
                      </a:prstGeom>
                      <a:noFill/>
                      <a:ln w="9525">
                        <a:solidFill>
                          <a:srgbClr val="000000"/>
                        </a:solidFill>
                        <a:round/>
                        <a:headEnd/>
                        <a:tailEnd/>
                      </a:ln>
                    </p:spPr>
                  </p:cxnSp>
                  <p:sp>
                    <p:nvSpPr>
                      <p:cNvPr id="30" name="Oval 15"/>
                      <p:cNvSpPr>
                        <a:spLocks noChangeArrowheads="1"/>
                      </p:cNvSpPr>
                      <p:nvPr/>
                    </p:nvSpPr>
                    <p:spPr bwMode="auto">
                      <a:xfrm>
                        <a:off x="343" y="2869"/>
                        <a:ext cx="1401" cy="63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SWITCH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 name="AutoShape 16"/>
                      <p:cNvCxnSpPr>
                        <a:cxnSpLocks noChangeShapeType="1"/>
                      </p:cNvCxnSpPr>
                      <p:nvPr/>
                    </p:nvCxnSpPr>
                    <p:spPr bwMode="auto">
                      <a:xfrm>
                        <a:off x="1032" y="3501"/>
                        <a:ext cx="0" cy="464"/>
                      </a:xfrm>
                      <a:prstGeom prst="straightConnector1">
                        <a:avLst/>
                      </a:prstGeom>
                      <a:noFill/>
                      <a:ln w="9525">
                        <a:solidFill>
                          <a:srgbClr val="000000"/>
                        </a:solidFill>
                        <a:round/>
                        <a:headEnd/>
                        <a:tailEnd/>
                      </a:ln>
                    </p:spPr>
                  </p:cxnSp>
                  <p:cxnSp>
                    <p:nvCxnSpPr>
                      <p:cNvPr id="32" name="AutoShape 17"/>
                      <p:cNvCxnSpPr>
                        <a:cxnSpLocks noChangeShapeType="1"/>
                      </p:cNvCxnSpPr>
                      <p:nvPr/>
                    </p:nvCxnSpPr>
                    <p:spPr bwMode="auto">
                      <a:xfrm>
                        <a:off x="818" y="3964"/>
                        <a:ext cx="396" cy="1"/>
                      </a:xfrm>
                      <a:prstGeom prst="straightConnector1">
                        <a:avLst/>
                      </a:prstGeom>
                      <a:noFill/>
                      <a:ln w="9525">
                        <a:solidFill>
                          <a:srgbClr val="000000"/>
                        </a:solidFill>
                        <a:round/>
                        <a:headEnd/>
                        <a:tailEnd/>
                      </a:ln>
                    </p:spPr>
                  </p:cxnSp>
                  <p:cxnSp>
                    <p:nvCxnSpPr>
                      <p:cNvPr id="33" name="AutoShape 18"/>
                      <p:cNvCxnSpPr>
                        <a:cxnSpLocks noChangeShapeType="1"/>
                      </p:cNvCxnSpPr>
                      <p:nvPr/>
                    </p:nvCxnSpPr>
                    <p:spPr bwMode="auto">
                      <a:xfrm>
                        <a:off x="889" y="4056"/>
                        <a:ext cx="273" cy="0"/>
                      </a:xfrm>
                      <a:prstGeom prst="straightConnector1">
                        <a:avLst/>
                      </a:prstGeom>
                      <a:noFill/>
                      <a:ln w="9525">
                        <a:solidFill>
                          <a:srgbClr val="000000"/>
                        </a:solidFill>
                        <a:round/>
                        <a:headEnd/>
                        <a:tailEnd/>
                      </a:ln>
                    </p:spPr>
                  </p:cxnSp>
                  <p:cxnSp>
                    <p:nvCxnSpPr>
                      <p:cNvPr id="34" name="AutoShape 19"/>
                      <p:cNvCxnSpPr>
                        <a:cxnSpLocks noChangeShapeType="1"/>
                      </p:cNvCxnSpPr>
                      <p:nvPr/>
                    </p:nvCxnSpPr>
                    <p:spPr bwMode="auto">
                      <a:xfrm>
                        <a:off x="941" y="4132"/>
                        <a:ext cx="143" cy="0"/>
                      </a:xfrm>
                      <a:prstGeom prst="straightConnector1">
                        <a:avLst/>
                      </a:prstGeom>
                      <a:noFill/>
                      <a:ln w="9525">
                        <a:solidFill>
                          <a:srgbClr val="000000"/>
                        </a:solidFill>
                        <a:round/>
                        <a:headEnd/>
                        <a:tailEnd/>
                      </a:ln>
                    </p:spPr>
                  </p:cxnSp>
                  <p:grpSp>
                    <p:nvGrpSpPr>
                      <p:cNvPr id="35" name="Group 20"/>
                      <p:cNvGrpSpPr>
                        <a:grpSpLocks/>
                      </p:cNvGrpSpPr>
                      <p:nvPr/>
                    </p:nvGrpSpPr>
                    <p:grpSpPr bwMode="auto">
                      <a:xfrm>
                        <a:off x="2114" y="1559"/>
                        <a:ext cx="1770" cy="3871"/>
                        <a:chOff x="2114" y="1559"/>
                        <a:chExt cx="1770" cy="3871"/>
                      </a:xfrm>
                    </p:grpSpPr>
                    <p:sp>
                      <p:nvSpPr>
                        <p:cNvPr id="36" name="Rectangle 21"/>
                        <p:cNvSpPr>
                          <a:spLocks noChangeArrowheads="1"/>
                        </p:cNvSpPr>
                        <p:nvPr/>
                      </p:nvSpPr>
                      <p:spPr bwMode="auto">
                        <a:xfrm>
                          <a:off x="2114" y="1559"/>
                          <a:ext cx="1770" cy="1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Mini arduino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7" name="AutoShape 22"/>
                        <p:cNvCxnSpPr>
                          <a:cxnSpLocks noChangeShapeType="1"/>
                          <a:endCxn id="28" idx="0"/>
                        </p:cNvCxnSpPr>
                        <p:nvPr/>
                      </p:nvCxnSpPr>
                      <p:spPr bwMode="auto">
                        <a:xfrm rot="5400000">
                          <a:off x="2037" y="4455"/>
                          <a:ext cx="1929" cy="21"/>
                        </a:xfrm>
                        <a:prstGeom prst="straightConnector1">
                          <a:avLst/>
                        </a:prstGeom>
                        <a:noFill/>
                        <a:ln w="9525">
                          <a:solidFill>
                            <a:srgbClr val="000000"/>
                          </a:solidFill>
                          <a:round/>
                          <a:headEnd/>
                          <a:tailEnd type="triangle" w="med" len="med"/>
                        </a:ln>
                      </p:spPr>
                    </p:cxnSp>
                  </p:grpSp>
                </p:grpSp>
                <p:cxnSp>
                  <p:nvCxnSpPr>
                    <p:cNvPr id="17" name="AutoShape 23"/>
                    <p:cNvCxnSpPr>
                      <a:cxnSpLocks noChangeShapeType="1"/>
                    </p:cNvCxnSpPr>
                    <p:nvPr/>
                  </p:nvCxnSpPr>
                  <p:spPr bwMode="auto">
                    <a:xfrm flipV="1">
                      <a:off x="3884" y="1731"/>
                      <a:ext cx="2140" cy="52"/>
                    </a:xfrm>
                    <a:prstGeom prst="straightConnector1">
                      <a:avLst/>
                    </a:prstGeom>
                    <a:noFill/>
                    <a:ln w="9525">
                      <a:solidFill>
                        <a:srgbClr val="000000"/>
                      </a:solidFill>
                      <a:round/>
                      <a:headEnd/>
                      <a:tailEnd type="triangle" w="med" len="med"/>
                    </a:ln>
                  </p:spPr>
                </p:cxnSp>
                <p:cxnSp>
                  <p:nvCxnSpPr>
                    <p:cNvPr id="18" name="AutoShape 24"/>
                    <p:cNvCxnSpPr>
                      <a:cxnSpLocks noChangeShapeType="1"/>
                    </p:cNvCxnSpPr>
                    <p:nvPr/>
                  </p:nvCxnSpPr>
                  <p:spPr bwMode="auto">
                    <a:xfrm flipV="1">
                      <a:off x="3903" y="2413"/>
                      <a:ext cx="2140" cy="52"/>
                    </a:xfrm>
                    <a:prstGeom prst="straightConnector1">
                      <a:avLst/>
                    </a:prstGeom>
                    <a:noFill/>
                    <a:ln w="9525">
                      <a:solidFill>
                        <a:srgbClr val="000000"/>
                      </a:solidFill>
                      <a:round/>
                      <a:headEnd/>
                      <a:tailEnd type="triangle" w="med" len="med"/>
                    </a:ln>
                  </p:spPr>
                </p:cxnSp>
                <p:cxnSp>
                  <p:nvCxnSpPr>
                    <p:cNvPr id="19" name="AutoShape 25"/>
                    <p:cNvCxnSpPr>
                      <a:cxnSpLocks noChangeShapeType="1"/>
                    </p:cNvCxnSpPr>
                    <p:nvPr/>
                  </p:nvCxnSpPr>
                  <p:spPr bwMode="auto">
                    <a:xfrm>
                      <a:off x="5405" y="2630"/>
                      <a:ext cx="0" cy="2007"/>
                    </a:xfrm>
                    <a:prstGeom prst="straightConnector1">
                      <a:avLst/>
                    </a:prstGeom>
                    <a:noFill/>
                    <a:ln w="9525">
                      <a:solidFill>
                        <a:srgbClr val="000000"/>
                      </a:solidFill>
                      <a:round/>
                      <a:headEnd/>
                      <a:tailEnd/>
                    </a:ln>
                  </p:spPr>
                </p:cxnSp>
                <p:cxnSp>
                  <p:nvCxnSpPr>
                    <p:cNvPr id="20" name="AutoShape 26"/>
                    <p:cNvCxnSpPr>
                      <a:cxnSpLocks noChangeShapeType="1"/>
                    </p:cNvCxnSpPr>
                    <p:nvPr/>
                  </p:nvCxnSpPr>
                  <p:spPr bwMode="auto">
                    <a:xfrm>
                      <a:off x="5405" y="4637"/>
                      <a:ext cx="619" cy="0"/>
                    </a:xfrm>
                    <a:prstGeom prst="straightConnector1">
                      <a:avLst/>
                    </a:prstGeom>
                    <a:noFill/>
                    <a:ln w="9525">
                      <a:solidFill>
                        <a:srgbClr val="000000"/>
                      </a:solidFill>
                      <a:round/>
                      <a:headEnd/>
                      <a:tailEnd type="triangle" w="med" len="med"/>
                    </a:ln>
                  </p:spPr>
                </p:cxnSp>
                <p:cxnSp>
                  <p:nvCxnSpPr>
                    <p:cNvPr id="21" name="AutoShape 27"/>
                    <p:cNvCxnSpPr>
                      <a:cxnSpLocks noChangeShapeType="1"/>
                    </p:cNvCxnSpPr>
                    <p:nvPr/>
                  </p:nvCxnSpPr>
                  <p:spPr bwMode="auto">
                    <a:xfrm>
                      <a:off x="4386" y="2465"/>
                      <a:ext cx="13" cy="2885"/>
                    </a:xfrm>
                    <a:prstGeom prst="straightConnector1">
                      <a:avLst/>
                    </a:prstGeom>
                    <a:noFill/>
                    <a:ln w="9525">
                      <a:solidFill>
                        <a:srgbClr val="000000"/>
                      </a:solidFill>
                      <a:round/>
                      <a:headEnd/>
                      <a:tailEnd/>
                    </a:ln>
                  </p:spPr>
                </p:cxnSp>
                <p:cxnSp>
                  <p:nvCxnSpPr>
                    <p:cNvPr id="22" name="AutoShape 28"/>
                    <p:cNvCxnSpPr>
                      <a:cxnSpLocks noChangeShapeType="1"/>
                    </p:cNvCxnSpPr>
                    <p:nvPr/>
                  </p:nvCxnSpPr>
                  <p:spPr bwMode="auto">
                    <a:xfrm>
                      <a:off x="4399" y="5350"/>
                      <a:ext cx="1625" cy="0"/>
                    </a:xfrm>
                    <a:prstGeom prst="straightConnector1">
                      <a:avLst/>
                    </a:prstGeom>
                    <a:noFill/>
                    <a:ln w="9525">
                      <a:solidFill>
                        <a:srgbClr val="000000"/>
                      </a:solidFill>
                      <a:round/>
                      <a:headEnd/>
                      <a:tailEnd type="triangle" w="med" len="med"/>
                    </a:ln>
                  </p:spPr>
                </p:cxnSp>
                <p:cxnSp>
                  <p:nvCxnSpPr>
                    <p:cNvPr id="23" name="AutoShape 29"/>
                    <p:cNvCxnSpPr>
                      <a:cxnSpLocks noChangeShapeType="1"/>
                    </p:cNvCxnSpPr>
                    <p:nvPr/>
                  </p:nvCxnSpPr>
                  <p:spPr bwMode="auto">
                    <a:xfrm>
                      <a:off x="4571" y="5350"/>
                      <a:ext cx="13" cy="2748"/>
                    </a:xfrm>
                    <a:prstGeom prst="straightConnector1">
                      <a:avLst/>
                    </a:prstGeom>
                    <a:noFill/>
                    <a:ln w="9525">
                      <a:solidFill>
                        <a:srgbClr val="000000"/>
                      </a:solidFill>
                      <a:round/>
                      <a:headEnd/>
                      <a:tailEnd/>
                    </a:ln>
                  </p:spPr>
                </p:cxnSp>
                <p:cxnSp>
                  <p:nvCxnSpPr>
                    <p:cNvPr id="24" name="AutoShape 30"/>
                    <p:cNvCxnSpPr>
                      <a:cxnSpLocks noChangeShapeType="1"/>
                    </p:cNvCxnSpPr>
                    <p:nvPr/>
                  </p:nvCxnSpPr>
                  <p:spPr bwMode="auto">
                    <a:xfrm>
                      <a:off x="4584" y="8098"/>
                      <a:ext cx="1603" cy="0"/>
                    </a:xfrm>
                    <a:prstGeom prst="straightConnector1">
                      <a:avLst/>
                    </a:prstGeom>
                    <a:noFill/>
                    <a:ln w="9525">
                      <a:solidFill>
                        <a:srgbClr val="000000"/>
                      </a:solidFill>
                      <a:round/>
                      <a:headEnd/>
                      <a:tailEnd type="triangle" w="med" len="med"/>
                    </a:ln>
                  </p:spPr>
                </p:cxnSp>
                <p:cxnSp>
                  <p:nvCxnSpPr>
                    <p:cNvPr id="25" name="AutoShape 31"/>
                    <p:cNvCxnSpPr>
                      <a:cxnSpLocks noChangeShapeType="1"/>
                    </p:cNvCxnSpPr>
                    <p:nvPr/>
                  </p:nvCxnSpPr>
                  <p:spPr bwMode="auto">
                    <a:xfrm>
                      <a:off x="5496" y="5522"/>
                      <a:ext cx="13" cy="1889"/>
                    </a:xfrm>
                    <a:prstGeom prst="straightConnector1">
                      <a:avLst/>
                    </a:prstGeom>
                    <a:noFill/>
                    <a:ln w="9525">
                      <a:solidFill>
                        <a:srgbClr val="000000"/>
                      </a:solidFill>
                      <a:round/>
                      <a:headEnd/>
                      <a:tailEnd/>
                    </a:ln>
                  </p:spPr>
                </p:cxnSp>
                <p:cxnSp>
                  <p:nvCxnSpPr>
                    <p:cNvPr id="26" name="AutoShape 32"/>
                    <p:cNvCxnSpPr>
                      <a:cxnSpLocks noChangeShapeType="1"/>
                    </p:cNvCxnSpPr>
                    <p:nvPr/>
                  </p:nvCxnSpPr>
                  <p:spPr bwMode="auto">
                    <a:xfrm>
                      <a:off x="5509" y="7411"/>
                      <a:ext cx="678" cy="0"/>
                    </a:xfrm>
                    <a:prstGeom prst="straightConnector1">
                      <a:avLst/>
                    </a:prstGeom>
                    <a:noFill/>
                    <a:ln w="9525">
                      <a:solidFill>
                        <a:srgbClr val="000000"/>
                      </a:solidFill>
                      <a:round/>
                      <a:headEnd/>
                      <a:tailEnd type="triangle" w="med" len="med"/>
                    </a:ln>
                  </p:spPr>
                </p:cxnSp>
                <p:sp>
                  <p:nvSpPr>
                    <p:cNvPr id="27" name="Freeform 33"/>
                    <p:cNvSpPr>
                      <a:spLocks/>
                    </p:cNvSpPr>
                    <p:nvPr/>
                  </p:nvSpPr>
                  <p:spPr bwMode="auto">
                    <a:xfrm>
                      <a:off x="5346" y="2312"/>
                      <a:ext cx="71" cy="317"/>
                    </a:xfrm>
                    <a:custGeom>
                      <a:avLst/>
                      <a:gdLst/>
                      <a:ahLst/>
                      <a:cxnLst>
                        <a:cxn ang="0">
                          <a:pos x="276" y="29"/>
                        </a:cxn>
                        <a:cxn ang="0">
                          <a:pos x="25" y="56"/>
                        </a:cxn>
                        <a:cxn ang="0">
                          <a:pos x="39" y="280"/>
                        </a:cxn>
                        <a:cxn ang="0">
                          <a:pos x="52" y="333"/>
                        </a:cxn>
                        <a:cxn ang="0">
                          <a:pos x="91" y="359"/>
                        </a:cxn>
                        <a:cxn ang="0">
                          <a:pos x="197" y="425"/>
                        </a:cxn>
                        <a:cxn ang="0">
                          <a:pos x="290" y="333"/>
                        </a:cxn>
                      </a:cxnLst>
                      <a:rect l="0" t="0" r="r" b="b"/>
                      <a:pathLst>
                        <a:path w="290" h="425">
                          <a:moveTo>
                            <a:pt x="276" y="29"/>
                          </a:moveTo>
                          <a:cubicBezTo>
                            <a:pt x="190" y="0"/>
                            <a:pt x="100" y="5"/>
                            <a:pt x="25" y="56"/>
                          </a:cubicBezTo>
                          <a:cubicBezTo>
                            <a:pt x="0" y="130"/>
                            <a:pt x="22" y="206"/>
                            <a:pt x="39" y="280"/>
                          </a:cubicBezTo>
                          <a:cubicBezTo>
                            <a:pt x="43" y="298"/>
                            <a:pt x="42" y="318"/>
                            <a:pt x="52" y="333"/>
                          </a:cubicBezTo>
                          <a:cubicBezTo>
                            <a:pt x="61" y="346"/>
                            <a:pt x="79" y="349"/>
                            <a:pt x="91" y="359"/>
                          </a:cubicBezTo>
                          <a:cubicBezTo>
                            <a:pt x="128" y="389"/>
                            <a:pt x="150" y="410"/>
                            <a:pt x="197" y="425"/>
                          </a:cubicBezTo>
                          <a:cubicBezTo>
                            <a:pt x="224" y="343"/>
                            <a:pt x="204" y="333"/>
                            <a:pt x="290" y="333"/>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endParaRPr lang="en-US"/>
                    </a:p>
                  </p:txBody>
                </p:sp>
              </p:grpSp>
              <p:sp>
                <p:nvSpPr>
                  <p:cNvPr id="12" name="Freeform 34"/>
                  <p:cNvSpPr>
                    <a:spLocks/>
                  </p:cNvSpPr>
                  <p:nvPr/>
                </p:nvSpPr>
                <p:spPr bwMode="auto">
                  <a:xfrm>
                    <a:off x="5404" y="5163"/>
                    <a:ext cx="92" cy="359"/>
                  </a:xfrm>
                  <a:custGeom>
                    <a:avLst/>
                    <a:gdLst/>
                    <a:ahLst/>
                    <a:cxnLst>
                      <a:cxn ang="0">
                        <a:pos x="274" y="55"/>
                      </a:cxn>
                      <a:cxn ang="0">
                        <a:pos x="49" y="333"/>
                      </a:cxn>
                      <a:cxn ang="0">
                        <a:pos x="76" y="359"/>
                      </a:cxn>
                      <a:cxn ang="0">
                        <a:pos x="168" y="438"/>
                      </a:cxn>
                      <a:cxn ang="0">
                        <a:pos x="274" y="425"/>
                      </a:cxn>
                    </a:cxnLst>
                    <a:rect l="0" t="0" r="r" b="b"/>
                    <a:pathLst>
                      <a:path w="274" h="438">
                        <a:moveTo>
                          <a:pt x="274" y="55"/>
                        </a:moveTo>
                        <a:cubicBezTo>
                          <a:pt x="0" y="73"/>
                          <a:pt x="33" y="0"/>
                          <a:pt x="49" y="333"/>
                        </a:cubicBezTo>
                        <a:cubicBezTo>
                          <a:pt x="50" y="345"/>
                          <a:pt x="67" y="350"/>
                          <a:pt x="76" y="359"/>
                        </a:cubicBezTo>
                        <a:cubicBezTo>
                          <a:pt x="95" y="419"/>
                          <a:pt x="110" y="419"/>
                          <a:pt x="168" y="438"/>
                        </a:cubicBezTo>
                        <a:cubicBezTo>
                          <a:pt x="203" y="434"/>
                          <a:pt x="274" y="425"/>
                          <a:pt x="274" y="425"/>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endParaRPr lang="en-US"/>
                  </a:p>
                </p:txBody>
              </p:sp>
            </p:grpSp>
          </p:grpSp>
        </p:grpSp>
        <p:cxnSp>
          <p:nvCxnSpPr>
            <p:cNvPr id="6" name="AutoShape 35"/>
            <p:cNvCxnSpPr>
              <a:cxnSpLocks noChangeShapeType="1"/>
            </p:cNvCxnSpPr>
            <p:nvPr/>
          </p:nvCxnSpPr>
          <p:spPr bwMode="auto">
            <a:xfrm>
              <a:off x="2175" y="4437"/>
              <a:ext cx="0" cy="246"/>
            </a:xfrm>
            <a:prstGeom prst="straightConnector1">
              <a:avLst/>
            </a:prstGeom>
            <a:noFill/>
            <a:ln w="9525">
              <a:solidFill>
                <a:srgbClr val="000000"/>
              </a:solidFill>
              <a:round/>
              <a:headEnd/>
              <a:tailEnd/>
            </a:ln>
          </p:spPr>
        </p:cxnSp>
      </p:grpSp>
      <p:cxnSp>
        <p:nvCxnSpPr>
          <p:cNvPr id="39" name="Straight Connector 38"/>
          <p:cNvCxnSpPr/>
          <p:nvPr/>
        </p:nvCxnSpPr>
        <p:spPr>
          <a:xfrm>
            <a:off x="2057400" y="20574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5105400"/>
            <a:ext cx="7620000" cy="1219200"/>
          </a:xfrm>
        </p:spPr>
        <p:txBody>
          <a:bodyPr>
            <a:normAutofit/>
          </a:bodyPr>
          <a:lstStyle/>
          <a:p>
            <a:pPr algn="ctr">
              <a:buNone/>
            </a:pPr>
            <a:endParaRPr lang="en-US" dirty="0" smtClean="0"/>
          </a:p>
          <a:p>
            <a:pPr algn="ctr">
              <a:buNone/>
            </a:pPr>
            <a:r>
              <a:rPr lang="en-US" dirty="0" smtClean="0"/>
              <a:t>Fig:-Block diagram of pocket section</a:t>
            </a:r>
            <a:endParaRPr lang="en-US" dirty="0"/>
          </a:p>
        </p:txBody>
      </p:sp>
      <p:grpSp>
        <p:nvGrpSpPr>
          <p:cNvPr id="1026" name="Group 2"/>
          <p:cNvGrpSpPr>
            <a:grpSpLocks/>
          </p:cNvGrpSpPr>
          <p:nvPr/>
        </p:nvGrpSpPr>
        <p:grpSpPr bwMode="auto">
          <a:xfrm>
            <a:off x="762000" y="914400"/>
            <a:ext cx="7010400" cy="4572000"/>
            <a:chOff x="1111" y="2367"/>
            <a:chExt cx="7506" cy="5481"/>
          </a:xfrm>
        </p:grpSpPr>
        <p:sp>
          <p:nvSpPr>
            <p:cNvPr id="1027" name="Rectangle 3"/>
            <p:cNvSpPr>
              <a:spLocks noChangeArrowheads="1"/>
            </p:cNvSpPr>
            <p:nvPr/>
          </p:nvSpPr>
          <p:spPr bwMode="auto">
            <a:xfrm>
              <a:off x="2246" y="2840"/>
              <a:ext cx="1175" cy="10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BLUETOOTH RECEIVER</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2181" y="6791"/>
              <a:ext cx="1175" cy="10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     GPS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5368" y="4439"/>
              <a:ext cx="1264" cy="17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ARDUINO</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ATMEGA</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328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2246" y="4835"/>
              <a:ext cx="1175" cy="10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   GSM</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31" name="AutoShape 7"/>
            <p:cNvCxnSpPr>
              <a:cxnSpLocks noChangeShapeType="1"/>
            </p:cNvCxnSpPr>
            <p:nvPr/>
          </p:nvCxnSpPr>
          <p:spPr bwMode="auto">
            <a:xfrm>
              <a:off x="6632" y="5298"/>
              <a:ext cx="1281" cy="0"/>
            </a:xfrm>
            <a:prstGeom prst="straightConnector1">
              <a:avLst/>
            </a:prstGeom>
            <a:noFill/>
            <a:ln w="9525">
              <a:solidFill>
                <a:srgbClr val="000000"/>
              </a:solidFill>
              <a:round/>
              <a:headEnd/>
              <a:tailEnd/>
            </a:ln>
          </p:spPr>
        </p:cxnSp>
        <p:sp>
          <p:nvSpPr>
            <p:cNvPr id="1032" name="Oval 8"/>
            <p:cNvSpPr>
              <a:spLocks noChangeArrowheads="1"/>
            </p:cNvSpPr>
            <p:nvPr/>
          </p:nvSpPr>
          <p:spPr bwMode="auto">
            <a:xfrm>
              <a:off x="7191" y="6130"/>
              <a:ext cx="1426" cy="5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BUZZER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3" name="AutoShape 9"/>
            <p:cNvCxnSpPr>
              <a:cxnSpLocks noChangeShapeType="1"/>
            </p:cNvCxnSpPr>
            <p:nvPr/>
          </p:nvCxnSpPr>
          <p:spPr bwMode="auto">
            <a:xfrm>
              <a:off x="1295" y="2563"/>
              <a:ext cx="0" cy="925"/>
            </a:xfrm>
            <a:prstGeom prst="straightConnector1">
              <a:avLst/>
            </a:prstGeom>
            <a:noFill/>
            <a:ln w="9525">
              <a:solidFill>
                <a:srgbClr val="000000"/>
              </a:solidFill>
              <a:round/>
              <a:headEnd/>
              <a:tailEnd/>
            </a:ln>
          </p:spPr>
        </p:cxnSp>
        <p:cxnSp>
          <p:nvCxnSpPr>
            <p:cNvPr id="1034" name="AutoShape 10"/>
            <p:cNvCxnSpPr>
              <a:cxnSpLocks noChangeShapeType="1"/>
            </p:cNvCxnSpPr>
            <p:nvPr/>
          </p:nvCxnSpPr>
          <p:spPr bwMode="auto">
            <a:xfrm>
              <a:off x="1295" y="3488"/>
              <a:ext cx="951" cy="0"/>
            </a:xfrm>
            <a:prstGeom prst="straightConnector1">
              <a:avLst/>
            </a:prstGeom>
            <a:noFill/>
            <a:ln w="9525">
              <a:solidFill>
                <a:srgbClr val="000000"/>
              </a:solidFill>
              <a:round/>
              <a:headEnd/>
              <a:tailEnd/>
            </a:ln>
          </p:spPr>
        </p:cxnSp>
        <p:cxnSp>
          <p:nvCxnSpPr>
            <p:cNvPr id="1035" name="AutoShape 11"/>
            <p:cNvCxnSpPr>
              <a:cxnSpLocks noChangeShapeType="1"/>
            </p:cNvCxnSpPr>
            <p:nvPr/>
          </p:nvCxnSpPr>
          <p:spPr bwMode="auto">
            <a:xfrm flipH="1">
              <a:off x="3421" y="5298"/>
              <a:ext cx="1947" cy="0"/>
            </a:xfrm>
            <a:prstGeom prst="straightConnector1">
              <a:avLst/>
            </a:prstGeom>
            <a:noFill/>
            <a:ln w="9525">
              <a:solidFill>
                <a:srgbClr val="000000"/>
              </a:solidFill>
              <a:round/>
              <a:headEnd/>
              <a:tailEnd type="triangle" w="med" len="med"/>
            </a:ln>
          </p:spPr>
        </p:cxnSp>
        <p:cxnSp>
          <p:nvCxnSpPr>
            <p:cNvPr id="1036" name="AutoShape 12"/>
            <p:cNvCxnSpPr>
              <a:cxnSpLocks noChangeShapeType="1"/>
            </p:cNvCxnSpPr>
            <p:nvPr/>
          </p:nvCxnSpPr>
          <p:spPr bwMode="auto">
            <a:xfrm flipV="1">
              <a:off x="3356" y="5760"/>
              <a:ext cx="2012" cy="1599"/>
            </a:xfrm>
            <a:prstGeom prst="bentConnector3">
              <a:avLst>
                <a:gd name="adj1" fmla="val 50000"/>
              </a:avLst>
            </a:prstGeom>
            <a:noFill/>
            <a:ln w="9525">
              <a:solidFill>
                <a:srgbClr val="000000"/>
              </a:solidFill>
              <a:miter lim="800000"/>
              <a:headEnd/>
              <a:tailEnd type="triangle" w="med" len="med"/>
            </a:ln>
          </p:spPr>
        </p:cxnSp>
        <p:cxnSp>
          <p:nvCxnSpPr>
            <p:cNvPr id="1037" name="AutoShape 13"/>
            <p:cNvCxnSpPr>
              <a:cxnSpLocks noChangeShapeType="1"/>
            </p:cNvCxnSpPr>
            <p:nvPr/>
          </p:nvCxnSpPr>
          <p:spPr bwMode="auto">
            <a:xfrm>
              <a:off x="3421" y="3316"/>
              <a:ext cx="965" cy="0"/>
            </a:xfrm>
            <a:prstGeom prst="straightConnector1">
              <a:avLst/>
            </a:prstGeom>
            <a:noFill/>
            <a:ln w="9525">
              <a:solidFill>
                <a:srgbClr val="000000"/>
              </a:solidFill>
              <a:round/>
              <a:headEnd/>
              <a:tailEnd/>
            </a:ln>
          </p:spPr>
        </p:cxnSp>
        <p:cxnSp>
          <p:nvCxnSpPr>
            <p:cNvPr id="1038" name="AutoShape 14"/>
            <p:cNvCxnSpPr>
              <a:cxnSpLocks noChangeShapeType="1"/>
            </p:cNvCxnSpPr>
            <p:nvPr/>
          </p:nvCxnSpPr>
          <p:spPr bwMode="auto">
            <a:xfrm>
              <a:off x="4386" y="3316"/>
              <a:ext cx="0" cy="1321"/>
            </a:xfrm>
            <a:prstGeom prst="straightConnector1">
              <a:avLst/>
            </a:prstGeom>
            <a:noFill/>
            <a:ln w="9525">
              <a:solidFill>
                <a:srgbClr val="000000"/>
              </a:solidFill>
              <a:round/>
              <a:headEnd/>
              <a:tailEnd/>
            </a:ln>
          </p:spPr>
        </p:cxnSp>
        <p:cxnSp>
          <p:nvCxnSpPr>
            <p:cNvPr id="1039" name="AutoShape 15"/>
            <p:cNvCxnSpPr>
              <a:cxnSpLocks noChangeShapeType="1"/>
            </p:cNvCxnSpPr>
            <p:nvPr/>
          </p:nvCxnSpPr>
          <p:spPr bwMode="auto">
            <a:xfrm>
              <a:off x="4386" y="4637"/>
              <a:ext cx="982" cy="0"/>
            </a:xfrm>
            <a:prstGeom prst="straightConnector1">
              <a:avLst/>
            </a:prstGeom>
            <a:noFill/>
            <a:ln w="9525">
              <a:solidFill>
                <a:srgbClr val="000000"/>
              </a:solidFill>
              <a:round/>
              <a:headEnd/>
              <a:tailEnd/>
            </a:ln>
          </p:spPr>
        </p:cxnSp>
        <p:sp>
          <p:nvSpPr>
            <p:cNvPr id="1040" name="AutoShape 16"/>
            <p:cNvSpPr>
              <a:spLocks noChangeArrowheads="1"/>
            </p:cNvSpPr>
            <p:nvPr/>
          </p:nvSpPr>
          <p:spPr bwMode="auto">
            <a:xfrm rot="-2509568">
              <a:off x="1111" y="2367"/>
              <a:ext cx="395" cy="389"/>
            </a:xfrm>
            <a:prstGeom prst="rtTriangl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041" name="AutoShape 17"/>
            <p:cNvCxnSpPr>
              <a:cxnSpLocks noChangeShapeType="1"/>
            </p:cNvCxnSpPr>
            <p:nvPr/>
          </p:nvCxnSpPr>
          <p:spPr bwMode="auto">
            <a:xfrm>
              <a:off x="7913" y="5298"/>
              <a:ext cx="0" cy="832"/>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4500" dirty="0" smtClean="0">
                <a:solidFill>
                  <a:schemeClr val="accent5">
                    <a:lumMod val="50000"/>
                  </a:schemeClr>
                </a:solidFill>
                <a:latin typeface="Algerian" pitchFamily="82" charset="0"/>
              </a:rPr>
              <a:t>Component used</a:t>
            </a:r>
            <a:endParaRPr lang="en-US" sz="4500" dirty="0">
              <a:solidFill>
                <a:schemeClr val="accent5">
                  <a:lumMod val="50000"/>
                </a:schemeClr>
              </a:solidFill>
              <a:latin typeface="Algerian" pitchFamily="82"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smtClean="0"/>
              <a:t>OLED display</a:t>
            </a:r>
          </a:p>
          <a:p>
            <a:pPr lvl="0">
              <a:buFont typeface="Wingdings" panose="05000000000000000000" pitchFamily="2" charset="2"/>
              <a:buChar char="Ø"/>
            </a:pPr>
            <a:r>
              <a:rPr lang="en-US" dirty="0" err="1" smtClean="0"/>
              <a:t>Aurduino</a:t>
            </a:r>
            <a:r>
              <a:rPr lang="en-US" dirty="0" smtClean="0"/>
              <a:t> board</a:t>
            </a:r>
          </a:p>
          <a:p>
            <a:pPr lvl="0">
              <a:buFont typeface="Wingdings" panose="05000000000000000000" pitchFamily="2" charset="2"/>
              <a:buChar char="Ø"/>
            </a:pPr>
            <a:r>
              <a:rPr lang="en-US" dirty="0" smtClean="0"/>
              <a:t>Heartbeat sensor</a:t>
            </a:r>
          </a:p>
          <a:p>
            <a:pPr lvl="0">
              <a:buFont typeface="Wingdings" panose="05000000000000000000" pitchFamily="2" charset="2"/>
              <a:buChar char="Ø"/>
            </a:pPr>
            <a:r>
              <a:rPr lang="en-US" dirty="0" smtClean="0"/>
              <a:t>GSM Module</a:t>
            </a:r>
          </a:p>
          <a:p>
            <a:pPr>
              <a:buFont typeface="Wingdings" panose="05000000000000000000" pitchFamily="2" charset="2"/>
              <a:buChar char="Ø"/>
            </a:pPr>
            <a:r>
              <a:rPr lang="en-US" dirty="0" smtClean="0"/>
              <a:t>7805 IC</a:t>
            </a:r>
          </a:p>
          <a:p>
            <a:pPr lvl="0">
              <a:buFont typeface="Wingdings" panose="05000000000000000000" pitchFamily="2" charset="2"/>
              <a:buChar char="Ø"/>
            </a:pPr>
            <a:r>
              <a:rPr lang="en-US" dirty="0" smtClean="0"/>
              <a:t>RTC</a:t>
            </a:r>
          </a:p>
          <a:p>
            <a:pPr marL="0" lvl="0" indent="0">
              <a:buNone/>
            </a:pPr>
            <a:endParaRPr lang="en-US" dirty="0" smtClean="0"/>
          </a:p>
          <a:p>
            <a:pPr marL="0" lvl="0" indent="0">
              <a:buNone/>
            </a:pPr>
            <a:endParaRPr lang="en-US" dirty="0" smtClean="0"/>
          </a:p>
          <a:p>
            <a:endParaRPr lang="en-US" dirty="0"/>
          </a:p>
        </p:txBody>
      </p:sp>
    </p:spTree>
    <p:extLst>
      <p:ext uri="{BB962C8B-B14F-4D97-AF65-F5344CB8AC3E}">
        <p14:creationId xmlns:p14="http://schemas.microsoft.com/office/powerpoint/2010/main" xmlns="" val="5277296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TotalTime>
  <Words>1124</Words>
  <Application>Microsoft Office PowerPoint</Application>
  <PresentationFormat>On-screen Show (4:3)</PresentationFormat>
  <Paragraphs>169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Dr. Sau Kamaltai Gawai Institute of Engineering  And Technology, Darapur</vt:lpstr>
      <vt:lpstr>Contents </vt:lpstr>
      <vt:lpstr>INTRODUCTION</vt:lpstr>
      <vt:lpstr>Slide 4</vt:lpstr>
      <vt:lpstr>             Literature  review</vt:lpstr>
      <vt:lpstr>Slide 6</vt:lpstr>
      <vt:lpstr>Block diagram</vt:lpstr>
      <vt:lpstr>Slide 8</vt:lpstr>
      <vt:lpstr>Component used</vt:lpstr>
      <vt:lpstr>OLED display</vt:lpstr>
      <vt:lpstr>                                  Aurduino Board</vt:lpstr>
      <vt:lpstr>Slide 12</vt:lpstr>
      <vt:lpstr>Slide 13</vt:lpstr>
      <vt:lpstr>Slide 14</vt:lpstr>
      <vt:lpstr>RTC</vt:lpstr>
      <vt:lpstr>FLOWCHART</vt:lpstr>
      <vt:lpstr>   ADVANTAGES </vt:lpstr>
      <vt:lpstr>APPLICATION</vt:lpstr>
      <vt:lpstr>FUTURE SCOPE</vt:lpstr>
      <vt:lpstr>CONCLUSION</vt:lpstr>
      <vt:lpstr>References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Sau Kamaltai Gawai Institute of Engineering  And Technology, Darapur</dc:title>
  <dc:creator>i</dc:creator>
  <cp:lastModifiedBy>lab2pc20</cp:lastModifiedBy>
  <cp:revision>19</cp:revision>
  <dcterms:created xsi:type="dcterms:W3CDTF">2019-03-31T17:22:24Z</dcterms:created>
  <dcterms:modified xsi:type="dcterms:W3CDTF">2019-04-03T10:10:31Z</dcterms:modified>
</cp:coreProperties>
</file>