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17"/>
  </p:notesMasterIdLst>
  <p:handoutMasterIdLst>
    <p:handoutMasterId r:id="rId18"/>
  </p:handoutMasterIdLst>
  <p:sldIdLst>
    <p:sldId id="256" r:id="rId5"/>
    <p:sldId id="282" r:id="rId6"/>
    <p:sldId id="287" r:id="rId7"/>
    <p:sldId id="280" r:id="rId8"/>
    <p:sldId id="283" r:id="rId9"/>
    <p:sldId id="284" r:id="rId10"/>
    <p:sldId id="291" r:id="rId11"/>
    <p:sldId id="285" r:id="rId12"/>
    <p:sldId id="286" r:id="rId13"/>
    <p:sldId id="289" r:id="rId14"/>
    <p:sldId id="288"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DB1491-4884-4BA7-83DD-D79800C554D8}">
          <p14:sldIdLst>
            <p14:sldId id="256"/>
            <p14:sldId id="282"/>
            <p14:sldId id="287"/>
            <p14:sldId id="280"/>
            <p14:sldId id="283"/>
            <p14:sldId id="284"/>
            <p14:sldId id="291"/>
            <p14:sldId id="285"/>
            <p14:sldId id="286"/>
            <p14:sldId id="289"/>
            <p14:sldId id="288"/>
            <p14:sldId id="290"/>
          </p14:sldIdLst>
        </p14:section>
      </p14:sectionLst>
    </p:ex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128BF6-C30C-49E1-9052-7FF81D1DFCFF}" v="12" dt="2023-08-25T09:45:48.9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32" autoAdjust="0"/>
  </p:normalViewPr>
  <p:slideViewPr>
    <p:cSldViewPr snapToGrid="0">
      <p:cViewPr varScale="1">
        <p:scale>
          <a:sx n="71" d="100"/>
          <a:sy n="71" d="100"/>
        </p:scale>
        <p:origin x="696" y="78"/>
      </p:cViewPr>
      <p:guideLst>
        <p:guide orient="horz" pos="1848"/>
        <p:guide pos="7080"/>
        <p:guide pos="5112"/>
      </p:guideLst>
    </p:cSldViewPr>
  </p:slideViewPr>
  <p:outlineViewPr>
    <p:cViewPr>
      <p:scale>
        <a:sx n="33" d="100"/>
        <a:sy n="33" d="100"/>
      </p:scale>
      <p:origin x="0" y="-4819"/>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65" d="100"/>
          <a:sy n="65" d="100"/>
        </p:scale>
        <p:origin x="845"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B2F5F-49ED-40E3-A1A5-941FF8279870}" type="datetimeFigureOut">
              <a:rPr lang="en-US" smtClean="0"/>
              <a:t>9/9/2023</a:t>
            </a:fld>
            <a:endParaRPr lang="en-US" dirty="0"/>
          </a:p>
        </p:txBody>
      </p:sp>
      <p:sp>
        <p:nvSpPr>
          <p:cNvPr id="4" name="Footer Placeholder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B74FA-BCF5-412C-B474-5CA730E53DF5}" type="slidenum">
              <a:rPr lang="en-US" smtClean="0"/>
              <a:t>‹#›</a:t>
            </a:fld>
            <a:endParaRPr lang="en-US" dirty="0"/>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1060-699B-414A-8D16-7630F8BDD05E}" type="datetimeFigureOut">
              <a:rPr lang="en-US" smtClean="0"/>
              <a:t>9/9/2023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DF348-2A86-4531-BD4E-BD8C0BBDAD47}" type="slidenum">
              <a:rPr lang="en-US" smtClean="0"/>
              <a:t>‹#›</a:t>
            </a:fld>
            <a:endParaRPr lang="en-US" dirty="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4</a:t>
            </a:fld>
            <a:endParaRPr lang="en-US" dirty="0"/>
          </a:p>
        </p:txBody>
      </p:sp>
    </p:spTree>
    <p:extLst>
      <p:ext uri="{BB962C8B-B14F-4D97-AF65-F5344CB8AC3E}">
        <p14:creationId xmlns:p14="http://schemas.microsoft.com/office/powerpoint/2010/main" val="1461130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47BE1-D586-49AE-B2E6-EE426AA239B3}"/>
              </a:ext>
              <a:ext uri="{C183D7F6-B498-43B3-948B-1728B52AA6E4}">
                <adec:decorative xmlns:adec="http://schemas.microsoft.com/office/drawing/2017/decorative"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a:noAutofit/>
          </a:bodyPr>
          <a:lstStyle>
            <a:lvl1pPr algn="r">
              <a:lnSpc>
                <a:spcPct val="101000"/>
              </a:lnSpc>
              <a:spcBef>
                <a:spcPts val="700"/>
              </a:spcBef>
              <a:spcAft>
                <a:spcPts val="700"/>
              </a:spcAft>
              <a:defRPr sz="8000" baseline="0"/>
            </a:lvl1pPr>
          </a:lstStyle>
          <a:p>
            <a:r>
              <a:rPr lang="en-US" dirty="0"/>
              <a:t>Click to edit Master TEXT style</a:t>
            </a:r>
          </a:p>
        </p:txBody>
      </p:sp>
      <p:sp>
        <p:nvSpPr>
          <p:cNvPr id="12" name="Text Placeholder 11">
            <a:extLst>
              <a:ext uri="{FF2B5EF4-FFF2-40B4-BE49-F238E27FC236}">
                <a16:creationId xmlns:a16="http://schemas.microsoft.com/office/drawing/2014/main" id="{4B4012DC-9879-489B-B525-C474C5DD299D}"/>
              </a:ext>
            </a:extLst>
          </p:cNvPr>
          <p:cNvSpPr>
            <a:spLocks noGrp="1"/>
          </p:cNvSpPr>
          <p:nvPr>
            <p:ph type="body" sz="quarter" idx="11"/>
          </p:nvPr>
        </p:nvSpPr>
        <p:spPr>
          <a:xfrm>
            <a:off x="8029797" y="627016"/>
            <a:ext cx="3199034" cy="5590903"/>
          </a:xfrm>
        </p:spPr>
        <p:txBody>
          <a:bodyPr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23140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DF7571-A130-4054-9513-4BDAC9AE5360}"/>
              </a:ext>
            </a:extLst>
          </p:cNvPr>
          <p:cNvSpPr>
            <a:spLocks noGrp="1"/>
          </p:cNvSpPr>
          <p:nvPr>
            <p:ph type="title"/>
          </p:nvPr>
        </p:nvSpPr>
        <p:spPr>
          <a:xfrm>
            <a:off x="771830" y="635000"/>
            <a:ext cx="5171770" cy="2039374"/>
          </a:xfrm>
        </p:spPr>
        <p:txBody>
          <a:bodyPr anchor="b">
            <a:noAutofit/>
          </a:bodyPr>
          <a:lstStyle>
            <a:lvl1pPr>
              <a:lnSpc>
                <a:spcPct val="101000"/>
              </a:lnSpc>
              <a:spcBef>
                <a:spcPts val="700"/>
              </a:spcBef>
              <a:spcAft>
                <a:spcPts val="700"/>
              </a:spcAft>
              <a:defRPr sz="6600" baseline="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DCA27FA5-F6EE-4784-AC43-76381FC2CD94}"/>
              </a:ext>
            </a:extLst>
          </p:cNvPr>
          <p:cNvSpPr>
            <a:spLocks noGrp="1"/>
          </p:cNvSpPr>
          <p:nvPr>
            <p:ph type="body" sz="quarter" idx="18"/>
          </p:nvPr>
        </p:nvSpPr>
        <p:spPr>
          <a:xfrm>
            <a:off x="761998" y="2911475"/>
            <a:ext cx="4500563" cy="3311525"/>
          </a:xfrm>
        </p:spPr>
        <p:txBody>
          <a:bodyPr>
            <a:normAutofit/>
          </a:bodyPr>
          <a:lstStyle>
            <a:lvl1pPr>
              <a:defRPr lang="en-US" sz="2200" kern="1200" spc="50" baseline="0" dirty="0" smtClean="0">
                <a:solidFill>
                  <a:schemeClr val="bg1"/>
                </a:solidFill>
                <a:latin typeface="+mn-lt"/>
                <a:ea typeface="+mn-ea"/>
                <a:cs typeface="+mn-cs"/>
              </a:defRPr>
            </a:lvl1pPr>
          </a:lstStyle>
          <a:p>
            <a:pPr lvl="0"/>
            <a:r>
              <a:rPr lang="en-US"/>
              <a:t>Click to edit Master text styles</a:t>
            </a:r>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4" name="Picture Placeholder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a:lstStyle/>
          <a:p>
            <a:r>
              <a:rPr lang="en-US"/>
              <a:t>Click icon to add picture</a:t>
            </a:r>
            <a:endParaRPr lang="en-US" dirty="0"/>
          </a:p>
        </p:txBody>
      </p:sp>
      <p:sp>
        <p:nvSpPr>
          <p:cNvPr id="20" name="Picture Placeholder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a:lstStyle/>
          <a:p>
            <a:r>
              <a:rPr lang="en-US"/>
              <a:t>Click icon to add picture</a:t>
            </a:r>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05492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66A3D1-C594-4520-A142-F0D3F59C5F3E}"/>
              </a:ext>
            </a:extLst>
          </p:cNvPr>
          <p:cNvSpPr>
            <a:spLocks noGrp="1"/>
          </p:cNvSpPr>
          <p:nvPr>
            <p:ph type="title"/>
          </p:nvPr>
        </p:nvSpPr>
        <p:spPr>
          <a:xfrm>
            <a:off x="4555193" y="3036762"/>
            <a:ext cx="7136064" cy="1700784"/>
          </a:xfrm>
        </p:spPr>
        <p:txBody>
          <a:bodyPr/>
          <a:lstStyle>
            <a:lvl1pPr>
              <a:lnSpc>
                <a:spcPct val="101000"/>
              </a:lnSpc>
              <a:spcBef>
                <a:spcPts val="700"/>
              </a:spcBef>
              <a:spcAft>
                <a:spcPts val="700"/>
              </a:spcAft>
              <a:defRPr baseline="0"/>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a:lstStyle/>
          <a:p>
            <a:r>
              <a:rPr lang="en-US"/>
              <a:t>Click icon to add picture</a:t>
            </a:r>
            <a:endParaRPr lang="en-US" dirty="0"/>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p:nvPr>
        </p:nvSpPr>
        <p:spPr>
          <a:xfrm>
            <a:off x="4547779"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13" name="Content Placeholder 2">
            <a:extLst>
              <a:ext uri="{FF2B5EF4-FFF2-40B4-BE49-F238E27FC236}">
                <a16:creationId xmlns:a16="http://schemas.microsoft.com/office/drawing/2014/main" id="{C16F6145-A1AE-4CDA-AE26-E8FDEFAAB395}"/>
              </a:ext>
            </a:extLst>
          </p:cNvPr>
          <p:cNvSpPr>
            <a:spLocks noGrp="1"/>
          </p:cNvSpPr>
          <p:nvPr>
            <p:ph idx="16"/>
          </p:nvPr>
        </p:nvSpPr>
        <p:spPr>
          <a:xfrm>
            <a:off x="6984437"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15" name="Content Placeholder 2">
            <a:extLst>
              <a:ext uri="{FF2B5EF4-FFF2-40B4-BE49-F238E27FC236}">
                <a16:creationId xmlns:a16="http://schemas.microsoft.com/office/drawing/2014/main" id="{3FDD02FA-6843-4E54-ACDC-AFEAFB4EFAA9}"/>
              </a:ext>
            </a:extLst>
          </p:cNvPr>
          <p:cNvSpPr>
            <a:spLocks noGrp="1"/>
          </p:cNvSpPr>
          <p:nvPr>
            <p:ph idx="17"/>
          </p:nvPr>
        </p:nvSpPr>
        <p:spPr>
          <a:xfrm>
            <a:off x="9421095"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5824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a:lstStyle>
            <a:lvl1pPr>
              <a:lnSpc>
                <a:spcPct val="101000"/>
              </a:lnSpc>
              <a:spcBef>
                <a:spcPts val="700"/>
              </a:spcBef>
              <a:spcAft>
                <a:spcPts val="700"/>
              </a:spcAft>
              <a:defRPr baseline="0">
                <a:solidFill>
                  <a:schemeClr val="tx1"/>
                </a:solidFill>
              </a:defRPr>
            </a:lvl1pPr>
          </a:lstStyle>
          <a:p>
            <a:r>
              <a:rPr lang="en-US" dirty="0"/>
              <a:t>Click to edit Master TEXT</a:t>
            </a:r>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a:normAutofit/>
          </a:bodyPr>
          <a:lstStyle>
            <a:lvl1pPr>
              <a:defRPr>
                <a:solidFill>
                  <a:schemeClr val="bg1"/>
                </a:solidFill>
              </a:defRPr>
            </a:lvl1pPr>
          </a:lstStyle>
          <a:p>
            <a:r>
              <a:rPr lang="en-US" dirty="0">
                <a:cs typeface="Calibri"/>
              </a:rPr>
              <a:t>Click to edit master text style</a:t>
            </a:r>
          </a:p>
          <a:p>
            <a:endParaRPr lang="en-US" dirty="0">
              <a:cs typeface="Calibri"/>
            </a:endParaRPr>
          </a:p>
        </p:txBody>
      </p:sp>
      <p:sp>
        <p:nvSpPr>
          <p:cNvPr id="14" name="Picture Placeholder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3590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a:noAutofit/>
          </a:bodyPr>
          <a:lstStyle>
            <a:lvl1pPr>
              <a:defRPr sz="5400"/>
            </a:lvl1pPr>
          </a:lstStyle>
          <a:p>
            <a:r>
              <a:rPr lang="en-US" sz="5400" dirty="0"/>
              <a:t>Click to edit master text style</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anchor="ctr">
            <a:normAutofit/>
          </a:bodyPr>
          <a:lstStyle>
            <a:lvl1pPr>
              <a:defRPr sz="2000">
                <a:solidFill>
                  <a:schemeClr val="bg1"/>
                </a:solidFill>
              </a:defRPr>
            </a:lvl1pPr>
          </a:lstStyle>
          <a:p>
            <a:r>
              <a:rPr lang="en-US" sz="2000" dirty="0">
                <a:solidFill>
                  <a:schemeClr val="bg1"/>
                </a:solidFill>
                <a:cs typeface="Calibri"/>
              </a:rPr>
              <a:t>Click to edit master text style</a:t>
            </a:r>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a:lstStyle/>
          <a:p>
            <a:r>
              <a:rPr lang="en-US"/>
              <a:t>Click icon to add picture</a:t>
            </a:r>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a:lstStyle/>
          <a:p>
            <a:r>
              <a:rPr lang="en-US"/>
              <a:t>Click icon to add picture</a:t>
            </a:r>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517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 uri="{C183D7F6-B498-43B3-948B-1728B52AA6E4}">
                <adec:decorative xmlns:adec="http://schemas.microsoft.com/office/drawing/2017/decorative"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384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238828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a:noAutofit/>
          </a:bodyPr>
          <a:lstStyle>
            <a:lvl1pPr>
              <a:defRPr sz="6000"/>
            </a:lvl1pPr>
          </a:lstStyle>
          <a:p>
            <a:r>
              <a:rPr lang="en-US" sz="5400" dirty="0"/>
              <a:t>Click to edit master text style</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a:lstStyle/>
          <a:p>
            <a:r>
              <a:rPr lang="en-US"/>
              <a:t>Click icon to add picture</a:t>
            </a:r>
            <a:endParaRPr lang="en-US" dirty="0"/>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532038"/>
          </a:xfrm>
        </p:spPr>
        <p:txBody>
          <a:bodyPr anchor="ctr">
            <a:normAutofit/>
          </a:bodyPr>
          <a:lstStyle>
            <a:lvl1pPr>
              <a:defRPr sz="2800">
                <a:solidFill>
                  <a:schemeClr val="bg1"/>
                </a:solidFill>
              </a:defRPr>
            </a:lvl1pPr>
          </a:lstStyle>
          <a:p>
            <a:r>
              <a:rPr lang="en-US" sz="2000" dirty="0">
                <a:solidFill>
                  <a:schemeClr val="bg1"/>
                </a:solidFill>
                <a:cs typeface="Calibri"/>
              </a:rPr>
              <a:t>Click to edit master text style</a:t>
            </a:r>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lgn="r">
              <a:defRPr>
                <a:solidFill>
                  <a:schemeClr val="bg1"/>
                </a:solidFill>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lvl1pPr algn="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3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23" name="Picture Placeholder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a:lstStyle/>
          <a:p>
            <a:r>
              <a:rPr lang="en-US"/>
              <a:t>Click icon to add picture</a:t>
            </a:r>
            <a:endParaRPr lang="en-US" dirty="0"/>
          </a:p>
        </p:txBody>
      </p:sp>
      <p:sp>
        <p:nvSpPr>
          <p:cNvPr id="24" name="Picture Placeholder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a:lstStyle/>
          <a:p>
            <a:r>
              <a:rPr lang="en-US"/>
              <a:t>Click icon to add picture</a:t>
            </a:r>
            <a:endParaRPr lang="en-US" dirty="0"/>
          </a:p>
        </p:txBody>
      </p:sp>
      <p:sp>
        <p:nvSpPr>
          <p:cNvPr id="25" name="Picture Placeholder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a:lstStyle/>
          <a:p>
            <a:r>
              <a:rPr lang="en-US"/>
              <a:t>Click icon to add picture</a:t>
            </a:r>
            <a:endParaRPr lang="en-US" dirty="0"/>
          </a:p>
        </p:txBody>
      </p:sp>
      <p:sp>
        <p:nvSpPr>
          <p:cNvPr id="26" name="Picture Placeholder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a:lstStyle/>
          <a:p>
            <a:r>
              <a:rPr lang="en-US"/>
              <a:t>Click icon to add picture</a:t>
            </a:r>
            <a:endParaRPr lang="en-US" dirty="0"/>
          </a:p>
        </p:txBody>
      </p:sp>
      <p:sp>
        <p:nvSpPr>
          <p:cNvPr id="28" name="Text Placeholder 27">
            <a:extLst>
              <a:ext uri="{FF2B5EF4-FFF2-40B4-BE49-F238E27FC236}">
                <a16:creationId xmlns:a16="http://schemas.microsoft.com/office/drawing/2014/main" id="{53861F78-BD42-4F29-8487-1641CFD0391D}"/>
              </a:ext>
            </a:extLst>
          </p:cNvPr>
          <p:cNvSpPr>
            <a:spLocks noGrp="1"/>
          </p:cNvSpPr>
          <p:nvPr>
            <p:ph type="body" sz="quarter" idx="17"/>
          </p:nvPr>
        </p:nvSpPr>
        <p:spPr>
          <a:xfrm>
            <a:off x="10668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9" name="Text Placeholder 27">
            <a:extLst>
              <a:ext uri="{FF2B5EF4-FFF2-40B4-BE49-F238E27FC236}">
                <a16:creationId xmlns:a16="http://schemas.microsoft.com/office/drawing/2014/main" id="{FFAB1F8B-1CEE-4068-86DE-561A12A04187}"/>
              </a:ext>
            </a:extLst>
          </p:cNvPr>
          <p:cNvSpPr>
            <a:spLocks noGrp="1"/>
          </p:cNvSpPr>
          <p:nvPr>
            <p:ph type="body" sz="quarter" idx="18"/>
          </p:nvPr>
        </p:nvSpPr>
        <p:spPr>
          <a:xfrm>
            <a:off x="10668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0" name="Text Placeholder 27">
            <a:extLst>
              <a:ext uri="{FF2B5EF4-FFF2-40B4-BE49-F238E27FC236}">
                <a16:creationId xmlns:a16="http://schemas.microsoft.com/office/drawing/2014/main" id="{D5AE44CD-B78E-4EE2-B0F2-E0D436C2BA15}"/>
              </a:ext>
            </a:extLst>
          </p:cNvPr>
          <p:cNvSpPr>
            <a:spLocks noGrp="1"/>
          </p:cNvSpPr>
          <p:nvPr>
            <p:ph type="body" sz="quarter" idx="19"/>
          </p:nvPr>
        </p:nvSpPr>
        <p:spPr>
          <a:xfrm>
            <a:off x="3821762"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1" name="Text Placeholder 27">
            <a:extLst>
              <a:ext uri="{FF2B5EF4-FFF2-40B4-BE49-F238E27FC236}">
                <a16:creationId xmlns:a16="http://schemas.microsoft.com/office/drawing/2014/main" id="{3C4FE2DB-091F-4F7A-B6B6-9A6F22AC0B5A}"/>
              </a:ext>
            </a:extLst>
          </p:cNvPr>
          <p:cNvSpPr>
            <a:spLocks noGrp="1"/>
          </p:cNvSpPr>
          <p:nvPr>
            <p:ph type="body" sz="quarter" idx="20"/>
          </p:nvPr>
        </p:nvSpPr>
        <p:spPr>
          <a:xfrm>
            <a:off x="3821762"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2" name="Text Placeholder 27">
            <a:extLst>
              <a:ext uri="{FF2B5EF4-FFF2-40B4-BE49-F238E27FC236}">
                <a16:creationId xmlns:a16="http://schemas.microsoft.com/office/drawing/2014/main" id="{3A3F9D5D-A5CF-482B-A14C-E5BFADB76F7A}"/>
              </a:ext>
            </a:extLst>
          </p:cNvPr>
          <p:cNvSpPr>
            <a:spLocks noGrp="1"/>
          </p:cNvSpPr>
          <p:nvPr>
            <p:ph type="body" sz="quarter" idx="21"/>
          </p:nvPr>
        </p:nvSpPr>
        <p:spPr>
          <a:xfrm>
            <a:off x="6576021"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3" name="Text Placeholder 27">
            <a:extLst>
              <a:ext uri="{FF2B5EF4-FFF2-40B4-BE49-F238E27FC236}">
                <a16:creationId xmlns:a16="http://schemas.microsoft.com/office/drawing/2014/main" id="{A4F265B4-1FBB-4396-A938-862D45713AEB}"/>
              </a:ext>
            </a:extLst>
          </p:cNvPr>
          <p:cNvSpPr>
            <a:spLocks noGrp="1"/>
          </p:cNvSpPr>
          <p:nvPr>
            <p:ph type="body" sz="quarter" idx="22"/>
          </p:nvPr>
        </p:nvSpPr>
        <p:spPr>
          <a:xfrm>
            <a:off x="6576021"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4" name="Text Placeholder 27">
            <a:extLst>
              <a:ext uri="{FF2B5EF4-FFF2-40B4-BE49-F238E27FC236}">
                <a16:creationId xmlns:a16="http://schemas.microsoft.com/office/drawing/2014/main" id="{AC1BA7DC-98B0-4261-8F1E-8101FB5D480E}"/>
              </a:ext>
            </a:extLst>
          </p:cNvPr>
          <p:cNvSpPr>
            <a:spLocks noGrp="1"/>
          </p:cNvSpPr>
          <p:nvPr>
            <p:ph type="body" sz="quarter" idx="23"/>
          </p:nvPr>
        </p:nvSpPr>
        <p:spPr>
          <a:xfrm>
            <a:off x="93345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5" name="Text Placeholder 27">
            <a:extLst>
              <a:ext uri="{FF2B5EF4-FFF2-40B4-BE49-F238E27FC236}">
                <a16:creationId xmlns:a16="http://schemas.microsoft.com/office/drawing/2014/main" id="{2E4EF69E-34E2-46FF-A0FA-3F136396D3EF}"/>
              </a:ext>
            </a:extLst>
          </p:cNvPr>
          <p:cNvSpPr>
            <a:spLocks noGrp="1"/>
          </p:cNvSpPr>
          <p:nvPr>
            <p:ph type="body" sz="quarter" idx="24"/>
          </p:nvPr>
        </p:nvSpPr>
        <p:spPr>
          <a:xfrm>
            <a:off x="93345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7646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2302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4477512"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4477512"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14" name="Text Placeholder 4">
            <a:extLst>
              <a:ext uri="{FF2B5EF4-FFF2-40B4-BE49-F238E27FC236}">
                <a16:creationId xmlns:a16="http://schemas.microsoft.com/office/drawing/2014/main" id="{9054C03E-8FD4-4345-A971-0A2CCF5C4AA3}"/>
              </a:ext>
            </a:extLst>
          </p:cNvPr>
          <p:cNvSpPr>
            <a:spLocks noGrp="1"/>
          </p:cNvSpPr>
          <p:nvPr>
            <p:ph type="body" sz="quarter" idx="13"/>
          </p:nvPr>
        </p:nvSpPr>
        <p:spPr>
          <a:xfrm>
            <a:off x="7994903"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56D09A0C-509F-447E-AFB1-5531727D7DFF}"/>
              </a:ext>
            </a:extLst>
          </p:cNvPr>
          <p:cNvSpPr>
            <a:spLocks noGrp="1"/>
          </p:cNvSpPr>
          <p:nvPr>
            <p:ph sz="quarter" idx="14"/>
          </p:nvPr>
        </p:nvSpPr>
        <p:spPr>
          <a:xfrm>
            <a:off x="7994903"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9404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hdr="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8C4EFE6-2069-473C-9C7D-664E02AC6481}"/>
              </a:ext>
            </a:extLst>
          </p:cNvPr>
          <p:cNvSpPr>
            <a:spLocks noGrp="1"/>
          </p:cNvSpPr>
          <p:nvPr>
            <p:ph type="title"/>
          </p:nvPr>
        </p:nvSpPr>
        <p:spPr>
          <a:xfrm>
            <a:off x="167951" y="3429000"/>
            <a:ext cx="7225628" cy="2701834"/>
          </a:xfrm>
        </p:spPr>
        <p:txBody>
          <a:bodyPr/>
          <a:lstStyle/>
          <a:p>
            <a:pPr algn="l"/>
            <a:r>
              <a:rPr lang="en-US" sz="4800" dirty="0">
                <a:solidFill>
                  <a:schemeClr val="accent3">
                    <a:lumMod val="75000"/>
                  </a:schemeClr>
                </a:solidFill>
              </a:rPr>
              <a:t>Presented By:</a:t>
            </a:r>
            <a:br>
              <a:rPr lang="en-US" sz="4800" dirty="0">
                <a:solidFill>
                  <a:schemeClr val="accent3">
                    <a:lumMod val="75000"/>
                  </a:schemeClr>
                </a:solidFill>
              </a:rPr>
            </a:br>
            <a:r>
              <a:rPr lang="en-US" sz="4800" dirty="0">
                <a:solidFill>
                  <a:schemeClr val="accent4"/>
                </a:solidFill>
              </a:rPr>
              <a:t>Chaitali Vinayak </a:t>
            </a:r>
            <a:r>
              <a:rPr lang="en-US" sz="4800" dirty="0" err="1">
                <a:solidFill>
                  <a:schemeClr val="accent4"/>
                </a:solidFill>
              </a:rPr>
              <a:t>Deore</a:t>
            </a:r>
            <a:br>
              <a:rPr lang="en-US" sz="4800" dirty="0">
                <a:solidFill>
                  <a:schemeClr val="accent4"/>
                </a:solidFill>
              </a:rPr>
            </a:br>
            <a:r>
              <a:rPr lang="en-US" sz="4800" dirty="0">
                <a:solidFill>
                  <a:schemeClr val="accent3">
                    <a:lumMod val="75000"/>
                  </a:schemeClr>
                </a:solidFill>
              </a:rPr>
              <a:t>Batch Code:</a:t>
            </a:r>
            <a:r>
              <a:rPr lang="en-US" sz="4800" dirty="0">
                <a:solidFill>
                  <a:schemeClr val="accent4"/>
                </a:solidFill>
              </a:rPr>
              <a:t> </a:t>
            </a:r>
            <a:r>
              <a:rPr lang="en-US" sz="4800" dirty="0" err="1">
                <a:solidFill>
                  <a:schemeClr val="accent4"/>
                </a:solidFill>
              </a:rPr>
              <a:t>fst</a:t>
            </a:r>
            <a:r>
              <a:rPr lang="en-US" sz="4800" dirty="0">
                <a:solidFill>
                  <a:schemeClr val="accent4"/>
                </a:solidFill>
              </a:rPr>
              <a:t> 2.0 ML9</a:t>
            </a:r>
            <a:br>
              <a:rPr lang="en-US" sz="4800" dirty="0">
                <a:solidFill>
                  <a:schemeClr val="accent4"/>
                </a:solidFill>
              </a:rPr>
            </a:br>
            <a:r>
              <a:rPr lang="en-US" sz="4800" dirty="0">
                <a:solidFill>
                  <a:schemeClr val="accent4"/>
                </a:solidFill>
              </a:rPr>
              <a:t>class: </a:t>
            </a:r>
            <a:r>
              <a:rPr lang="en-US" sz="4800" dirty="0" err="1">
                <a:solidFill>
                  <a:schemeClr val="accent4"/>
                </a:solidFill>
              </a:rPr>
              <a:t>TYBsc</a:t>
            </a:r>
            <a:r>
              <a:rPr lang="en-US" sz="4800" dirty="0">
                <a:solidFill>
                  <a:schemeClr val="accent4"/>
                </a:solidFill>
              </a:rPr>
              <a:t>-cs</a:t>
            </a:r>
            <a:br>
              <a:rPr lang="en-US" sz="4800" dirty="0">
                <a:solidFill>
                  <a:schemeClr val="accent4"/>
                </a:solidFill>
              </a:rPr>
            </a:br>
            <a:r>
              <a:rPr lang="en-US" sz="4800" dirty="0">
                <a:solidFill>
                  <a:schemeClr val="accent3">
                    <a:lumMod val="75000"/>
                  </a:schemeClr>
                </a:solidFill>
              </a:rPr>
              <a:t>Mentor</a:t>
            </a:r>
            <a:r>
              <a:rPr lang="en-US" sz="4800" dirty="0">
                <a:solidFill>
                  <a:schemeClr val="accent4"/>
                </a:solidFill>
              </a:rPr>
              <a:t>: Ashwini </a:t>
            </a:r>
            <a:r>
              <a:rPr lang="en-US" sz="4800" dirty="0" err="1">
                <a:solidFill>
                  <a:schemeClr val="accent4"/>
                </a:solidFill>
              </a:rPr>
              <a:t>Kakde</a:t>
            </a:r>
            <a:r>
              <a:rPr lang="en-US" sz="4800" dirty="0">
                <a:solidFill>
                  <a:schemeClr val="accent4"/>
                </a:solidFill>
              </a:rPr>
              <a:t> Mam</a:t>
            </a:r>
            <a:br>
              <a:rPr lang="en-US" sz="4800" dirty="0">
                <a:solidFill>
                  <a:schemeClr val="accent4"/>
                </a:solidFill>
              </a:rPr>
            </a:br>
            <a:br>
              <a:rPr lang="en-US" sz="6000" dirty="0"/>
            </a:br>
            <a:br>
              <a:rPr lang="en-US" sz="6000" dirty="0"/>
            </a:br>
            <a:endParaRPr lang="en-US" sz="6000" dirty="0"/>
          </a:p>
        </p:txBody>
      </p:sp>
      <p:pic>
        <p:nvPicPr>
          <p:cNvPr id="3" name="Picture 2">
            <a:extLst>
              <a:ext uri="{FF2B5EF4-FFF2-40B4-BE49-F238E27FC236}">
                <a16:creationId xmlns:a16="http://schemas.microsoft.com/office/drawing/2014/main" id="{9B6A5903-3543-EEBE-7087-B44AF8D77651}"/>
              </a:ext>
            </a:extLst>
          </p:cNvPr>
          <p:cNvPicPr>
            <a:picLocks noChangeAspect="1"/>
          </p:cNvPicPr>
          <p:nvPr/>
        </p:nvPicPr>
        <p:blipFill>
          <a:blip r:embed="rId2"/>
          <a:stretch>
            <a:fillRect/>
          </a:stretch>
        </p:blipFill>
        <p:spPr>
          <a:xfrm>
            <a:off x="8313576" y="2006082"/>
            <a:ext cx="2929812" cy="2631231"/>
          </a:xfrm>
          <a:prstGeom prst="rect">
            <a:avLst/>
          </a:prstGeom>
        </p:spPr>
      </p:pic>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8427-67C1-C0F6-3F69-26962124B1AD}"/>
              </a:ext>
            </a:extLst>
          </p:cNvPr>
          <p:cNvSpPr>
            <a:spLocks noGrp="1"/>
          </p:cNvSpPr>
          <p:nvPr>
            <p:ph type="title"/>
          </p:nvPr>
        </p:nvSpPr>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IN" sz="7200" b="1" cap="none" spc="0" dirty="0">
                <a:ln/>
                <a:solidFill>
                  <a:srgbClr val="FFFF00"/>
                </a:solidFill>
              </a:rPr>
              <a:t>Reference:</a:t>
            </a:r>
          </a:p>
        </p:txBody>
      </p:sp>
      <p:sp>
        <p:nvSpPr>
          <p:cNvPr id="4" name="TextBox 3">
            <a:extLst>
              <a:ext uri="{FF2B5EF4-FFF2-40B4-BE49-F238E27FC236}">
                <a16:creationId xmlns:a16="http://schemas.microsoft.com/office/drawing/2014/main" id="{33D9AE33-EC46-9546-ADFE-32EF6B7AD16E}"/>
              </a:ext>
            </a:extLst>
          </p:cNvPr>
          <p:cNvSpPr txBox="1"/>
          <p:nvPr/>
        </p:nvSpPr>
        <p:spPr>
          <a:xfrm>
            <a:off x="1061357" y="2629973"/>
            <a:ext cx="9986088" cy="1231106"/>
          </a:xfrm>
          <a:prstGeom prst="rect">
            <a:avLst/>
          </a:prstGeom>
          <a:noFill/>
        </p:spPr>
        <p:txBody>
          <a:bodyPr wrap="square">
            <a:spAutoFit/>
          </a:bodyPr>
          <a:lstStyle/>
          <a:p>
            <a:pPr marL="457200" indent="-457200">
              <a:buFont typeface="Arial" panose="020B0604020202020204" pitchFamily="34" charset="0"/>
              <a:buChar char="•"/>
            </a:pPr>
            <a:r>
              <a:rPr lang="en-IN" sz="3200" dirty="0" err="1">
                <a:ln w="0"/>
                <a:solidFill>
                  <a:srgbClr val="002060"/>
                </a:solidFill>
                <a:effectLst>
                  <a:outerShdw blurRad="38100" dist="19050" dir="2700000" algn="tl" rotWithShape="0">
                    <a:schemeClr val="dk1">
                      <a:alpha val="40000"/>
                    </a:schemeClr>
                  </a:outerShdw>
                </a:effectLst>
              </a:rPr>
              <a:t>DataSet</a:t>
            </a:r>
            <a:r>
              <a:rPr lang="en-IN" sz="3200" dirty="0">
                <a:ln w="0"/>
                <a:solidFill>
                  <a:srgbClr val="002060"/>
                </a:solidFill>
                <a:effectLst>
                  <a:outerShdw blurRad="38100" dist="19050" dir="2700000" algn="tl" rotWithShape="0">
                    <a:schemeClr val="dk1">
                      <a:alpha val="40000"/>
                    </a:schemeClr>
                  </a:outerShdw>
                </a:effectLst>
              </a:rPr>
              <a:t> From Kaggle.com:</a:t>
            </a:r>
          </a:p>
          <a:p>
            <a:endParaRPr lang="en-IN" dirty="0">
              <a:ln w="0"/>
              <a:solidFill>
                <a:srgbClr val="002060"/>
              </a:solidFill>
              <a:effectLst>
                <a:outerShdw blurRad="38100" dist="19050" dir="2700000" algn="tl" rotWithShape="0">
                  <a:schemeClr val="dk1">
                    <a:alpha val="40000"/>
                  </a:schemeClr>
                </a:outerShdw>
              </a:effectLst>
            </a:endParaRPr>
          </a:p>
          <a:p>
            <a:r>
              <a:rPr lang="en-IN" sz="2400" b="1" dirty="0"/>
              <a:t>https://www.kaggle.com/code/muskanjha/calories-burnt-prediction</a:t>
            </a:r>
          </a:p>
        </p:txBody>
      </p:sp>
    </p:spTree>
    <p:extLst>
      <p:ext uri="{BB962C8B-B14F-4D97-AF65-F5344CB8AC3E}">
        <p14:creationId xmlns:p14="http://schemas.microsoft.com/office/powerpoint/2010/main" val="19705451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21C29-CB0D-3AE0-6BDD-B7E7A331702A}"/>
              </a:ext>
            </a:extLst>
          </p:cNvPr>
          <p:cNvSpPr>
            <a:spLocks noGrp="1"/>
          </p:cNvSpPr>
          <p:nvPr>
            <p:ph type="title"/>
          </p:nvPr>
        </p:nvSpPr>
        <p:spPr>
          <a:xfrm>
            <a:off x="960120" y="271161"/>
            <a:ext cx="5291390" cy="1700784"/>
          </a:xfrm>
        </p:spPr>
        <p:txBody>
          <a:bodyPr/>
          <a:lstStyle/>
          <a:p>
            <a:r>
              <a:rPr lang="en-IN" dirty="0">
                <a:solidFill>
                  <a:srgbClr val="FFFF00"/>
                </a:solidFill>
              </a:rPr>
              <a:t>Conclusion:</a:t>
            </a:r>
          </a:p>
        </p:txBody>
      </p:sp>
      <p:sp>
        <p:nvSpPr>
          <p:cNvPr id="7" name="TextBox 6">
            <a:extLst>
              <a:ext uri="{FF2B5EF4-FFF2-40B4-BE49-F238E27FC236}">
                <a16:creationId xmlns:a16="http://schemas.microsoft.com/office/drawing/2014/main" id="{BD1D418E-8DC5-B7C4-793B-69E04CDDD456}"/>
              </a:ext>
            </a:extLst>
          </p:cNvPr>
          <p:cNvSpPr txBox="1"/>
          <p:nvPr/>
        </p:nvSpPr>
        <p:spPr>
          <a:xfrm>
            <a:off x="960120" y="2659224"/>
            <a:ext cx="9798076" cy="3046988"/>
          </a:xfrm>
          <a:prstGeom prst="rect">
            <a:avLst/>
          </a:prstGeom>
          <a:noFill/>
        </p:spPr>
        <p:txBody>
          <a:bodyPr wrap="square" rtlCol="0">
            <a:spAutoFit/>
          </a:bodyPr>
          <a:lstStyle/>
          <a:p>
            <a:r>
              <a:rPr lang="en-IN" sz="3200" b="1" dirty="0"/>
              <a:t>According to person’s height, weight, gender and age to predict how much energy that person is burning. </a:t>
            </a:r>
          </a:p>
          <a:p>
            <a:r>
              <a:rPr lang="en-IN" sz="3200" b="1" dirty="0">
                <a:solidFill>
                  <a:schemeClr val="tx1">
                    <a:lumMod val="95000"/>
                    <a:lumOff val="5000"/>
                  </a:schemeClr>
                </a:solidFill>
              </a:rPr>
              <a:t>By testing with different ML prediction models such as linear </a:t>
            </a:r>
            <a:r>
              <a:rPr lang="en-IN" sz="3200" b="1" dirty="0" err="1">
                <a:solidFill>
                  <a:schemeClr val="tx1">
                    <a:lumMod val="95000"/>
                    <a:lumOff val="5000"/>
                  </a:schemeClr>
                </a:solidFill>
              </a:rPr>
              <a:t>regression,SVR</a:t>
            </a:r>
            <a:r>
              <a:rPr lang="en-IN" sz="3200" b="1" dirty="0">
                <a:solidFill>
                  <a:schemeClr val="tx1">
                    <a:lumMod val="95000"/>
                    <a:lumOff val="5000"/>
                  </a:schemeClr>
                </a:solidFill>
              </a:rPr>
              <a:t>, Random forest regression it has been established that out with Random forest regression better accuracy in predicting.</a:t>
            </a:r>
          </a:p>
        </p:txBody>
      </p:sp>
    </p:spTree>
    <p:extLst>
      <p:ext uri="{BB962C8B-B14F-4D97-AF65-F5344CB8AC3E}">
        <p14:creationId xmlns:p14="http://schemas.microsoft.com/office/powerpoint/2010/main" val="8028233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B0A3-8C75-7A40-170B-44BDC66820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A00887-E33C-14CF-272A-C05F6B808FD8}"/>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F3400FB3-FAC3-7A32-B066-837A75AD1DEB}"/>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97976DD2-7D7C-68C8-330B-BD4DF1E41BDB}"/>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B6C2772A-975F-BCA2-5472-BFD0A6AAA946}"/>
              </a:ext>
            </a:extLst>
          </p:cNvPr>
          <p:cNvSpPr>
            <a:spLocks noGrp="1"/>
          </p:cNvSpPr>
          <p:nvPr>
            <p:ph type="sldNum" sz="quarter" idx="12"/>
          </p:nvPr>
        </p:nvSpPr>
        <p:spPr/>
        <p:txBody>
          <a:bodyPr/>
          <a:lstStyle/>
          <a:p>
            <a:fld id="{27CE633F-9882-4A5C-83A2-1109D0C73261}" type="slidenum">
              <a:rPr lang="en-US" smtClean="0"/>
              <a:t>12</a:t>
            </a:fld>
            <a:endParaRPr lang="en-US" dirty="0"/>
          </a:p>
        </p:txBody>
      </p:sp>
      <p:pic>
        <p:nvPicPr>
          <p:cNvPr id="1026" name="Picture 2" descr="Free vector thank you lettering">
            <a:extLst>
              <a:ext uri="{FF2B5EF4-FFF2-40B4-BE49-F238E27FC236}">
                <a16:creationId xmlns:a16="http://schemas.microsoft.com/office/drawing/2014/main" id="{021E8A83-D35F-41AA-EC50-BD9CE6E08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54553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601F1-F50C-DA30-4E66-ACD302C617DB}"/>
              </a:ext>
            </a:extLst>
          </p:cNvPr>
          <p:cNvSpPr>
            <a:spLocks noGrp="1"/>
          </p:cNvSpPr>
          <p:nvPr>
            <p:ph type="title"/>
          </p:nvPr>
        </p:nvSpPr>
        <p:spPr>
          <a:xfrm>
            <a:off x="3287019" y="252499"/>
            <a:ext cx="5617962" cy="1700784"/>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en-IN" sz="8000" b="1" cap="none" spc="0" dirty="0">
                <a:ln/>
                <a:solidFill>
                  <a:srgbClr val="FFFF00"/>
                </a:solidFill>
              </a:rPr>
              <a:t>Project Name:</a:t>
            </a:r>
          </a:p>
        </p:txBody>
      </p:sp>
      <p:sp>
        <p:nvSpPr>
          <p:cNvPr id="3" name="Content Placeholder 2">
            <a:extLst>
              <a:ext uri="{FF2B5EF4-FFF2-40B4-BE49-F238E27FC236}">
                <a16:creationId xmlns:a16="http://schemas.microsoft.com/office/drawing/2014/main" id="{30030B56-5EB4-561A-8A3B-BE8F62E768E1}"/>
              </a:ext>
            </a:extLst>
          </p:cNvPr>
          <p:cNvSpPr>
            <a:spLocks noGrp="1"/>
          </p:cNvSpPr>
          <p:nvPr>
            <p:ph idx="1"/>
          </p:nvPr>
        </p:nvSpPr>
        <p:spPr>
          <a:xfrm>
            <a:off x="354563" y="2657918"/>
            <a:ext cx="7232157" cy="3593592"/>
          </a:xfrm>
        </p:spPr>
        <p:txBody>
          <a:bodyPr>
            <a:normAutofit/>
          </a:bodyPr>
          <a:lstStyle/>
          <a:p>
            <a:pPr algn="ctr"/>
            <a:r>
              <a:rPr lang="en-IN" sz="6000" dirty="0">
                <a:solidFill>
                  <a:schemeClr val="accent3">
                    <a:lumMod val="75000"/>
                  </a:schemeClr>
                </a:solidFill>
                <a:effectLst>
                  <a:glow rad="139700">
                    <a:schemeClr val="accent1">
                      <a:satMod val="175000"/>
                      <a:alpha val="40000"/>
                    </a:schemeClr>
                  </a:glow>
                </a:effectLst>
              </a:rPr>
              <a:t>Calories Burnt Prediction</a:t>
            </a:r>
          </a:p>
        </p:txBody>
      </p:sp>
      <p:pic>
        <p:nvPicPr>
          <p:cNvPr id="2050" name="Picture 2" descr="How do Smartwatches Measure Calories | Tech-Knowledge">
            <a:extLst>
              <a:ext uri="{FF2B5EF4-FFF2-40B4-BE49-F238E27FC236}">
                <a16:creationId xmlns:a16="http://schemas.microsoft.com/office/drawing/2014/main" id="{4B421D6C-5EFF-26AE-D152-FA560DB94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9121" y="3654416"/>
            <a:ext cx="3396342" cy="250060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72346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E744-EF01-EE43-AFE3-32D61F87A36A}"/>
              </a:ext>
            </a:extLst>
          </p:cNvPr>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IN" b="1" cap="none" spc="0" dirty="0">
                <a:ln/>
                <a:solidFill>
                  <a:srgbClr val="FFFF00"/>
                </a:solidFill>
              </a:rPr>
              <a:t>Contents:</a:t>
            </a:r>
          </a:p>
        </p:txBody>
      </p:sp>
      <p:sp>
        <p:nvSpPr>
          <p:cNvPr id="3" name="Content Placeholder 2">
            <a:extLst>
              <a:ext uri="{FF2B5EF4-FFF2-40B4-BE49-F238E27FC236}">
                <a16:creationId xmlns:a16="http://schemas.microsoft.com/office/drawing/2014/main" id="{DA20D666-A14E-4554-F946-761B3F0DA5FD}"/>
              </a:ext>
            </a:extLst>
          </p:cNvPr>
          <p:cNvSpPr>
            <a:spLocks noGrp="1"/>
          </p:cNvSpPr>
          <p:nvPr>
            <p:ph idx="1"/>
          </p:nvPr>
        </p:nvSpPr>
        <p:spPr>
          <a:xfrm>
            <a:off x="596226" y="2323322"/>
            <a:ext cx="10268712" cy="4534678"/>
          </a:xfrm>
        </p:spPr>
        <p:txBody>
          <a:bodyPr>
            <a:normAutofit fontScale="55000" lnSpcReduction="20000"/>
          </a:bodyPr>
          <a:lstStyle/>
          <a:p>
            <a:pPr lvl="1" indent="0">
              <a:buNone/>
            </a:pPr>
            <a:r>
              <a:rPr lang="en-IN" dirty="0"/>
              <a:t>  </a:t>
            </a:r>
          </a:p>
          <a:p>
            <a:pPr marL="457200" indent="-457200">
              <a:buFont typeface="Wingdings" panose="05000000000000000000" pitchFamily="2" charset="2"/>
              <a:buChar char="q"/>
            </a:pPr>
            <a:r>
              <a:rPr lang="en-IN" sz="5800" dirty="0">
                <a:solidFill>
                  <a:schemeClr val="accent4">
                    <a:lumMod val="50000"/>
                  </a:schemeClr>
                </a:solidFill>
              </a:rPr>
              <a:t>Introduction:</a:t>
            </a:r>
          </a:p>
          <a:p>
            <a:pPr marL="457200" indent="-457200">
              <a:buFont typeface="Wingdings" panose="05000000000000000000" pitchFamily="2" charset="2"/>
              <a:buChar char="q"/>
            </a:pPr>
            <a:r>
              <a:rPr lang="en-IN" sz="5800" dirty="0">
                <a:solidFill>
                  <a:schemeClr val="accent4">
                    <a:lumMod val="50000"/>
                  </a:schemeClr>
                </a:solidFill>
              </a:rPr>
              <a:t>Libraries:</a:t>
            </a:r>
          </a:p>
          <a:p>
            <a:pPr marL="457200" indent="-457200">
              <a:buFont typeface="Wingdings" panose="05000000000000000000" pitchFamily="2" charset="2"/>
              <a:buChar char="q"/>
            </a:pPr>
            <a:r>
              <a:rPr lang="en-IN" sz="5800" dirty="0">
                <a:solidFill>
                  <a:schemeClr val="accent4">
                    <a:lumMod val="50000"/>
                  </a:schemeClr>
                </a:solidFill>
              </a:rPr>
              <a:t>Algorithm:</a:t>
            </a:r>
          </a:p>
          <a:p>
            <a:pPr marL="457200" indent="-457200">
              <a:buFont typeface="Wingdings" panose="05000000000000000000" pitchFamily="2" charset="2"/>
              <a:buChar char="q"/>
            </a:pPr>
            <a:r>
              <a:rPr lang="en-IN" sz="5800" dirty="0">
                <a:solidFill>
                  <a:schemeClr val="accent4">
                    <a:lumMod val="50000"/>
                  </a:schemeClr>
                </a:solidFill>
              </a:rPr>
              <a:t>CSV file:</a:t>
            </a:r>
          </a:p>
          <a:p>
            <a:pPr marL="457200" indent="-457200">
              <a:buFont typeface="Wingdings" panose="05000000000000000000" pitchFamily="2" charset="2"/>
              <a:buChar char="q"/>
            </a:pPr>
            <a:r>
              <a:rPr lang="en-IN" sz="5800" dirty="0">
                <a:solidFill>
                  <a:schemeClr val="accent4">
                    <a:lumMod val="50000"/>
                  </a:schemeClr>
                </a:solidFill>
              </a:rPr>
              <a:t>Advantages:</a:t>
            </a:r>
          </a:p>
          <a:p>
            <a:pPr marL="457200" indent="-457200">
              <a:buFont typeface="Wingdings" panose="05000000000000000000" pitchFamily="2" charset="2"/>
              <a:buChar char="q"/>
            </a:pPr>
            <a:r>
              <a:rPr lang="en-IN" sz="5800" dirty="0">
                <a:solidFill>
                  <a:schemeClr val="accent4">
                    <a:lumMod val="50000"/>
                  </a:schemeClr>
                </a:solidFill>
              </a:rPr>
              <a:t>Reference:</a:t>
            </a:r>
          </a:p>
          <a:p>
            <a:pPr marL="457200" indent="-457200">
              <a:buFont typeface="Wingdings" panose="05000000000000000000" pitchFamily="2" charset="2"/>
              <a:buChar char="q"/>
            </a:pPr>
            <a:r>
              <a:rPr lang="en-IN" sz="5800" dirty="0">
                <a:solidFill>
                  <a:schemeClr val="accent4">
                    <a:lumMod val="50000"/>
                  </a:schemeClr>
                </a:solidFill>
              </a:rPr>
              <a:t>Conclusion:</a:t>
            </a:r>
          </a:p>
          <a:p>
            <a:endParaRPr lang="en-IN" dirty="0"/>
          </a:p>
        </p:txBody>
      </p:sp>
    </p:spTree>
    <p:extLst>
      <p:ext uri="{BB962C8B-B14F-4D97-AF65-F5344CB8AC3E}">
        <p14:creationId xmlns:p14="http://schemas.microsoft.com/office/powerpoint/2010/main" val="311648273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6D8A-2E12-4C9A-8001-077CF283056F}"/>
              </a:ext>
            </a:extLst>
          </p:cNvPr>
          <p:cNvSpPr>
            <a:spLocks noGrp="1"/>
          </p:cNvSpPr>
          <p:nvPr>
            <p:ph type="title"/>
          </p:nvPr>
        </p:nvSpPr>
        <p:spPr>
          <a:xfrm>
            <a:off x="876462" y="121556"/>
            <a:ext cx="5748271" cy="1324689"/>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b="1" cap="none" spc="0" dirty="0">
                <a:ln/>
                <a:solidFill>
                  <a:srgbClr val="FFFF00"/>
                </a:solidFill>
              </a:rPr>
              <a:t>Introduction</a:t>
            </a:r>
          </a:p>
        </p:txBody>
      </p:sp>
      <p:sp>
        <p:nvSpPr>
          <p:cNvPr id="16" name="Date Placeholder 15">
            <a:extLst>
              <a:ext uri="{FF2B5EF4-FFF2-40B4-BE49-F238E27FC236}">
                <a16:creationId xmlns:a16="http://schemas.microsoft.com/office/drawing/2014/main" id="{8A0E0C01-C0E3-4A01-A4F2-4C32D44251C0}"/>
              </a:ext>
            </a:extLst>
          </p:cNvPr>
          <p:cNvSpPr>
            <a:spLocks noGrp="1"/>
          </p:cNvSpPr>
          <p:nvPr>
            <p:ph type="dt" sz="half" idx="10"/>
          </p:nvPr>
        </p:nvSpPr>
        <p:spPr>
          <a:xfrm>
            <a:off x="6903720" y="6356350"/>
            <a:ext cx="3236976" cy="365125"/>
          </a:xfrm>
        </p:spPr>
        <p:txBody>
          <a:bodyPr/>
          <a:lstStyle/>
          <a:p>
            <a:r>
              <a:rPr lang="en-US" dirty="0"/>
              <a:t>20XX</a:t>
            </a:r>
          </a:p>
        </p:txBody>
      </p:sp>
      <p:sp>
        <p:nvSpPr>
          <p:cNvPr id="17" name="Slide Number Placeholder 16">
            <a:extLst>
              <a:ext uri="{FF2B5EF4-FFF2-40B4-BE49-F238E27FC236}">
                <a16:creationId xmlns:a16="http://schemas.microsoft.com/office/drawing/2014/main" id="{D0A2AA5F-AC43-49A7-AA8B-D75C87AB02DC}"/>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4</a:t>
            </a:fld>
            <a:endParaRPr lang="en-US" dirty="0"/>
          </a:p>
        </p:txBody>
      </p:sp>
      <p:sp>
        <p:nvSpPr>
          <p:cNvPr id="3" name="TextBox 2">
            <a:extLst>
              <a:ext uri="{FF2B5EF4-FFF2-40B4-BE49-F238E27FC236}">
                <a16:creationId xmlns:a16="http://schemas.microsoft.com/office/drawing/2014/main" id="{7E57DA7C-E580-3631-427D-751A68DF8714}"/>
              </a:ext>
            </a:extLst>
          </p:cNvPr>
          <p:cNvSpPr txBox="1"/>
          <p:nvPr/>
        </p:nvSpPr>
        <p:spPr>
          <a:xfrm>
            <a:off x="876462" y="1303635"/>
            <a:ext cx="10254958" cy="4678204"/>
          </a:xfrm>
          <a:prstGeom prst="rect">
            <a:avLst/>
          </a:prstGeom>
          <a:noFill/>
        </p:spPr>
        <p:txBody>
          <a:bodyPr wrap="square" rtlCol="0">
            <a:spAutoFit/>
          </a:bodyPr>
          <a:lstStyle/>
          <a:p>
            <a:r>
              <a:rPr lang="en-US" sz="2800" dirty="0">
                <a:solidFill>
                  <a:schemeClr val="bg2"/>
                </a:solidFill>
              </a:rPr>
              <a:t>The body temperature and the heartbeat will rise when we exercise or workout. The variables that we take here such as time scale for which the individual carrying out the workout training and what is the average beats per minute and then the temperature. Then we additionally take the height, weight, gender and age of the person to predict how tons energy the person may be burning. A machine learning linear regression algorithm, Decision tree regressor, Random forest regressor are used to predict calories burned depends on the workout duration, body temperature, height, weight and age of the person.</a:t>
            </a:r>
          </a:p>
          <a:p>
            <a:endParaRPr lang="en-IN" dirty="0">
              <a:solidFill>
                <a:schemeClr val="bg1"/>
              </a:solidFill>
            </a:endParaRPr>
          </a:p>
        </p:txBody>
      </p:sp>
    </p:spTree>
    <p:extLst>
      <p:ext uri="{BB962C8B-B14F-4D97-AF65-F5344CB8AC3E}">
        <p14:creationId xmlns:p14="http://schemas.microsoft.com/office/powerpoint/2010/main" val="19261739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F29D-BB2A-704C-B55C-36D78082DE02}"/>
              </a:ext>
            </a:extLst>
          </p:cNvPr>
          <p:cNvSpPr>
            <a:spLocks noGrp="1"/>
          </p:cNvSpPr>
          <p:nvPr>
            <p:ph type="title"/>
          </p:nvPr>
        </p:nvSpPr>
        <p:spPr>
          <a:xfrm>
            <a:off x="960120" y="271161"/>
            <a:ext cx="10268712" cy="1700784"/>
          </a:xfrm>
        </p:spPr>
        <p:txBody>
          <a:bodyPr>
            <a:scene3d>
              <a:camera prst="orthographicFront"/>
              <a:lightRig rig="harsh" dir="t"/>
            </a:scene3d>
            <a:sp3d extrusionH="57150" prstMaterial="matte">
              <a:bevelT w="63500" h="12700" prst="angle"/>
              <a:contourClr>
                <a:schemeClr val="bg1">
                  <a:lumMod val="65000"/>
                </a:schemeClr>
              </a:contourClr>
            </a:sp3d>
          </a:bodyPr>
          <a:lstStyle/>
          <a:p>
            <a:r>
              <a:rPr lang="en-IN" b="1" cap="none" spc="0" dirty="0">
                <a:ln/>
                <a:solidFill>
                  <a:srgbClr val="FFFF00"/>
                </a:solidFill>
              </a:rPr>
              <a:t>Libraries used in project</a:t>
            </a:r>
          </a:p>
        </p:txBody>
      </p:sp>
      <p:sp>
        <p:nvSpPr>
          <p:cNvPr id="7" name="TextBox 6">
            <a:extLst>
              <a:ext uri="{FF2B5EF4-FFF2-40B4-BE49-F238E27FC236}">
                <a16:creationId xmlns:a16="http://schemas.microsoft.com/office/drawing/2014/main" id="{59FB2ED8-F609-C855-9FE9-793553E5F3EA}"/>
              </a:ext>
            </a:extLst>
          </p:cNvPr>
          <p:cNvSpPr txBox="1"/>
          <p:nvPr/>
        </p:nvSpPr>
        <p:spPr>
          <a:xfrm>
            <a:off x="1114635" y="2127380"/>
            <a:ext cx="10697920" cy="6155531"/>
          </a:xfrm>
          <a:prstGeom prst="rect">
            <a:avLst/>
          </a:prstGeom>
          <a:noFill/>
        </p:spPr>
        <p:txBody>
          <a:bodyPr wrap="square" rtlCol="0">
            <a:spAutoFit/>
          </a:bodyPr>
          <a:lstStyle/>
          <a:p>
            <a:pPr marL="457200" indent="-457200">
              <a:buFont typeface="Arial" panose="020B0604020202020204" pitchFamily="34" charset="0"/>
              <a:buChar char="•"/>
            </a:pPr>
            <a:r>
              <a:rPr lang="en-IN" sz="2800" b="1" dirty="0"/>
              <a:t>pandas: for data analysis.</a:t>
            </a:r>
          </a:p>
          <a:p>
            <a:pPr marL="457200" indent="-457200">
              <a:buFont typeface="Arial" panose="020B0604020202020204" pitchFamily="34" charset="0"/>
              <a:buChar char="•"/>
            </a:pPr>
            <a:endParaRPr lang="en-IN" sz="2800" b="1" dirty="0"/>
          </a:p>
          <a:p>
            <a:pPr marL="457200" indent="-457200">
              <a:buFont typeface="Arial" panose="020B0604020202020204" pitchFamily="34" charset="0"/>
              <a:buChar char="•"/>
            </a:pPr>
            <a:r>
              <a:rPr lang="en-IN" sz="2800" b="1" dirty="0" err="1"/>
              <a:t>numpy</a:t>
            </a:r>
            <a:r>
              <a:rPr lang="en-IN" sz="2800" b="1" dirty="0"/>
              <a:t>: for numeric calculation.</a:t>
            </a:r>
          </a:p>
          <a:p>
            <a:endParaRPr lang="en-IN" sz="2800" b="1" dirty="0"/>
          </a:p>
          <a:p>
            <a:pPr marL="457200" indent="-457200">
              <a:buFont typeface="Arial" panose="020B0604020202020204" pitchFamily="34" charset="0"/>
              <a:buChar char="•"/>
            </a:pPr>
            <a:r>
              <a:rPr lang="en-IN" sz="2800" b="1" dirty="0"/>
              <a:t>matplotlib: for data visualization.</a:t>
            </a:r>
          </a:p>
          <a:p>
            <a:endParaRPr lang="en-IN" sz="2800" b="1" dirty="0"/>
          </a:p>
          <a:p>
            <a:pPr marL="457200" indent="-457200">
              <a:buFont typeface="Arial" panose="020B0604020202020204" pitchFamily="34" charset="0"/>
              <a:buChar char="•"/>
            </a:pPr>
            <a:r>
              <a:rPr lang="en-IN" sz="2800" b="1" dirty="0"/>
              <a:t>seaborn: for making statistical graphics.</a:t>
            </a:r>
          </a:p>
          <a:p>
            <a:pPr marL="457200" indent="-457200">
              <a:buFont typeface="Arial" panose="020B0604020202020204" pitchFamily="34" charset="0"/>
              <a:buChar char="•"/>
            </a:pPr>
            <a:endParaRPr lang="en-IN" sz="2800" b="1" dirty="0"/>
          </a:p>
          <a:p>
            <a:pPr marL="457200" indent="-457200">
              <a:buFont typeface="Arial" panose="020B0604020202020204" pitchFamily="34" charset="0"/>
              <a:buChar char="•"/>
            </a:pPr>
            <a:r>
              <a:rPr lang="en-IN" sz="2800" b="1" dirty="0"/>
              <a:t>From </a:t>
            </a:r>
            <a:r>
              <a:rPr lang="en-IN" sz="2800" b="1" dirty="0" err="1"/>
              <a:t>sklearn.model</a:t>
            </a:r>
            <a:r>
              <a:rPr lang="en-IN" sz="2800" b="1" dirty="0"/>
              <a:t> import </a:t>
            </a:r>
            <a:r>
              <a:rPr lang="en-IN" sz="2800" b="1" dirty="0" err="1"/>
              <a:t>train_test_split</a:t>
            </a:r>
            <a:r>
              <a:rPr lang="en-IN" sz="2800" b="1" dirty="0"/>
              <a:t>: </a:t>
            </a:r>
            <a:r>
              <a:rPr lang="en-US" sz="2800" b="1" i="0" dirty="0">
                <a:effectLst/>
              </a:rPr>
              <a:t>The train-test split is used to estimate the performance of machine learning algorithms that are applicable for prediction-based Algorithms</a:t>
            </a:r>
            <a:r>
              <a:rPr lang="en-US" sz="2400" b="1" i="0" dirty="0">
                <a:effectLst/>
              </a:rPr>
              <a:t>/Applications.</a:t>
            </a:r>
          </a:p>
          <a:p>
            <a:pPr marL="457200" indent="-457200">
              <a:buFont typeface="Arial" panose="020B0604020202020204" pitchFamily="34" charset="0"/>
              <a:buChar char="•"/>
            </a:pPr>
            <a:endParaRPr lang="en-US" sz="2000" b="1" dirty="0"/>
          </a:p>
          <a:p>
            <a:pPr marL="457200" indent="-457200">
              <a:buFont typeface="Arial" panose="020B0604020202020204" pitchFamily="34" charset="0"/>
              <a:buChar char="•"/>
            </a:pPr>
            <a:endParaRPr lang="en-IN" sz="2000" b="1" dirty="0"/>
          </a:p>
          <a:p>
            <a:endParaRPr lang="en-IN" dirty="0"/>
          </a:p>
        </p:txBody>
      </p:sp>
    </p:spTree>
    <p:extLst>
      <p:ext uri="{BB962C8B-B14F-4D97-AF65-F5344CB8AC3E}">
        <p14:creationId xmlns:p14="http://schemas.microsoft.com/office/powerpoint/2010/main" val="14349401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6F2A-83EE-E0F8-4987-75951B53D501}"/>
              </a:ext>
            </a:extLst>
          </p:cNvPr>
          <p:cNvSpPr>
            <a:spLocks noGrp="1"/>
          </p:cNvSpPr>
          <p:nvPr>
            <p:ph type="title"/>
          </p:nvPr>
        </p:nvSpPr>
        <p:spPr>
          <a:xfrm>
            <a:off x="1129004" y="317814"/>
            <a:ext cx="10099828" cy="1700784"/>
          </a:xfrm>
        </p:spPr>
        <p:txBody>
          <a:bodyPr>
            <a:scene3d>
              <a:camera prst="orthographicFront"/>
              <a:lightRig rig="harsh" dir="t"/>
            </a:scene3d>
            <a:sp3d extrusionH="57150" prstMaterial="matte">
              <a:bevelT w="63500" h="12700" prst="angle"/>
              <a:contourClr>
                <a:schemeClr val="bg1">
                  <a:lumMod val="65000"/>
                </a:schemeClr>
              </a:contourClr>
            </a:sp3d>
          </a:bodyPr>
          <a:lstStyle/>
          <a:p>
            <a:r>
              <a:rPr lang="en-IN" b="1" cap="none" spc="0" dirty="0">
                <a:ln/>
                <a:solidFill>
                  <a:srgbClr val="FFFF00"/>
                </a:solidFill>
              </a:rPr>
              <a:t>Algorithm used in Project</a:t>
            </a:r>
          </a:p>
        </p:txBody>
      </p:sp>
      <p:sp>
        <p:nvSpPr>
          <p:cNvPr id="7" name="TextBox 6">
            <a:extLst>
              <a:ext uri="{FF2B5EF4-FFF2-40B4-BE49-F238E27FC236}">
                <a16:creationId xmlns:a16="http://schemas.microsoft.com/office/drawing/2014/main" id="{254BA1D7-FD6D-A941-16B4-4A4C447CEE30}"/>
              </a:ext>
            </a:extLst>
          </p:cNvPr>
          <p:cNvSpPr txBox="1"/>
          <p:nvPr/>
        </p:nvSpPr>
        <p:spPr>
          <a:xfrm>
            <a:off x="382556" y="2556588"/>
            <a:ext cx="10916816" cy="4247317"/>
          </a:xfrm>
          <a:prstGeom prst="rect">
            <a:avLst/>
          </a:prstGeom>
          <a:noFill/>
        </p:spPr>
        <p:txBody>
          <a:bodyPr wrap="square" rtlCol="0">
            <a:spAutoFit/>
          </a:bodyPr>
          <a:lstStyle/>
          <a:p>
            <a:r>
              <a:rPr lang="en-IN" sz="3600" b="1" u="sng" dirty="0">
                <a:solidFill>
                  <a:srgbClr val="002060"/>
                </a:solidFill>
              </a:rPr>
              <a:t>Linear regression</a:t>
            </a:r>
            <a:r>
              <a:rPr lang="en-IN" sz="3600" b="1" dirty="0"/>
              <a:t>: </a:t>
            </a:r>
            <a:r>
              <a:rPr lang="en-US" sz="3600" b="1" dirty="0"/>
              <a:t>Linear Regression in Machine Learning analysis is important for evaluating data and establishing a definite relationship between two or more variables.</a:t>
            </a:r>
          </a:p>
          <a:p>
            <a:r>
              <a:rPr lang="en-US" sz="3600" b="1" u="sng" dirty="0">
                <a:solidFill>
                  <a:srgbClr val="002060"/>
                </a:solidFill>
              </a:rPr>
              <a:t>Random forest regression</a:t>
            </a:r>
            <a:r>
              <a:rPr lang="en-US" sz="3600" b="1" dirty="0"/>
              <a:t>: Random forest is a ensemble learning method, which means it uses a combination of multiple models to make predictions. </a:t>
            </a:r>
          </a:p>
          <a:p>
            <a:endParaRPr lang="en-IN" dirty="0"/>
          </a:p>
        </p:txBody>
      </p:sp>
    </p:spTree>
    <p:extLst>
      <p:ext uri="{BB962C8B-B14F-4D97-AF65-F5344CB8AC3E}">
        <p14:creationId xmlns:p14="http://schemas.microsoft.com/office/powerpoint/2010/main" val="7628894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21F7FEDC-04A2-DDD2-03E1-D7F460518362}"/>
              </a:ext>
            </a:extLst>
          </p:cNvPr>
          <p:cNvSpPr>
            <a:spLocks noGrp="1"/>
          </p:cNvSpPr>
          <p:nvPr>
            <p:ph type="title"/>
          </p:nvPr>
        </p:nvSpPr>
        <p:spPr>
          <a:xfrm>
            <a:off x="0" y="-1"/>
            <a:ext cx="12192000" cy="2245659"/>
          </a:xfrm>
          <a:solidFill>
            <a:schemeClr val="bg1"/>
          </a:solidFill>
        </p:spPr>
        <p:txBody>
          <a:bodyPr/>
          <a:lstStyle/>
          <a:p>
            <a:endParaRPr lang="en-IN" dirty="0"/>
          </a:p>
        </p:txBody>
      </p:sp>
      <p:sp>
        <p:nvSpPr>
          <p:cNvPr id="18" name="Content Placeholder 17">
            <a:extLst>
              <a:ext uri="{FF2B5EF4-FFF2-40B4-BE49-F238E27FC236}">
                <a16:creationId xmlns:a16="http://schemas.microsoft.com/office/drawing/2014/main" id="{E68CFA3A-D5AE-85D4-048E-3ED70A2320D2}"/>
              </a:ext>
            </a:extLst>
          </p:cNvPr>
          <p:cNvSpPr>
            <a:spLocks noGrp="1"/>
          </p:cNvSpPr>
          <p:nvPr>
            <p:ph idx="1"/>
          </p:nvPr>
        </p:nvSpPr>
        <p:spPr/>
        <p:txBody>
          <a:bodyPr/>
          <a:lstStyle/>
          <a:p>
            <a:r>
              <a:rPr lang="en-IN" sz="2800" b="1" u="sng" dirty="0">
                <a:solidFill>
                  <a:srgbClr val="002060"/>
                </a:solidFill>
              </a:rPr>
              <a:t>SVR</a:t>
            </a:r>
            <a:r>
              <a:rPr lang="en-IN" sz="2800" b="1" u="sng" dirty="0"/>
              <a:t>:</a:t>
            </a:r>
            <a:r>
              <a:rPr lang="en-US" sz="2800" b="1" u="sng" dirty="0"/>
              <a:t> Support Vector Regression is a supervised learning algorithm that is used to predict discrete </a:t>
            </a:r>
            <a:r>
              <a:rPr lang="en-US" sz="2800" b="1" u="sng" dirty="0" err="1"/>
              <a:t>values.The</a:t>
            </a:r>
            <a:r>
              <a:rPr lang="en-US" sz="2800" b="1" u="sng" dirty="0"/>
              <a:t> basic idea behind SVR is to find the best fit line. In SVR, the best fit line is the hyperplane that has the maximum number of points.</a:t>
            </a:r>
            <a:endParaRPr lang="en-IN" dirty="0"/>
          </a:p>
        </p:txBody>
      </p:sp>
      <p:sp>
        <p:nvSpPr>
          <p:cNvPr id="4" name="Footer Placeholder 3">
            <a:extLst>
              <a:ext uri="{FF2B5EF4-FFF2-40B4-BE49-F238E27FC236}">
                <a16:creationId xmlns:a16="http://schemas.microsoft.com/office/drawing/2014/main" id="{D6066B58-120F-E99B-A4F3-8762577FAA56}"/>
              </a:ext>
            </a:extLst>
          </p:cNvPr>
          <p:cNvSpPr>
            <a:spLocks noGrp="1"/>
          </p:cNvSpPr>
          <p:nvPr>
            <p:ph type="ftr" sz="quarter" idx="11"/>
          </p:nvPr>
        </p:nvSpPr>
        <p:spPr>
          <a:xfrm>
            <a:off x="960120" y="6356350"/>
            <a:ext cx="3236976" cy="365125"/>
          </a:xfrm>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69DDAC88-416D-9B95-3AB9-3C28B3FA806B}"/>
              </a:ext>
            </a:extLst>
          </p:cNvPr>
          <p:cNvSpPr>
            <a:spLocks noGrp="1"/>
          </p:cNvSpPr>
          <p:nvPr>
            <p:ph type="dt" sz="half" idx="10"/>
          </p:nvPr>
        </p:nvSpPr>
        <p:spPr>
          <a:xfrm>
            <a:off x="4477512" y="6356350"/>
            <a:ext cx="3236976" cy="365125"/>
          </a:xfrm>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6CF39356-1353-1852-F4E0-D4356AA64704}"/>
              </a:ext>
            </a:extLst>
          </p:cNvPr>
          <p:cNvSpPr>
            <a:spLocks noGrp="1"/>
          </p:cNvSpPr>
          <p:nvPr>
            <p:ph type="sldNum" sz="quarter" idx="12"/>
          </p:nvPr>
        </p:nvSpPr>
        <p:spPr>
          <a:xfrm>
            <a:off x="10296144" y="6356350"/>
            <a:ext cx="932688" cy="365125"/>
          </a:xfrm>
        </p:spPr>
        <p:txBody>
          <a:bodyPr/>
          <a:lstStyle/>
          <a:p>
            <a:fld id="{27CE633F-9882-4A5C-83A2-1109D0C73261}" type="slidenum">
              <a:rPr lang="en-US" smtClean="0"/>
              <a:pPr/>
              <a:t>7</a:t>
            </a:fld>
            <a:endParaRPr lang="en-US" dirty="0"/>
          </a:p>
        </p:txBody>
      </p:sp>
    </p:spTree>
    <p:extLst>
      <p:ext uri="{BB962C8B-B14F-4D97-AF65-F5344CB8AC3E}">
        <p14:creationId xmlns:p14="http://schemas.microsoft.com/office/powerpoint/2010/main" val="2056221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96703-EDD4-75B4-3225-6C4BCEFF015A}"/>
              </a:ext>
            </a:extLst>
          </p:cNvPr>
          <p:cNvSpPr>
            <a:spLocks noGrp="1"/>
          </p:cNvSpPr>
          <p:nvPr>
            <p:ph type="title"/>
          </p:nvPr>
        </p:nvSpPr>
        <p:spPr>
          <a:xfrm>
            <a:off x="961644" y="299153"/>
            <a:ext cx="10268712" cy="170078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IN" b="1" cap="none" spc="0" dirty="0">
                <a:ln/>
                <a:solidFill>
                  <a:srgbClr val="FFFF00"/>
                </a:solidFill>
              </a:rPr>
              <a:t>Csv file used in Project:</a:t>
            </a:r>
          </a:p>
        </p:txBody>
      </p:sp>
      <p:sp>
        <p:nvSpPr>
          <p:cNvPr id="7" name="TextBox 6">
            <a:extLst>
              <a:ext uri="{FF2B5EF4-FFF2-40B4-BE49-F238E27FC236}">
                <a16:creationId xmlns:a16="http://schemas.microsoft.com/office/drawing/2014/main" id="{2D983707-4C49-6C97-716A-D145BDF7829E}"/>
              </a:ext>
            </a:extLst>
          </p:cNvPr>
          <p:cNvSpPr txBox="1"/>
          <p:nvPr/>
        </p:nvSpPr>
        <p:spPr>
          <a:xfrm>
            <a:off x="960120" y="2631233"/>
            <a:ext cx="10516533" cy="3970318"/>
          </a:xfrm>
          <a:prstGeom prst="rect">
            <a:avLst/>
          </a:prstGeom>
          <a:noFill/>
        </p:spPr>
        <p:txBody>
          <a:bodyPr wrap="square" rtlCol="0">
            <a:spAutoFit/>
          </a:bodyPr>
          <a:lstStyle/>
          <a:p>
            <a:r>
              <a:rPr lang="en-IN" sz="4000" dirty="0">
                <a:ln w="0"/>
                <a:effectLst>
                  <a:outerShdw blurRad="38100" dist="19050" dir="2700000" algn="tl" rotWithShape="0">
                    <a:schemeClr val="dk1">
                      <a:alpha val="40000"/>
                    </a:schemeClr>
                  </a:outerShdw>
                </a:effectLst>
              </a:rPr>
              <a:t>CSV files :</a:t>
            </a:r>
          </a:p>
          <a:p>
            <a:endParaRPr lang="en-IN" sz="3200" dirty="0"/>
          </a:p>
          <a:p>
            <a:r>
              <a:rPr lang="en-IN" sz="3600" b="1" u="sng" dirty="0">
                <a:solidFill>
                  <a:srgbClr val="002060"/>
                </a:solidFill>
              </a:rPr>
              <a:t>Calories: </a:t>
            </a:r>
            <a:r>
              <a:rPr lang="en-IN" sz="3600" b="1" dirty="0"/>
              <a:t>Calories csv file has  Person </a:t>
            </a:r>
            <a:r>
              <a:rPr lang="en-IN" sz="3600" b="1" dirty="0" err="1"/>
              <a:t>User_ID</a:t>
            </a:r>
            <a:r>
              <a:rPr lang="en-IN" sz="3600" b="1" dirty="0"/>
              <a:t> and Calories.</a:t>
            </a:r>
          </a:p>
          <a:p>
            <a:endParaRPr lang="en-IN" sz="3600" b="1" dirty="0"/>
          </a:p>
          <a:p>
            <a:r>
              <a:rPr lang="en-IN" sz="3600" b="1" u="sng" dirty="0">
                <a:solidFill>
                  <a:srgbClr val="002060"/>
                </a:solidFill>
              </a:rPr>
              <a:t>Exercise:</a:t>
            </a:r>
            <a:r>
              <a:rPr lang="en-IN" sz="3600" b="1" dirty="0"/>
              <a:t> exercise csv file has person gender, age, height, weight, duration, </a:t>
            </a:r>
            <a:r>
              <a:rPr lang="en-IN" sz="3600" b="1" dirty="0" err="1"/>
              <a:t>heart_rate</a:t>
            </a:r>
            <a:r>
              <a:rPr lang="en-IN" sz="3600" b="1" dirty="0"/>
              <a:t>, </a:t>
            </a:r>
            <a:r>
              <a:rPr lang="en-IN" sz="3600" b="1" dirty="0" err="1"/>
              <a:t>body_temp</a:t>
            </a:r>
            <a:r>
              <a:rPr lang="en-IN" sz="3600" b="1" dirty="0"/>
              <a:t>.                                           </a:t>
            </a:r>
          </a:p>
        </p:txBody>
      </p:sp>
    </p:spTree>
    <p:extLst>
      <p:ext uri="{BB962C8B-B14F-4D97-AF65-F5344CB8AC3E}">
        <p14:creationId xmlns:p14="http://schemas.microsoft.com/office/powerpoint/2010/main" val="229932723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4DBCE-E486-23B0-64F5-ED717FD02928}"/>
              </a:ext>
            </a:extLst>
          </p:cNvPr>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IN" b="1" cap="none" spc="0" dirty="0">
                <a:ln/>
                <a:solidFill>
                  <a:srgbClr val="FFFF00"/>
                </a:solidFill>
              </a:rPr>
              <a:t>Advantages:</a:t>
            </a:r>
          </a:p>
        </p:txBody>
      </p:sp>
      <p:sp>
        <p:nvSpPr>
          <p:cNvPr id="7" name="TextBox 6">
            <a:extLst>
              <a:ext uri="{FF2B5EF4-FFF2-40B4-BE49-F238E27FC236}">
                <a16:creationId xmlns:a16="http://schemas.microsoft.com/office/drawing/2014/main" id="{36101096-9B22-5C47-3CFC-8887945F41DF}"/>
              </a:ext>
            </a:extLst>
          </p:cNvPr>
          <p:cNvSpPr txBox="1"/>
          <p:nvPr/>
        </p:nvSpPr>
        <p:spPr>
          <a:xfrm>
            <a:off x="690465" y="2547257"/>
            <a:ext cx="9554547" cy="4616648"/>
          </a:xfrm>
          <a:prstGeom prst="rect">
            <a:avLst/>
          </a:prstGeom>
          <a:noFill/>
        </p:spPr>
        <p:txBody>
          <a:bodyPr wrap="square" rtlCol="0">
            <a:spAutoFit/>
          </a:bodyPr>
          <a:lstStyle/>
          <a:p>
            <a:pPr marL="342900" indent="-342900">
              <a:buFont typeface="Wingdings" panose="05000000000000000000" pitchFamily="2" charset="2"/>
              <a:buChar char="q"/>
            </a:pPr>
            <a:r>
              <a:rPr lang="en-IN" sz="2800" b="1" dirty="0"/>
              <a:t>Boost cardiovascular health: Control your blood sugar levels and improve your heart health.</a:t>
            </a:r>
          </a:p>
          <a:p>
            <a:pPr marL="342900" indent="-342900">
              <a:buFont typeface="Wingdings" panose="05000000000000000000" pitchFamily="2" charset="2"/>
              <a:buChar char="q"/>
            </a:pPr>
            <a:endParaRPr lang="en-IN" sz="2800" b="1" dirty="0"/>
          </a:p>
          <a:p>
            <a:pPr marL="342900" indent="-342900">
              <a:buFont typeface="Wingdings" panose="05000000000000000000" pitchFamily="2" charset="2"/>
              <a:buChar char="q"/>
            </a:pPr>
            <a:r>
              <a:rPr lang="en-IN" sz="2800" b="1" dirty="0"/>
              <a:t>Manage your weight: Burning 300 calories daily can help you lose half kg of weight every 2 weeks.</a:t>
            </a:r>
          </a:p>
          <a:p>
            <a:pPr marL="342900" indent="-342900">
              <a:buFont typeface="Wingdings" panose="05000000000000000000" pitchFamily="2" charset="2"/>
              <a:buChar char="q"/>
            </a:pPr>
            <a:endParaRPr lang="en-IN" sz="2800" b="1" dirty="0"/>
          </a:p>
          <a:p>
            <a:pPr marL="342900" indent="-342900">
              <a:buFont typeface="Wingdings" panose="05000000000000000000" pitchFamily="2" charset="2"/>
              <a:buChar char="q"/>
            </a:pPr>
            <a:r>
              <a:rPr lang="en-IN" sz="2800" b="1" dirty="0"/>
              <a:t>Enhanced physical strength: Burning off 300 calories every day will reduce the amount of body fat in your body and increase muscle mass.</a:t>
            </a:r>
          </a:p>
          <a:p>
            <a:pPr marL="342900" indent="-342900">
              <a:buFont typeface="Wingdings" panose="05000000000000000000" pitchFamily="2" charset="2"/>
              <a:buChar char="q"/>
            </a:pPr>
            <a:endParaRPr lang="en-IN" sz="2400" b="1" dirty="0"/>
          </a:p>
          <a:p>
            <a:endParaRPr lang="en-IN" dirty="0"/>
          </a:p>
        </p:txBody>
      </p:sp>
    </p:spTree>
    <p:extLst>
      <p:ext uri="{BB962C8B-B14F-4D97-AF65-F5344CB8AC3E}">
        <p14:creationId xmlns:p14="http://schemas.microsoft.com/office/powerpoint/2010/main" val="99788045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3878E47-D7B4-44CA-8507-24783F79A5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0EFE35-5C2D-4EEC-93CA-7B3D4088735C}">
  <ds:schemaRefs>
    <ds:schemaRef ds:uri="http://schemas.microsoft.com/sharepoint/v3/contenttype/forms"/>
  </ds:schemaRefs>
</ds:datastoreItem>
</file>

<file path=customXml/itemProps3.xml><?xml version="1.0" encoding="utf-8"?>
<ds:datastoreItem xmlns:ds="http://schemas.openxmlformats.org/officeDocument/2006/customXml" ds:itemID="{6251B918-0091-4E96-9E28-42B87D9557A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Fracture design</Template>
  <TotalTime>769</TotalTime>
  <Words>524</Words>
  <Application>Microsoft Office PowerPoint</Application>
  <PresentationFormat>Widescreen</PresentationFormat>
  <Paragraphs>57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 Demi Cond</vt:lpstr>
      <vt:lpstr>Franklin Gothic Medium</vt:lpstr>
      <vt:lpstr>Wingdings</vt:lpstr>
      <vt:lpstr>JuxtaposeVTI</vt:lpstr>
      <vt:lpstr>Presented By: Chaitali Vinayak Deore Batch Code: fst 2.0 ML9 class: TYBsc-cs Mentor: Ashwini Kakde Mam   </vt:lpstr>
      <vt:lpstr>Project Name:</vt:lpstr>
      <vt:lpstr>Contents:</vt:lpstr>
      <vt:lpstr>Introduction</vt:lpstr>
      <vt:lpstr>Libraries used in project</vt:lpstr>
      <vt:lpstr>Algorithm used in Project</vt:lpstr>
      <vt:lpstr>PowerPoint Presentation</vt:lpstr>
      <vt:lpstr>Csv file used in Project:</vt:lpstr>
      <vt:lpstr>Advantages:</vt:lpstr>
      <vt:lpstr>Reference: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Chaitali Vinayak Deore Batch Code: fst 2.0 ML9</dc:title>
  <dc:creator>SHRUTI SONGIRE</dc:creator>
  <cp:lastModifiedBy>Chandrakesh Deore</cp:lastModifiedBy>
  <cp:revision>12</cp:revision>
  <dcterms:created xsi:type="dcterms:W3CDTF">2023-08-24T06:21:07Z</dcterms:created>
  <dcterms:modified xsi:type="dcterms:W3CDTF">2023-09-09T13:13:01Z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