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60" r:id="rId3"/>
    <p:sldId id="265" r:id="rId4"/>
    <p:sldId id="259" r:id="rId5"/>
    <p:sldId id="262" r:id="rId6"/>
    <p:sldId id="267"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Microsoft Tai Le" panose="020B0502040204020203" pitchFamily="34" charset="0"/>
      <p:regular r:id="rId12"/>
      <p:bold r:id="rId13"/>
    </p:embeddedFont>
    <p:embeddedFont>
      <p:font typeface="Microsoft YaHei" panose="020B0503020204020204" pitchFamily="34" charset="-122"/>
      <p:regular r:id="rId14"/>
      <p:bold r:id="rId15"/>
    </p:embeddedFont>
    <p:embeddedFont>
      <p:font typeface="Montserrat Extra-Bold" panose="020B0604020202020204" charset="0"/>
      <p:regular r:id="rId16"/>
    </p:embeddedFont>
    <p:embeddedFont>
      <p:font typeface="Roboto" panose="02000000000000000000" pitchFamily="2" charset="0"/>
      <p:regular r:id="rId17"/>
      <p:bold r:id="rId18"/>
      <p:italic r:id="rId19"/>
      <p:boldItalic r:id="rId20"/>
    </p:embeddedFont>
    <p:embeddedFont>
      <p:font typeface="Roboto Bold" panose="02000000000000000000"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2.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95400" y="447481"/>
            <a:ext cx="8502797" cy="1267335"/>
          </a:xfrm>
          <a:prstGeom prst="rect">
            <a:avLst/>
          </a:prstGeom>
        </p:spPr>
        <p:txBody>
          <a:bodyPr wrap="square" lIns="0" tIns="0" rIns="0" bIns="0" rtlCol="0" anchor="t">
            <a:spAutoFit/>
          </a:bodyPr>
          <a:lstStyle/>
          <a:p>
            <a:pPr>
              <a:lnSpc>
                <a:spcPts val="11200"/>
              </a:lnSpc>
              <a:spcBef>
                <a:spcPct val="0"/>
              </a:spcBef>
            </a:pPr>
            <a:r>
              <a:rPr lang="en-US" sz="6000" dirty="0">
                <a:solidFill>
                  <a:srgbClr val="000000"/>
                </a:solidFill>
                <a:latin typeface="Montserrat Extra-Bold"/>
              </a:rPr>
              <a:t>Problem Statement</a:t>
            </a:r>
          </a:p>
        </p:txBody>
      </p:sp>
      <p:sp>
        <p:nvSpPr>
          <p:cNvPr id="5" name="TextBox 5"/>
          <p:cNvSpPr txBox="1"/>
          <p:nvPr/>
        </p:nvSpPr>
        <p:spPr>
          <a:xfrm>
            <a:off x="1295400" y="2857500"/>
            <a:ext cx="9403891" cy="6694140"/>
          </a:xfrm>
          <a:prstGeom prst="rect">
            <a:avLst/>
          </a:prstGeom>
        </p:spPr>
        <p:txBody>
          <a:bodyPr wrap="square" lIns="0" tIns="0" rIns="0" bIns="0" rtlCol="0" anchor="t">
            <a:spAutoFit/>
          </a:bodyPr>
          <a:lstStyle/>
          <a:p>
            <a:pPr algn="just">
              <a:lnSpc>
                <a:spcPts val="2940"/>
              </a:lnSpc>
            </a:pPr>
            <a:r>
              <a:rPr lang="en-US" sz="2800" spc="10" dirty="0">
                <a:solidFill>
                  <a:srgbClr val="000000"/>
                </a:solidFill>
                <a:latin typeface="Roboto"/>
              </a:rPr>
              <a:t>The company wishes to increase client acquisition in terms of new subscribers. Based on their behaviors, businesses wish to study website hits and their patterns of interest. The company want to add a new functionality to its website. By evaluating customer reactions, the company hopes to discover the most successful two variations.</a:t>
            </a:r>
          </a:p>
          <a:p>
            <a:pPr algn="just">
              <a:lnSpc>
                <a:spcPts val="2940"/>
              </a:lnSpc>
            </a:pPr>
            <a:endParaRPr lang="en-US" sz="2800" spc="10" dirty="0">
              <a:solidFill>
                <a:srgbClr val="000000"/>
              </a:solidFill>
              <a:latin typeface="Roboto"/>
            </a:endParaRPr>
          </a:p>
          <a:p>
            <a:pPr algn="just">
              <a:lnSpc>
                <a:spcPts val="2940"/>
              </a:lnSpc>
            </a:pPr>
            <a:r>
              <a:rPr lang="en-US" sz="2800" spc="10" dirty="0">
                <a:solidFill>
                  <a:srgbClr val="000000"/>
                </a:solidFill>
                <a:latin typeface="Roboto"/>
              </a:rPr>
              <a:t>This is known as </a:t>
            </a:r>
            <a:r>
              <a:rPr lang="en-US" sz="2800" b="1" spc="10" dirty="0">
                <a:solidFill>
                  <a:srgbClr val="000000"/>
                </a:solidFill>
                <a:latin typeface="Roboto"/>
              </a:rPr>
              <a:t>a/b testing</a:t>
            </a:r>
            <a:r>
              <a:rPr lang="en-US" sz="2800" spc="10" dirty="0">
                <a:solidFill>
                  <a:srgbClr val="000000"/>
                </a:solidFill>
                <a:latin typeface="Roboto"/>
              </a:rPr>
              <a:t>, and it is used to identify whether a new feature attracts users based on a certain statistic.</a:t>
            </a:r>
          </a:p>
          <a:p>
            <a:pPr algn="just">
              <a:lnSpc>
                <a:spcPts val="2940"/>
              </a:lnSpc>
            </a:pPr>
            <a:endParaRPr lang="en-US" sz="2800" spc="10" dirty="0">
              <a:solidFill>
                <a:srgbClr val="000000"/>
              </a:solidFill>
              <a:latin typeface="Roboto"/>
            </a:endParaRPr>
          </a:p>
          <a:p>
            <a:pPr algn="just">
              <a:lnSpc>
                <a:spcPts val="2940"/>
              </a:lnSpc>
            </a:pPr>
            <a:endParaRPr lang="en-US" sz="2800" spc="10" dirty="0">
              <a:solidFill>
                <a:srgbClr val="000000"/>
              </a:solidFill>
              <a:latin typeface="Roboto"/>
            </a:endParaRPr>
          </a:p>
          <a:p>
            <a:pPr algn="just">
              <a:lnSpc>
                <a:spcPts val="2940"/>
              </a:lnSpc>
            </a:pPr>
            <a:r>
              <a:rPr lang="en-US" sz="2800" spc="10" dirty="0">
                <a:solidFill>
                  <a:srgbClr val="000000"/>
                </a:solidFill>
                <a:latin typeface="Roboto"/>
              </a:rPr>
              <a:t>In summary, the organization need information regarding client visits on the new landing page, which is more effective or not. Also, The amount of time a person spends on a website is really important for increasing the number of subscribers?</a:t>
            </a:r>
          </a:p>
        </p:txBody>
      </p:sp>
      <p:sp>
        <p:nvSpPr>
          <p:cNvPr id="6" name="TextBox 6"/>
          <p:cNvSpPr txBox="1"/>
          <p:nvPr/>
        </p:nvSpPr>
        <p:spPr>
          <a:xfrm>
            <a:off x="1295400" y="1998918"/>
            <a:ext cx="5833528" cy="535403"/>
          </a:xfrm>
          <a:prstGeom prst="rect">
            <a:avLst/>
          </a:prstGeom>
        </p:spPr>
        <p:txBody>
          <a:bodyPr lIns="0" tIns="0" rIns="0" bIns="0" rtlCol="0" anchor="t">
            <a:spAutoFit/>
          </a:bodyPr>
          <a:lstStyle/>
          <a:p>
            <a:pPr>
              <a:lnSpc>
                <a:spcPts val="4479"/>
              </a:lnSpc>
            </a:pPr>
            <a:r>
              <a:rPr lang="en-US" sz="3199" spc="15" dirty="0">
                <a:solidFill>
                  <a:srgbClr val="3E5BB2"/>
                </a:solidFill>
                <a:latin typeface="Roboto Bold"/>
              </a:rPr>
              <a:t>E- News Express Project</a:t>
            </a:r>
          </a:p>
        </p:txBody>
      </p:sp>
      <p:grpSp>
        <p:nvGrpSpPr>
          <p:cNvPr id="7" name="Group 7"/>
          <p:cNvGrpSpPr/>
          <p:nvPr/>
        </p:nvGrpSpPr>
        <p:grpSpPr>
          <a:xfrm rot="5400000">
            <a:off x="227648" y="191451"/>
            <a:ext cx="1189812" cy="1187909"/>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pic>
        <p:nvPicPr>
          <p:cNvPr id="33" name="Picture 32">
            <a:extLst>
              <a:ext uri="{FF2B5EF4-FFF2-40B4-BE49-F238E27FC236}">
                <a16:creationId xmlns:a16="http://schemas.microsoft.com/office/drawing/2014/main" id="{A204C1E3-7B69-D11F-98C9-7FB667A7151D}"/>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0972800" y="3162300"/>
            <a:ext cx="6934556" cy="45912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83658" y="8456495"/>
            <a:ext cx="10591800" cy="1219199"/>
          </a:xfrm>
          <a:prstGeom prst="rect">
            <a:avLst/>
          </a:prstGeom>
          <a:solidFill>
            <a:srgbClr val="3E5BB2">
              <a:alpha val="8627"/>
            </a:srgbClr>
          </a:solidFill>
        </p:spPr>
      </p:sp>
      <p:grpSp>
        <p:nvGrpSpPr>
          <p:cNvPr id="5" name="Group 5"/>
          <p:cNvGrpSpPr/>
          <p:nvPr/>
        </p:nvGrpSpPr>
        <p:grpSpPr>
          <a:xfrm>
            <a:off x="12195663" y="2795688"/>
            <a:ext cx="625552" cy="625552"/>
            <a:chOff x="0" y="0"/>
            <a:chExt cx="1913890" cy="1913890"/>
          </a:xfrm>
          <a:solidFill>
            <a:srgbClr val="00B0F0"/>
          </a:solidFill>
        </p:grpSpPr>
        <p:sp>
          <p:nvSpPr>
            <p:cNvPr id="6" name="Freeform 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7" name="Group 7"/>
          <p:cNvGrpSpPr/>
          <p:nvPr/>
        </p:nvGrpSpPr>
        <p:grpSpPr>
          <a:xfrm>
            <a:off x="12195663" y="3804789"/>
            <a:ext cx="625552" cy="625552"/>
            <a:chOff x="0" y="0"/>
            <a:chExt cx="1913890" cy="1913890"/>
          </a:xfrm>
          <a:solidFill>
            <a:srgbClr val="00B0F0"/>
          </a:solidFill>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9" name="Group 9"/>
          <p:cNvGrpSpPr/>
          <p:nvPr/>
        </p:nvGrpSpPr>
        <p:grpSpPr>
          <a:xfrm>
            <a:off x="12195663" y="4808144"/>
            <a:ext cx="625552" cy="625552"/>
            <a:chOff x="0" y="0"/>
            <a:chExt cx="1913890" cy="1913890"/>
          </a:xfrm>
          <a:solidFill>
            <a:srgbClr val="00B0F0"/>
          </a:solidFill>
        </p:grpSpPr>
        <p:sp>
          <p:nvSpPr>
            <p:cNvPr id="10" name="Freeform 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1" name="Group 11"/>
          <p:cNvGrpSpPr/>
          <p:nvPr/>
        </p:nvGrpSpPr>
        <p:grpSpPr>
          <a:xfrm>
            <a:off x="12195663" y="5817244"/>
            <a:ext cx="625552" cy="625552"/>
            <a:chOff x="0" y="0"/>
            <a:chExt cx="1913890" cy="1913890"/>
          </a:xfrm>
          <a:solidFill>
            <a:srgbClr val="00B0F0"/>
          </a:solidFill>
        </p:grpSpPr>
        <p:sp>
          <p:nvSpPr>
            <p:cNvPr id="12" name="Freeform 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3" name="Group 13"/>
          <p:cNvGrpSpPr/>
          <p:nvPr/>
        </p:nvGrpSpPr>
        <p:grpSpPr>
          <a:xfrm>
            <a:off x="12195663" y="6822239"/>
            <a:ext cx="625552" cy="625552"/>
            <a:chOff x="0" y="0"/>
            <a:chExt cx="1913890" cy="1913890"/>
          </a:xfrm>
          <a:solidFill>
            <a:srgbClr val="00B0F0"/>
          </a:solidFill>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grpSp>
        <p:nvGrpSpPr>
          <p:cNvPr id="18" name="Group 18"/>
          <p:cNvGrpSpPr/>
          <p:nvPr/>
        </p:nvGrpSpPr>
        <p:grpSpPr>
          <a:xfrm rot="5400000">
            <a:off x="183350" y="211972"/>
            <a:ext cx="851619" cy="850256"/>
            <a:chOff x="0" y="0"/>
            <a:chExt cx="6350000" cy="6339840"/>
          </a:xfrm>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20" name="TextBox 20"/>
          <p:cNvSpPr txBox="1"/>
          <p:nvPr/>
        </p:nvSpPr>
        <p:spPr>
          <a:xfrm>
            <a:off x="1028700" y="211291"/>
            <a:ext cx="9701716" cy="1036759"/>
          </a:xfrm>
          <a:prstGeom prst="rect">
            <a:avLst/>
          </a:prstGeom>
        </p:spPr>
        <p:txBody>
          <a:bodyPr lIns="0" tIns="0" rIns="0" bIns="0" rtlCol="0" anchor="t">
            <a:spAutoFit/>
          </a:bodyPr>
          <a:lstStyle/>
          <a:p>
            <a:pPr>
              <a:lnSpc>
                <a:spcPts val="8959"/>
              </a:lnSpc>
              <a:spcBef>
                <a:spcPct val="0"/>
              </a:spcBef>
            </a:pPr>
            <a:r>
              <a:rPr lang="en-US" sz="4800" dirty="0">
                <a:solidFill>
                  <a:srgbClr val="000000"/>
                </a:solidFill>
                <a:latin typeface="Montserrat Extra-Bold"/>
              </a:rPr>
              <a:t>DATASET INFORMATION</a:t>
            </a:r>
          </a:p>
        </p:txBody>
      </p:sp>
      <p:sp>
        <p:nvSpPr>
          <p:cNvPr id="21" name="TextBox 21"/>
          <p:cNvSpPr txBox="1"/>
          <p:nvPr/>
        </p:nvSpPr>
        <p:spPr>
          <a:xfrm>
            <a:off x="870722" y="8590830"/>
            <a:ext cx="10017672" cy="913840"/>
          </a:xfrm>
          <a:prstGeom prst="rect">
            <a:avLst/>
          </a:prstGeom>
        </p:spPr>
        <p:txBody>
          <a:bodyPr wrap="square" lIns="0" tIns="0" rIns="0" bIns="0" rtlCol="0" anchor="t">
            <a:spAutoFit/>
          </a:bodyPr>
          <a:lstStyle/>
          <a:p>
            <a:pPr>
              <a:lnSpc>
                <a:spcPts val="3840"/>
              </a:lnSpc>
            </a:pPr>
            <a:r>
              <a:rPr lang="en-US" sz="2000" b="1" spc="96" dirty="0">
                <a:solidFill>
                  <a:srgbClr val="000000"/>
                </a:solidFill>
                <a:latin typeface="Microsoft YaHei" panose="020B0503020204020204" pitchFamily="34" charset="-122"/>
                <a:ea typeface="Microsoft YaHei" panose="020B0503020204020204" pitchFamily="34" charset="-122"/>
              </a:rPr>
              <a:t>Objective: </a:t>
            </a:r>
            <a:r>
              <a:rPr lang="en-US" sz="2000" spc="96" dirty="0">
                <a:solidFill>
                  <a:srgbClr val="000000"/>
                </a:solidFill>
                <a:latin typeface="Microsoft YaHei" panose="020B0503020204020204" pitchFamily="34" charset="-122"/>
                <a:ea typeface="Microsoft YaHei" panose="020B0503020204020204" pitchFamily="34" charset="-122"/>
              </a:rPr>
              <a:t>Using Hypothesis Testing, determine whether a new landing page is effective in attracting new subscribers.</a:t>
            </a:r>
          </a:p>
        </p:txBody>
      </p:sp>
      <p:sp>
        <p:nvSpPr>
          <p:cNvPr id="22" name="TextBox 22"/>
          <p:cNvSpPr txBox="1"/>
          <p:nvPr/>
        </p:nvSpPr>
        <p:spPr>
          <a:xfrm>
            <a:off x="13102954" y="2962874"/>
            <a:ext cx="3605728"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USER ID</a:t>
            </a:r>
          </a:p>
        </p:txBody>
      </p:sp>
      <p:sp>
        <p:nvSpPr>
          <p:cNvPr id="23" name="TextBox 23"/>
          <p:cNvSpPr txBox="1"/>
          <p:nvPr/>
        </p:nvSpPr>
        <p:spPr>
          <a:xfrm>
            <a:off x="13102954" y="3939144"/>
            <a:ext cx="3605728"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GROUP</a:t>
            </a:r>
          </a:p>
        </p:txBody>
      </p:sp>
      <p:sp>
        <p:nvSpPr>
          <p:cNvPr id="24" name="TextBox 24"/>
          <p:cNvSpPr txBox="1"/>
          <p:nvPr/>
        </p:nvSpPr>
        <p:spPr>
          <a:xfrm>
            <a:off x="13102954" y="4934617"/>
            <a:ext cx="4067324"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LANDING PAGE</a:t>
            </a:r>
          </a:p>
        </p:txBody>
      </p:sp>
      <p:sp>
        <p:nvSpPr>
          <p:cNvPr id="25" name="TextBox 25"/>
          <p:cNvSpPr txBox="1"/>
          <p:nvPr/>
        </p:nvSpPr>
        <p:spPr>
          <a:xfrm>
            <a:off x="13102954" y="5966582"/>
            <a:ext cx="3605728"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TIME SPENT ON PAGE</a:t>
            </a:r>
          </a:p>
        </p:txBody>
      </p:sp>
      <p:sp>
        <p:nvSpPr>
          <p:cNvPr id="26" name="TextBox 26"/>
          <p:cNvSpPr txBox="1"/>
          <p:nvPr/>
        </p:nvSpPr>
        <p:spPr>
          <a:xfrm>
            <a:off x="13102954" y="6962055"/>
            <a:ext cx="3605728"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CONVERTED</a:t>
            </a:r>
          </a:p>
        </p:txBody>
      </p:sp>
      <p:sp>
        <p:nvSpPr>
          <p:cNvPr id="27" name="TextBox 27"/>
          <p:cNvSpPr txBox="1"/>
          <p:nvPr/>
        </p:nvSpPr>
        <p:spPr>
          <a:xfrm>
            <a:off x="12195663" y="1539007"/>
            <a:ext cx="5063637" cy="726866"/>
          </a:xfrm>
          <a:prstGeom prst="rect">
            <a:avLst/>
          </a:prstGeom>
        </p:spPr>
        <p:txBody>
          <a:bodyPr lIns="0" tIns="0" rIns="0" bIns="0" rtlCol="0" anchor="t">
            <a:spAutoFit/>
          </a:bodyPr>
          <a:lstStyle/>
          <a:p>
            <a:pPr marL="0" lvl="0" indent="0" algn="l">
              <a:lnSpc>
                <a:spcPts val="2879"/>
              </a:lnSpc>
            </a:pPr>
            <a:r>
              <a:rPr lang="en-US" sz="2400" dirty="0">
                <a:solidFill>
                  <a:srgbClr val="000000"/>
                </a:solidFill>
                <a:latin typeface="Montserrat Extra-Bold"/>
              </a:rPr>
              <a:t>Given Dataset Information</a:t>
            </a:r>
          </a:p>
          <a:p>
            <a:pPr marL="0" lvl="0" indent="0" algn="l">
              <a:lnSpc>
                <a:spcPts val="2879"/>
              </a:lnSpc>
            </a:pPr>
            <a:r>
              <a:rPr lang="en-US" sz="2400" dirty="0">
                <a:solidFill>
                  <a:srgbClr val="000000"/>
                </a:solidFill>
                <a:latin typeface="Montserrat Extra-Bold"/>
              </a:rPr>
              <a:t>(abtest.csv)</a:t>
            </a:r>
          </a:p>
        </p:txBody>
      </p:sp>
      <p:sp>
        <p:nvSpPr>
          <p:cNvPr id="28" name="TextBox 28"/>
          <p:cNvSpPr txBox="1"/>
          <p:nvPr/>
        </p:nvSpPr>
        <p:spPr>
          <a:xfrm>
            <a:off x="12195663" y="2941776"/>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01</a:t>
            </a:r>
          </a:p>
        </p:txBody>
      </p:sp>
      <p:sp>
        <p:nvSpPr>
          <p:cNvPr id="29" name="TextBox 29"/>
          <p:cNvSpPr txBox="1"/>
          <p:nvPr/>
        </p:nvSpPr>
        <p:spPr>
          <a:xfrm>
            <a:off x="12195663" y="3950877"/>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02</a:t>
            </a:r>
          </a:p>
        </p:txBody>
      </p:sp>
      <p:sp>
        <p:nvSpPr>
          <p:cNvPr id="30" name="TextBox 30"/>
          <p:cNvSpPr txBox="1"/>
          <p:nvPr/>
        </p:nvSpPr>
        <p:spPr>
          <a:xfrm>
            <a:off x="12195663" y="4954232"/>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03</a:t>
            </a:r>
          </a:p>
        </p:txBody>
      </p:sp>
      <p:sp>
        <p:nvSpPr>
          <p:cNvPr id="31" name="TextBox 31"/>
          <p:cNvSpPr txBox="1"/>
          <p:nvPr/>
        </p:nvSpPr>
        <p:spPr>
          <a:xfrm>
            <a:off x="12195663" y="5963333"/>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04</a:t>
            </a:r>
          </a:p>
        </p:txBody>
      </p:sp>
      <p:sp>
        <p:nvSpPr>
          <p:cNvPr id="32" name="TextBox 32"/>
          <p:cNvSpPr txBox="1"/>
          <p:nvPr/>
        </p:nvSpPr>
        <p:spPr>
          <a:xfrm>
            <a:off x="12195663" y="6968327"/>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05</a:t>
            </a:r>
          </a:p>
        </p:txBody>
      </p:sp>
      <p:grpSp>
        <p:nvGrpSpPr>
          <p:cNvPr id="40" name="Group 13">
            <a:extLst>
              <a:ext uri="{FF2B5EF4-FFF2-40B4-BE49-F238E27FC236}">
                <a16:creationId xmlns:a16="http://schemas.microsoft.com/office/drawing/2014/main" id="{801F6E54-10DD-0EAC-AD90-E9A20C5AAAF5}"/>
              </a:ext>
            </a:extLst>
          </p:cNvPr>
          <p:cNvGrpSpPr/>
          <p:nvPr/>
        </p:nvGrpSpPr>
        <p:grpSpPr>
          <a:xfrm>
            <a:off x="12195663" y="7963276"/>
            <a:ext cx="625552" cy="625552"/>
            <a:chOff x="0" y="0"/>
            <a:chExt cx="1913890" cy="1913890"/>
          </a:xfrm>
          <a:solidFill>
            <a:srgbClr val="00B0F0"/>
          </a:solidFill>
        </p:grpSpPr>
        <p:sp>
          <p:nvSpPr>
            <p:cNvPr id="41" name="Freeform 14">
              <a:extLst>
                <a:ext uri="{FF2B5EF4-FFF2-40B4-BE49-F238E27FC236}">
                  <a16:creationId xmlns:a16="http://schemas.microsoft.com/office/drawing/2014/main" id="{50CF6654-D5B9-3F59-451E-334BC59685B4}"/>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sp>
      </p:grpSp>
      <p:sp>
        <p:nvSpPr>
          <p:cNvPr id="42" name="TextBox 26">
            <a:extLst>
              <a:ext uri="{FF2B5EF4-FFF2-40B4-BE49-F238E27FC236}">
                <a16:creationId xmlns:a16="http://schemas.microsoft.com/office/drawing/2014/main" id="{7F3D645F-3C27-87DF-2FE5-CD77725BCEAF}"/>
              </a:ext>
            </a:extLst>
          </p:cNvPr>
          <p:cNvSpPr txBox="1"/>
          <p:nvPr/>
        </p:nvSpPr>
        <p:spPr>
          <a:xfrm>
            <a:off x="13102954" y="8047196"/>
            <a:ext cx="3605728" cy="320601"/>
          </a:xfrm>
          <a:prstGeom prst="rect">
            <a:avLst/>
          </a:prstGeom>
        </p:spPr>
        <p:txBody>
          <a:bodyPr lIns="0" tIns="0" rIns="0" bIns="0" rtlCol="0" anchor="t">
            <a:spAutoFit/>
          </a:bodyPr>
          <a:lstStyle/>
          <a:p>
            <a:pPr marL="0" lvl="0" indent="0" algn="l">
              <a:lnSpc>
                <a:spcPts val="2520"/>
              </a:lnSpc>
              <a:spcBef>
                <a:spcPct val="0"/>
              </a:spcBef>
            </a:pPr>
            <a:r>
              <a:rPr lang="en-US" sz="2100" spc="63" dirty="0">
                <a:solidFill>
                  <a:srgbClr val="000000"/>
                </a:solidFill>
                <a:latin typeface="Roboto"/>
              </a:rPr>
              <a:t>LANGUAGE PREFERRED</a:t>
            </a:r>
          </a:p>
        </p:txBody>
      </p:sp>
      <p:sp>
        <p:nvSpPr>
          <p:cNvPr id="43" name="TextBox 32">
            <a:extLst>
              <a:ext uri="{FF2B5EF4-FFF2-40B4-BE49-F238E27FC236}">
                <a16:creationId xmlns:a16="http://schemas.microsoft.com/office/drawing/2014/main" id="{BE32F984-2787-90B4-D440-C63F41263883}"/>
              </a:ext>
            </a:extLst>
          </p:cNvPr>
          <p:cNvSpPr txBox="1"/>
          <p:nvPr/>
        </p:nvSpPr>
        <p:spPr>
          <a:xfrm>
            <a:off x="12195663" y="8109364"/>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06</a:t>
            </a:r>
          </a:p>
        </p:txBody>
      </p:sp>
      <p:sp>
        <p:nvSpPr>
          <p:cNvPr id="46" name="TextBox 21">
            <a:extLst>
              <a:ext uri="{FF2B5EF4-FFF2-40B4-BE49-F238E27FC236}">
                <a16:creationId xmlns:a16="http://schemas.microsoft.com/office/drawing/2014/main" id="{84863B66-796D-07A4-DFC3-EEAB918CFA37}"/>
              </a:ext>
            </a:extLst>
          </p:cNvPr>
          <p:cNvSpPr txBox="1"/>
          <p:nvPr/>
        </p:nvSpPr>
        <p:spPr>
          <a:xfrm>
            <a:off x="567892" y="7701175"/>
            <a:ext cx="10017672" cy="408189"/>
          </a:xfrm>
          <a:prstGeom prst="rect">
            <a:avLst/>
          </a:prstGeom>
        </p:spPr>
        <p:txBody>
          <a:bodyPr wrap="square" lIns="0" tIns="0" rIns="0" bIns="0" rtlCol="0" anchor="t">
            <a:spAutoFit/>
          </a:bodyPr>
          <a:lstStyle/>
          <a:p>
            <a:pPr>
              <a:lnSpc>
                <a:spcPts val="3840"/>
              </a:lnSpc>
            </a:pPr>
            <a:r>
              <a:rPr lang="en-US" sz="1400" b="1" spc="96" dirty="0">
                <a:solidFill>
                  <a:srgbClr val="002060"/>
                </a:solidFill>
                <a:latin typeface="Microsoft YaHei" panose="020B0503020204020204" pitchFamily="34" charset="-122"/>
                <a:ea typeface="Microsoft YaHei" panose="020B0503020204020204" pitchFamily="34" charset="-122"/>
              </a:rPr>
              <a:t>Total Entries: 100 Users</a:t>
            </a:r>
            <a:endParaRPr lang="en-US" sz="1400" spc="96" dirty="0">
              <a:solidFill>
                <a:srgbClr val="002060"/>
              </a:solidFill>
              <a:latin typeface="Microsoft YaHei" panose="020B0503020204020204" pitchFamily="34" charset="-122"/>
              <a:ea typeface="Microsoft YaHei" panose="020B0503020204020204" pitchFamily="34" charset="-122"/>
            </a:endParaRPr>
          </a:p>
        </p:txBody>
      </p:sp>
      <p:pic>
        <p:nvPicPr>
          <p:cNvPr id="48" name="Picture 47">
            <a:extLst>
              <a:ext uri="{FF2B5EF4-FFF2-40B4-BE49-F238E27FC236}">
                <a16:creationId xmlns:a16="http://schemas.microsoft.com/office/drawing/2014/main" id="{095BE483-4099-9A34-35F6-92E143B870B2}"/>
              </a:ext>
            </a:extLst>
          </p:cNvPr>
          <p:cNvPicPr>
            <a:picLocks noChangeAspect="1"/>
          </p:cNvPicPr>
          <p:nvPr/>
        </p:nvPicPr>
        <p:blipFill rotWithShape="1">
          <a:blip r:embed="rId2"/>
          <a:srcRect b="13941"/>
          <a:stretch/>
        </p:blipFill>
        <p:spPr>
          <a:xfrm>
            <a:off x="529738" y="1410041"/>
            <a:ext cx="11125200" cy="63684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48200" y="314509"/>
            <a:ext cx="8991600" cy="650178"/>
          </a:xfrm>
          <a:prstGeom prst="rect">
            <a:avLst/>
          </a:prstGeom>
        </p:spPr>
        <p:txBody>
          <a:bodyPr wrap="square" lIns="0" tIns="0" rIns="0" bIns="0" rtlCol="0" anchor="t">
            <a:spAutoFit/>
          </a:bodyPr>
          <a:lstStyle/>
          <a:p>
            <a:pPr algn="ctr">
              <a:lnSpc>
                <a:spcPts val="5040"/>
              </a:lnSpc>
            </a:pPr>
            <a:r>
              <a:rPr lang="en-CA" sz="4400" b="1" dirty="0">
                <a:solidFill>
                  <a:schemeClr val="tx2">
                    <a:lumMod val="60000"/>
                    <a:lumOff val="40000"/>
                  </a:schemeClr>
                </a:solidFill>
                <a:latin typeface="Microsoft Tai Le" panose="020B0502040204020203" pitchFamily="34" charset="0"/>
                <a:cs typeface="Microsoft Tai Le" panose="020B0502040204020203" pitchFamily="34" charset="0"/>
              </a:rPr>
              <a:t>Exploratory Data Analysis</a:t>
            </a:r>
            <a:endParaRPr lang="en-US" sz="4400" b="1" dirty="0">
              <a:solidFill>
                <a:schemeClr val="tx2">
                  <a:lumMod val="60000"/>
                  <a:lumOff val="40000"/>
                </a:schemeClr>
              </a:solidFill>
              <a:latin typeface="Microsoft Tai Le" panose="020B0502040204020203" pitchFamily="34" charset="0"/>
              <a:cs typeface="Microsoft Tai Le" panose="020B0502040204020203" pitchFamily="34" charset="0"/>
            </a:endParaRPr>
          </a:p>
        </p:txBody>
      </p:sp>
      <p:sp>
        <p:nvSpPr>
          <p:cNvPr id="3" name="AutoShape 3"/>
          <p:cNvSpPr/>
          <p:nvPr/>
        </p:nvSpPr>
        <p:spPr>
          <a:xfrm>
            <a:off x="625345" y="1183704"/>
            <a:ext cx="5242055" cy="4340796"/>
          </a:xfrm>
          <a:prstGeom prst="rect">
            <a:avLst/>
          </a:prstGeom>
          <a:solidFill>
            <a:srgbClr val="3E5BB2">
              <a:alpha val="9804"/>
            </a:srgbClr>
          </a:solidFill>
        </p:spPr>
      </p:sp>
      <p:sp>
        <p:nvSpPr>
          <p:cNvPr id="10" name="TextBox 10"/>
          <p:cNvSpPr txBox="1"/>
          <p:nvPr/>
        </p:nvSpPr>
        <p:spPr>
          <a:xfrm>
            <a:off x="8305800" y="-217687"/>
            <a:ext cx="653290"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a:t>
            </a:r>
          </a:p>
        </p:txBody>
      </p:sp>
      <p:sp>
        <p:nvSpPr>
          <p:cNvPr id="14" name="TextBox 14"/>
          <p:cNvSpPr txBox="1"/>
          <p:nvPr/>
        </p:nvSpPr>
        <p:spPr>
          <a:xfrm>
            <a:off x="7214244" y="7052"/>
            <a:ext cx="653290"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02</a:t>
            </a:r>
          </a:p>
        </p:txBody>
      </p:sp>
      <p:grpSp>
        <p:nvGrpSpPr>
          <p:cNvPr id="33" name="Group 33"/>
          <p:cNvGrpSpPr/>
          <p:nvPr/>
        </p:nvGrpSpPr>
        <p:grpSpPr>
          <a:xfrm rot="5400000">
            <a:off x="615594" y="1214972"/>
            <a:ext cx="475804" cy="456302"/>
            <a:chOff x="0" y="0"/>
            <a:chExt cx="6350000" cy="6339840"/>
          </a:xfrm>
        </p:grpSpPr>
        <p:sp>
          <p:nvSpPr>
            <p:cNvPr id="34" name="Freeform 3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35" name="TextBox 35"/>
          <p:cNvSpPr txBox="1"/>
          <p:nvPr/>
        </p:nvSpPr>
        <p:spPr>
          <a:xfrm>
            <a:off x="1219200" y="1217045"/>
            <a:ext cx="3124200" cy="467307"/>
          </a:xfrm>
          <a:prstGeom prst="rect">
            <a:avLst/>
          </a:prstGeom>
        </p:spPr>
        <p:txBody>
          <a:bodyPr wrap="square" lIns="0" tIns="0" rIns="0" bIns="0" rtlCol="0" anchor="t">
            <a:spAutoFit/>
          </a:bodyPr>
          <a:lstStyle/>
          <a:p>
            <a:pPr>
              <a:lnSpc>
                <a:spcPts val="4200"/>
              </a:lnSpc>
            </a:pPr>
            <a:r>
              <a:rPr lang="en-US" spc="15" dirty="0">
                <a:solidFill>
                  <a:srgbClr val="100F0D"/>
                </a:solidFill>
                <a:latin typeface="Montserrat Extra-Bold"/>
              </a:rPr>
              <a:t>No Missing Values</a:t>
            </a:r>
          </a:p>
        </p:txBody>
      </p:sp>
      <p:sp>
        <p:nvSpPr>
          <p:cNvPr id="67" name="AutoShape 3">
            <a:extLst>
              <a:ext uri="{FF2B5EF4-FFF2-40B4-BE49-F238E27FC236}">
                <a16:creationId xmlns:a16="http://schemas.microsoft.com/office/drawing/2014/main" id="{2388E7F5-1553-7775-D166-4A9396E84645}"/>
              </a:ext>
            </a:extLst>
          </p:cNvPr>
          <p:cNvSpPr/>
          <p:nvPr/>
        </p:nvSpPr>
        <p:spPr>
          <a:xfrm>
            <a:off x="625345" y="5676900"/>
            <a:ext cx="5242055" cy="4340796"/>
          </a:xfrm>
          <a:prstGeom prst="rect">
            <a:avLst/>
          </a:prstGeom>
          <a:solidFill>
            <a:srgbClr val="3E5BB2">
              <a:alpha val="9804"/>
            </a:srgbClr>
          </a:solidFill>
        </p:spPr>
      </p:sp>
      <p:grpSp>
        <p:nvGrpSpPr>
          <p:cNvPr id="68" name="Group 33">
            <a:extLst>
              <a:ext uri="{FF2B5EF4-FFF2-40B4-BE49-F238E27FC236}">
                <a16:creationId xmlns:a16="http://schemas.microsoft.com/office/drawing/2014/main" id="{AB8F88F8-EE66-5F4B-CF0E-B15E8E75AFFB}"/>
              </a:ext>
            </a:extLst>
          </p:cNvPr>
          <p:cNvGrpSpPr/>
          <p:nvPr/>
        </p:nvGrpSpPr>
        <p:grpSpPr>
          <a:xfrm rot="5400000">
            <a:off x="615594" y="5708168"/>
            <a:ext cx="475804" cy="456302"/>
            <a:chOff x="0" y="0"/>
            <a:chExt cx="6350000" cy="6339840"/>
          </a:xfrm>
        </p:grpSpPr>
        <p:sp>
          <p:nvSpPr>
            <p:cNvPr id="69" name="Freeform 34">
              <a:extLst>
                <a:ext uri="{FF2B5EF4-FFF2-40B4-BE49-F238E27FC236}">
                  <a16:creationId xmlns:a16="http://schemas.microsoft.com/office/drawing/2014/main" id="{FF0F8637-B21C-3176-212C-AEAA3965193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70" name="TextBox 35">
            <a:extLst>
              <a:ext uri="{FF2B5EF4-FFF2-40B4-BE49-F238E27FC236}">
                <a16:creationId xmlns:a16="http://schemas.microsoft.com/office/drawing/2014/main" id="{1167EE59-E705-EBF9-BC4B-4D4CCCC9CC78}"/>
              </a:ext>
            </a:extLst>
          </p:cNvPr>
          <p:cNvSpPr txBox="1"/>
          <p:nvPr/>
        </p:nvSpPr>
        <p:spPr>
          <a:xfrm>
            <a:off x="6999135" y="5726010"/>
            <a:ext cx="4861054" cy="461024"/>
          </a:xfrm>
          <a:prstGeom prst="rect">
            <a:avLst/>
          </a:prstGeom>
        </p:spPr>
        <p:txBody>
          <a:bodyPr wrap="square" lIns="0" tIns="0" rIns="0" bIns="0" rtlCol="0" anchor="t">
            <a:spAutoFit/>
          </a:bodyPr>
          <a:lstStyle/>
          <a:p>
            <a:pPr>
              <a:lnSpc>
                <a:spcPts val="4200"/>
              </a:lnSpc>
            </a:pPr>
            <a:r>
              <a:rPr lang="en-US" spc="15" dirty="0">
                <a:solidFill>
                  <a:srgbClr val="100F0D"/>
                </a:solidFill>
                <a:latin typeface="Montserrat Extra-Bold"/>
              </a:rPr>
              <a:t>Preferred language is almost equal</a:t>
            </a:r>
          </a:p>
        </p:txBody>
      </p:sp>
      <p:sp>
        <p:nvSpPr>
          <p:cNvPr id="71" name="AutoShape 3">
            <a:extLst>
              <a:ext uri="{FF2B5EF4-FFF2-40B4-BE49-F238E27FC236}">
                <a16:creationId xmlns:a16="http://schemas.microsoft.com/office/drawing/2014/main" id="{FB593855-56D7-19AA-C06A-7E91224401EC}"/>
              </a:ext>
            </a:extLst>
          </p:cNvPr>
          <p:cNvSpPr/>
          <p:nvPr/>
        </p:nvSpPr>
        <p:spPr>
          <a:xfrm>
            <a:off x="6599172" y="1205221"/>
            <a:ext cx="5242055" cy="4340796"/>
          </a:xfrm>
          <a:prstGeom prst="rect">
            <a:avLst/>
          </a:prstGeom>
          <a:solidFill>
            <a:srgbClr val="3E5BB2">
              <a:alpha val="9804"/>
            </a:srgbClr>
          </a:solidFill>
        </p:spPr>
      </p:sp>
      <p:grpSp>
        <p:nvGrpSpPr>
          <p:cNvPr id="72" name="Group 33">
            <a:extLst>
              <a:ext uri="{FF2B5EF4-FFF2-40B4-BE49-F238E27FC236}">
                <a16:creationId xmlns:a16="http://schemas.microsoft.com/office/drawing/2014/main" id="{F6FEE9D1-9C37-137E-EB94-1679C838DE99}"/>
              </a:ext>
            </a:extLst>
          </p:cNvPr>
          <p:cNvGrpSpPr/>
          <p:nvPr/>
        </p:nvGrpSpPr>
        <p:grpSpPr>
          <a:xfrm rot="5400000">
            <a:off x="6589421" y="1236489"/>
            <a:ext cx="475804" cy="456302"/>
            <a:chOff x="0" y="0"/>
            <a:chExt cx="6350000" cy="6339840"/>
          </a:xfrm>
        </p:grpSpPr>
        <p:sp>
          <p:nvSpPr>
            <p:cNvPr id="73" name="Freeform 34">
              <a:extLst>
                <a:ext uri="{FF2B5EF4-FFF2-40B4-BE49-F238E27FC236}">
                  <a16:creationId xmlns:a16="http://schemas.microsoft.com/office/drawing/2014/main" id="{3DA06A4A-EFF3-91D6-A990-C7407FEE41E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74" name="TextBox 35">
            <a:extLst>
              <a:ext uri="{FF2B5EF4-FFF2-40B4-BE49-F238E27FC236}">
                <a16:creationId xmlns:a16="http://schemas.microsoft.com/office/drawing/2014/main" id="{891EFFDD-D828-2BA3-F5B1-D1704682C1BB}"/>
              </a:ext>
            </a:extLst>
          </p:cNvPr>
          <p:cNvSpPr txBox="1"/>
          <p:nvPr/>
        </p:nvSpPr>
        <p:spPr>
          <a:xfrm>
            <a:off x="12950729" y="1165125"/>
            <a:ext cx="4465573" cy="461024"/>
          </a:xfrm>
          <a:prstGeom prst="rect">
            <a:avLst/>
          </a:prstGeom>
        </p:spPr>
        <p:txBody>
          <a:bodyPr wrap="square" lIns="0" tIns="0" rIns="0" bIns="0" rtlCol="0" anchor="t">
            <a:spAutoFit/>
          </a:bodyPr>
          <a:lstStyle/>
          <a:p>
            <a:pPr>
              <a:lnSpc>
                <a:spcPts val="4200"/>
              </a:lnSpc>
            </a:pPr>
            <a:r>
              <a:rPr lang="en-US" spc="15" dirty="0">
                <a:solidFill>
                  <a:srgbClr val="100F0D"/>
                </a:solidFill>
                <a:latin typeface="Montserrat Extra-Bold"/>
              </a:rPr>
              <a:t>Max time spend on LP &lt; 11 Minutes.</a:t>
            </a:r>
          </a:p>
        </p:txBody>
      </p:sp>
      <p:sp>
        <p:nvSpPr>
          <p:cNvPr id="79" name="AutoShape 3">
            <a:extLst>
              <a:ext uri="{FF2B5EF4-FFF2-40B4-BE49-F238E27FC236}">
                <a16:creationId xmlns:a16="http://schemas.microsoft.com/office/drawing/2014/main" id="{D43A342F-CB67-65F7-3CEA-B2A175320AA2}"/>
              </a:ext>
            </a:extLst>
          </p:cNvPr>
          <p:cNvSpPr/>
          <p:nvPr/>
        </p:nvSpPr>
        <p:spPr>
          <a:xfrm>
            <a:off x="12573000" y="1183704"/>
            <a:ext cx="5242055" cy="4340796"/>
          </a:xfrm>
          <a:prstGeom prst="rect">
            <a:avLst/>
          </a:prstGeom>
          <a:solidFill>
            <a:srgbClr val="3E5BB2">
              <a:alpha val="9804"/>
            </a:srgbClr>
          </a:solidFill>
        </p:spPr>
      </p:sp>
      <p:grpSp>
        <p:nvGrpSpPr>
          <p:cNvPr id="80" name="Group 33">
            <a:extLst>
              <a:ext uri="{FF2B5EF4-FFF2-40B4-BE49-F238E27FC236}">
                <a16:creationId xmlns:a16="http://schemas.microsoft.com/office/drawing/2014/main" id="{53D9D50D-0352-8CA0-3CA4-7CBA30898A95}"/>
              </a:ext>
            </a:extLst>
          </p:cNvPr>
          <p:cNvGrpSpPr/>
          <p:nvPr/>
        </p:nvGrpSpPr>
        <p:grpSpPr>
          <a:xfrm rot="5400000">
            <a:off x="12563249" y="1214972"/>
            <a:ext cx="475804" cy="456302"/>
            <a:chOff x="0" y="0"/>
            <a:chExt cx="6350000" cy="6339840"/>
          </a:xfrm>
        </p:grpSpPr>
        <p:sp>
          <p:nvSpPr>
            <p:cNvPr id="81" name="Freeform 34">
              <a:extLst>
                <a:ext uri="{FF2B5EF4-FFF2-40B4-BE49-F238E27FC236}">
                  <a16:creationId xmlns:a16="http://schemas.microsoft.com/office/drawing/2014/main" id="{629EB451-D730-24AD-A548-6A3802DC994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82" name="TextBox 35">
            <a:extLst>
              <a:ext uri="{FF2B5EF4-FFF2-40B4-BE49-F238E27FC236}">
                <a16:creationId xmlns:a16="http://schemas.microsoft.com/office/drawing/2014/main" id="{F7657826-336D-71EE-2BA6-82AF9C68F35E}"/>
              </a:ext>
            </a:extLst>
          </p:cNvPr>
          <p:cNvSpPr txBox="1"/>
          <p:nvPr/>
        </p:nvSpPr>
        <p:spPr>
          <a:xfrm>
            <a:off x="1153457" y="5778670"/>
            <a:ext cx="4448299" cy="553998"/>
          </a:xfrm>
          <a:prstGeom prst="rect">
            <a:avLst/>
          </a:prstGeom>
        </p:spPr>
        <p:txBody>
          <a:bodyPr wrap="square" lIns="0" tIns="0" rIns="0" bIns="0" rtlCol="0" anchor="t">
            <a:spAutoFit/>
          </a:bodyPr>
          <a:lstStyle/>
          <a:p>
            <a:r>
              <a:rPr lang="en-US" spc="15" dirty="0">
                <a:solidFill>
                  <a:srgbClr val="100F0D"/>
                </a:solidFill>
                <a:latin typeface="Montserrat Extra-Bold"/>
              </a:rPr>
              <a:t>54% users are converted to new subscribers.</a:t>
            </a:r>
          </a:p>
        </p:txBody>
      </p:sp>
      <p:sp>
        <p:nvSpPr>
          <p:cNvPr id="83" name="AutoShape 3">
            <a:extLst>
              <a:ext uri="{FF2B5EF4-FFF2-40B4-BE49-F238E27FC236}">
                <a16:creationId xmlns:a16="http://schemas.microsoft.com/office/drawing/2014/main" id="{992FDEB4-C1AC-EEA9-1710-74381DD286B9}"/>
              </a:ext>
            </a:extLst>
          </p:cNvPr>
          <p:cNvSpPr/>
          <p:nvPr/>
        </p:nvSpPr>
        <p:spPr>
          <a:xfrm>
            <a:off x="6601800" y="5710241"/>
            <a:ext cx="5242055" cy="4340796"/>
          </a:xfrm>
          <a:prstGeom prst="rect">
            <a:avLst/>
          </a:prstGeom>
          <a:solidFill>
            <a:srgbClr val="3E5BB2">
              <a:alpha val="9804"/>
            </a:srgbClr>
          </a:solidFill>
        </p:spPr>
      </p:sp>
      <p:grpSp>
        <p:nvGrpSpPr>
          <p:cNvPr id="84" name="Group 33">
            <a:extLst>
              <a:ext uri="{FF2B5EF4-FFF2-40B4-BE49-F238E27FC236}">
                <a16:creationId xmlns:a16="http://schemas.microsoft.com/office/drawing/2014/main" id="{881C65EF-8DEB-EA76-348A-013930514BAD}"/>
              </a:ext>
            </a:extLst>
          </p:cNvPr>
          <p:cNvGrpSpPr/>
          <p:nvPr/>
        </p:nvGrpSpPr>
        <p:grpSpPr>
          <a:xfrm rot="5400000">
            <a:off x="6584166" y="5741509"/>
            <a:ext cx="475804" cy="456302"/>
            <a:chOff x="0" y="0"/>
            <a:chExt cx="6350000" cy="6339840"/>
          </a:xfrm>
        </p:grpSpPr>
        <p:sp>
          <p:nvSpPr>
            <p:cNvPr id="85" name="Freeform 34">
              <a:extLst>
                <a:ext uri="{FF2B5EF4-FFF2-40B4-BE49-F238E27FC236}">
                  <a16:creationId xmlns:a16="http://schemas.microsoft.com/office/drawing/2014/main" id="{1CDBF42B-C321-7435-068A-4F53615DF1B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87" name="AutoShape 3">
            <a:extLst>
              <a:ext uri="{FF2B5EF4-FFF2-40B4-BE49-F238E27FC236}">
                <a16:creationId xmlns:a16="http://schemas.microsoft.com/office/drawing/2014/main" id="{5189E6B8-53CE-1F2B-5CD6-0A6A0FD5E0CB}"/>
              </a:ext>
            </a:extLst>
          </p:cNvPr>
          <p:cNvSpPr/>
          <p:nvPr/>
        </p:nvSpPr>
        <p:spPr>
          <a:xfrm>
            <a:off x="12562489" y="5730444"/>
            <a:ext cx="5242055" cy="4340796"/>
          </a:xfrm>
          <a:prstGeom prst="rect">
            <a:avLst/>
          </a:prstGeom>
          <a:solidFill>
            <a:srgbClr val="3E5BB2">
              <a:alpha val="9804"/>
            </a:srgbClr>
          </a:solidFill>
        </p:spPr>
      </p:sp>
      <p:grpSp>
        <p:nvGrpSpPr>
          <p:cNvPr id="88" name="Group 33">
            <a:extLst>
              <a:ext uri="{FF2B5EF4-FFF2-40B4-BE49-F238E27FC236}">
                <a16:creationId xmlns:a16="http://schemas.microsoft.com/office/drawing/2014/main" id="{11A79D5C-7A9F-3662-3686-C063352B5EFC}"/>
              </a:ext>
            </a:extLst>
          </p:cNvPr>
          <p:cNvGrpSpPr/>
          <p:nvPr/>
        </p:nvGrpSpPr>
        <p:grpSpPr>
          <a:xfrm rot="5400000">
            <a:off x="12552738" y="5728371"/>
            <a:ext cx="475804" cy="456302"/>
            <a:chOff x="0" y="0"/>
            <a:chExt cx="6350000" cy="6339840"/>
          </a:xfrm>
        </p:grpSpPr>
        <p:sp>
          <p:nvSpPr>
            <p:cNvPr id="89" name="Freeform 34">
              <a:extLst>
                <a:ext uri="{FF2B5EF4-FFF2-40B4-BE49-F238E27FC236}">
                  <a16:creationId xmlns:a16="http://schemas.microsoft.com/office/drawing/2014/main" id="{BF7ADE33-75C0-4288-118F-7BD0B55EB19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90" name="TextBox 35">
            <a:extLst>
              <a:ext uri="{FF2B5EF4-FFF2-40B4-BE49-F238E27FC236}">
                <a16:creationId xmlns:a16="http://schemas.microsoft.com/office/drawing/2014/main" id="{03D3DB03-FB56-F253-CC57-7FC9A0C15DE2}"/>
              </a:ext>
            </a:extLst>
          </p:cNvPr>
          <p:cNvSpPr txBox="1"/>
          <p:nvPr/>
        </p:nvSpPr>
        <p:spPr>
          <a:xfrm>
            <a:off x="13156344" y="5730444"/>
            <a:ext cx="4259958" cy="461024"/>
          </a:xfrm>
          <a:prstGeom prst="rect">
            <a:avLst/>
          </a:prstGeom>
        </p:spPr>
        <p:txBody>
          <a:bodyPr wrap="square" lIns="0" tIns="0" rIns="0" bIns="0" rtlCol="0" anchor="t">
            <a:spAutoFit/>
          </a:bodyPr>
          <a:lstStyle/>
          <a:p>
            <a:pPr>
              <a:lnSpc>
                <a:spcPts val="4200"/>
              </a:lnSpc>
            </a:pPr>
            <a:r>
              <a:rPr lang="en-US" spc="15" dirty="0">
                <a:solidFill>
                  <a:srgbClr val="100F0D"/>
                </a:solidFill>
                <a:latin typeface="Montserrat Extra-Bold"/>
              </a:rPr>
              <a:t>More time  is spent on new page</a:t>
            </a:r>
          </a:p>
        </p:txBody>
      </p:sp>
      <p:pic>
        <p:nvPicPr>
          <p:cNvPr id="92" name="Picture 91">
            <a:extLst>
              <a:ext uri="{FF2B5EF4-FFF2-40B4-BE49-F238E27FC236}">
                <a16:creationId xmlns:a16="http://schemas.microsoft.com/office/drawing/2014/main" id="{10799457-45DC-5EF2-4D36-7B0E1FE6D78D}"/>
              </a:ext>
            </a:extLst>
          </p:cNvPr>
          <p:cNvPicPr>
            <a:picLocks noChangeAspect="1"/>
          </p:cNvPicPr>
          <p:nvPr/>
        </p:nvPicPr>
        <p:blipFill>
          <a:blip r:embed="rId2">
            <a:duotone>
              <a:schemeClr val="accent1">
                <a:shade val="45000"/>
                <a:satMod val="135000"/>
              </a:schemeClr>
              <a:prstClr val="white"/>
            </a:duotone>
          </a:blip>
          <a:stretch>
            <a:fillRect/>
          </a:stretch>
        </p:blipFill>
        <p:spPr>
          <a:xfrm>
            <a:off x="762000" y="1938522"/>
            <a:ext cx="4935327" cy="3357378"/>
          </a:xfrm>
          <a:prstGeom prst="rect">
            <a:avLst/>
          </a:prstGeom>
        </p:spPr>
      </p:pic>
      <p:pic>
        <p:nvPicPr>
          <p:cNvPr id="94" name="Picture 93">
            <a:extLst>
              <a:ext uri="{FF2B5EF4-FFF2-40B4-BE49-F238E27FC236}">
                <a16:creationId xmlns:a16="http://schemas.microsoft.com/office/drawing/2014/main" id="{99F279FD-A92D-AED9-DAAA-4DD7F8C33F8E}"/>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2683926" y="1859106"/>
            <a:ext cx="4919794" cy="3683158"/>
          </a:xfrm>
          <a:prstGeom prst="rect">
            <a:avLst/>
          </a:prstGeom>
        </p:spPr>
      </p:pic>
      <p:pic>
        <p:nvPicPr>
          <p:cNvPr id="96" name="Picture 95">
            <a:extLst>
              <a:ext uri="{FF2B5EF4-FFF2-40B4-BE49-F238E27FC236}">
                <a16:creationId xmlns:a16="http://schemas.microsoft.com/office/drawing/2014/main" id="{A7F7DEE4-DCD7-E7F3-93D2-47B261D8F576}"/>
              </a:ext>
            </a:extLst>
          </p:cNvPr>
          <p:cNvPicPr>
            <a:picLocks noChangeAspect="1"/>
          </p:cNvPicPr>
          <p:nvPr/>
        </p:nvPicPr>
        <p:blipFill>
          <a:blip r:embed="rId5">
            <a:duotone>
              <a:schemeClr val="accent2">
                <a:shade val="45000"/>
                <a:satMod val="135000"/>
              </a:schemeClr>
              <a:prstClr val="white"/>
            </a:duotone>
          </a:blip>
          <a:stretch>
            <a:fillRect/>
          </a:stretch>
        </p:blipFill>
        <p:spPr>
          <a:xfrm>
            <a:off x="829701" y="6614331"/>
            <a:ext cx="4774683" cy="3329769"/>
          </a:xfrm>
          <a:prstGeom prst="rect">
            <a:avLst/>
          </a:prstGeom>
        </p:spPr>
      </p:pic>
      <p:pic>
        <p:nvPicPr>
          <p:cNvPr id="98" name="Picture 97">
            <a:extLst>
              <a:ext uri="{FF2B5EF4-FFF2-40B4-BE49-F238E27FC236}">
                <a16:creationId xmlns:a16="http://schemas.microsoft.com/office/drawing/2014/main" id="{78AC9D09-882C-D8D4-2BF6-4117DDA8F346}"/>
              </a:ext>
            </a:extLst>
          </p:cNvPr>
          <p:cNvPicPr>
            <a:picLocks noChangeAspect="1"/>
          </p:cNvPicPr>
          <p:nvPr/>
        </p:nvPicPr>
        <p:blipFill>
          <a:blip r:embed="rId6">
            <a:duotone>
              <a:schemeClr val="accent5">
                <a:shade val="45000"/>
                <a:satMod val="135000"/>
              </a:schemeClr>
              <a:prstClr val="white"/>
            </a:duotone>
          </a:blip>
          <a:stretch>
            <a:fillRect/>
          </a:stretch>
        </p:blipFill>
        <p:spPr>
          <a:xfrm>
            <a:off x="6829097" y="6408961"/>
            <a:ext cx="4753303" cy="3535139"/>
          </a:xfrm>
          <a:prstGeom prst="rect">
            <a:avLst/>
          </a:prstGeom>
        </p:spPr>
      </p:pic>
      <p:pic>
        <p:nvPicPr>
          <p:cNvPr id="100" name="Picture 99">
            <a:extLst>
              <a:ext uri="{FF2B5EF4-FFF2-40B4-BE49-F238E27FC236}">
                <a16:creationId xmlns:a16="http://schemas.microsoft.com/office/drawing/2014/main" id="{D0D089E4-3F0F-5ED4-7BF0-55DC57BDCC66}"/>
              </a:ext>
            </a:extLst>
          </p:cNvPr>
          <p:cNvPicPr>
            <a:picLocks noChangeAspect="1"/>
          </p:cNvPicPr>
          <p:nvPr/>
        </p:nvPicPr>
        <p:blipFill>
          <a:blip r:embed="rId7">
            <a:extLst>
              <a:ext uri="{BEBA8EAE-BF5A-486C-A8C5-ECC9F3942E4B}">
                <a14:imgProps xmlns:a14="http://schemas.microsoft.com/office/drawing/2010/main">
                  <a14:imgLayer r:embed="rId8">
                    <a14:imgEffect>
                      <a14:saturation sat="300000"/>
                    </a14:imgEffect>
                  </a14:imgLayer>
                </a14:imgProps>
              </a:ext>
            </a:extLst>
          </a:blip>
          <a:stretch>
            <a:fillRect/>
          </a:stretch>
        </p:blipFill>
        <p:spPr>
          <a:xfrm>
            <a:off x="12702319" y="6400195"/>
            <a:ext cx="4960336" cy="3543905"/>
          </a:xfrm>
          <a:prstGeom prst="rect">
            <a:avLst/>
          </a:prstGeom>
        </p:spPr>
      </p:pic>
      <p:pic>
        <p:nvPicPr>
          <p:cNvPr id="102" name="Picture 101">
            <a:extLst>
              <a:ext uri="{FF2B5EF4-FFF2-40B4-BE49-F238E27FC236}">
                <a16:creationId xmlns:a16="http://schemas.microsoft.com/office/drawing/2014/main" id="{96B45AA9-E0EB-B4C6-7B0A-967832EE4414}"/>
              </a:ext>
            </a:extLst>
          </p:cNvPr>
          <p:cNvPicPr>
            <a:picLocks noChangeAspect="1"/>
          </p:cNvPicPr>
          <p:nvPr/>
        </p:nvPicPr>
        <p:blipFill>
          <a:blip r:embed="rId9"/>
          <a:stretch>
            <a:fillRect/>
          </a:stretch>
        </p:blipFill>
        <p:spPr>
          <a:xfrm>
            <a:off x="6790537" y="1921808"/>
            <a:ext cx="4812029" cy="3602692"/>
          </a:xfrm>
          <a:prstGeom prst="rect">
            <a:avLst/>
          </a:prstGeom>
        </p:spPr>
      </p:pic>
      <p:sp>
        <p:nvSpPr>
          <p:cNvPr id="103" name="TextBox 35">
            <a:extLst>
              <a:ext uri="{FF2B5EF4-FFF2-40B4-BE49-F238E27FC236}">
                <a16:creationId xmlns:a16="http://schemas.microsoft.com/office/drawing/2014/main" id="{FD4FA2F3-473E-454D-A378-98F05F4A9C9B}"/>
              </a:ext>
            </a:extLst>
          </p:cNvPr>
          <p:cNvSpPr txBox="1"/>
          <p:nvPr/>
        </p:nvSpPr>
        <p:spPr>
          <a:xfrm>
            <a:off x="6995194" y="1231135"/>
            <a:ext cx="4237334" cy="461024"/>
          </a:xfrm>
          <a:prstGeom prst="rect">
            <a:avLst/>
          </a:prstGeom>
        </p:spPr>
        <p:txBody>
          <a:bodyPr wrap="square" lIns="0" tIns="0" rIns="0" bIns="0" rtlCol="0" anchor="t">
            <a:spAutoFit/>
          </a:bodyPr>
          <a:lstStyle/>
          <a:p>
            <a:pPr>
              <a:lnSpc>
                <a:spcPts val="4200"/>
              </a:lnSpc>
            </a:pPr>
            <a:r>
              <a:rPr lang="en-US" spc="15" dirty="0">
                <a:solidFill>
                  <a:srgbClr val="100F0D"/>
                </a:solidFill>
                <a:latin typeface="Montserrat Extra-Bold"/>
              </a:rPr>
              <a:t>Same Data given for LP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688" y="508543"/>
            <a:ext cx="12159312" cy="1068369"/>
          </a:xfrm>
          <a:prstGeom prst="rect">
            <a:avLst/>
          </a:prstGeom>
        </p:spPr>
        <p:txBody>
          <a:bodyPr wrap="square" lIns="0" tIns="0" rIns="0" bIns="0" rtlCol="0" anchor="t">
            <a:spAutoFit/>
          </a:bodyPr>
          <a:lstStyle/>
          <a:p>
            <a:pPr>
              <a:lnSpc>
                <a:spcPts val="8959"/>
              </a:lnSpc>
              <a:spcBef>
                <a:spcPct val="0"/>
              </a:spcBef>
            </a:pPr>
            <a:r>
              <a:rPr lang="en-US" sz="6399" dirty="0">
                <a:solidFill>
                  <a:srgbClr val="000000"/>
                </a:solidFill>
                <a:latin typeface="Montserrat Extra-Bold"/>
              </a:rPr>
              <a:t>Hypothesis Testing</a:t>
            </a:r>
          </a:p>
        </p:txBody>
      </p:sp>
      <p:grpSp>
        <p:nvGrpSpPr>
          <p:cNvPr id="6" name="Group 6"/>
          <p:cNvGrpSpPr/>
          <p:nvPr/>
        </p:nvGrpSpPr>
        <p:grpSpPr>
          <a:xfrm rot="-5400000">
            <a:off x="17068119" y="9106581"/>
            <a:ext cx="851619" cy="850256"/>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8" name="Group 8"/>
          <p:cNvGrpSpPr/>
          <p:nvPr/>
        </p:nvGrpSpPr>
        <p:grpSpPr>
          <a:xfrm>
            <a:off x="1207219" y="2476500"/>
            <a:ext cx="750416" cy="5652830"/>
            <a:chOff x="0" y="0"/>
            <a:chExt cx="239678" cy="1321252"/>
          </a:xfrm>
        </p:grpSpPr>
        <p:sp>
          <p:nvSpPr>
            <p:cNvPr id="9" name="Freeform 9"/>
            <p:cNvSpPr/>
            <p:nvPr/>
          </p:nvSpPr>
          <p:spPr>
            <a:xfrm>
              <a:off x="0" y="0"/>
              <a:ext cx="239678" cy="1321252"/>
            </a:xfrm>
            <a:custGeom>
              <a:avLst/>
              <a:gdLst/>
              <a:ahLst/>
              <a:cxnLst/>
              <a:rect l="l" t="t" r="r" b="b"/>
              <a:pathLst>
                <a:path w="239678" h="1321252">
                  <a:moveTo>
                    <a:pt x="0" y="0"/>
                  </a:moveTo>
                  <a:lnTo>
                    <a:pt x="239678" y="0"/>
                  </a:lnTo>
                  <a:lnTo>
                    <a:pt x="239678" y="1321252"/>
                  </a:lnTo>
                  <a:lnTo>
                    <a:pt x="0" y="1321252"/>
                  </a:lnTo>
                  <a:close/>
                </a:path>
              </a:pathLst>
            </a:custGeom>
            <a:solidFill>
              <a:srgbClr val="3E5BB2"/>
            </a:solidFill>
          </p:spPr>
        </p:sp>
      </p:grpSp>
      <p:sp>
        <p:nvSpPr>
          <p:cNvPr id="10" name="AutoShape 10"/>
          <p:cNvSpPr/>
          <p:nvPr/>
        </p:nvSpPr>
        <p:spPr>
          <a:xfrm>
            <a:off x="2102751" y="3924300"/>
            <a:ext cx="4020647" cy="0"/>
          </a:xfrm>
          <a:prstGeom prst="line">
            <a:avLst/>
          </a:prstGeom>
          <a:ln w="9525" cap="flat">
            <a:solidFill>
              <a:srgbClr val="000000"/>
            </a:solidFill>
            <a:prstDash val="solid"/>
            <a:headEnd type="none" w="sm" len="sm"/>
            <a:tailEnd type="none" w="sm" len="sm"/>
          </a:ln>
        </p:spPr>
      </p:sp>
      <p:sp>
        <p:nvSpPr>
          <p:cNvPr id="11" name="AutoShape 11"/>
          <p:cNvSpPr/>
          <p:nvPr/>
        </p:nvSpPr>
        <p:spPr>
          <a:xfrm>
            <a:off x="2102751" y="5143500"/>
            <a:ext cx="4020647" cy="0"/>
          </a:xfrm>
          <a:prstGeom prst="line">
            <a:avLst/>
          </a:prstGeom>
          <a:ln w="9525" cap="flat">
            <a:solidFill>
              <a:srgbClr val="000000"/>
            </a:solidFill>
            <a:prstDash val="solid"/>
            <a:headEnd type="none" w="sm" len="sm"/>
            <a:tailEnd type="none" w="sm" len="sm"/>
          </a:ln>
        </p:spPr>
      </p:sp>
      <p:sp>
        <p:nvSpPr>
          <p:cNvPr id="12" name="AutoShape 12"/>
          <p:cNvSpPr/>
          <p:nvPr/>
        </p:nvSpPr>
        <p:spPr>
          <a:xfrm>
            <a:off x="2102751" y="6362700"/>
            <a:ext cx="4020647" cy="0"/>
          </a:xfrm>
          <a:prstGeom prst="line">
            <a:avLst/>
          </a:prstGeom>
          <a:ln w="9525" cap="flat">
            <a:solidFill>
              <a:srgbClr val="000000"/>
            </a:solidFill>
            <a:prstDash val="solid"/>
            <a:headEnd type="none" w="sm" len="sm"/>
            <a:tailEnd type="none" w="sm" len="sm"/>
          </a:ln>
        </p:spPr>
      </p:sp>
      <p:sp>
        <p:nvSpPr>
          <p:cNvPr id="15" name="TextBox 15"/>
          <p:cNvSpPr txBox="1"/>
          <p:nvPr/>
        </p:nvSpPr>
        <p:spPr>
          <a:xfrm>
            <a:off x="2267607" y="2833055"/>
            <a:ext cx="8946249" cy="1115690"/>
          </a:xfrm>
          <a:prstGeom prst="rect">
            <a:avLst/>
          </a:prstGeom>
        </p:spPr>
        <p:txBody>
          <a:bodyPr wrap="square" lIns="0" tIns="0" rIns="0" bIns="0" rtlCol="0" anchor="t">
            <a:spAutoFit/>
          </a:bodyPr>
          <a:lstStyle>
            <a:defPPr>
              <a:defRPr lang="en-US"/>
            </a:defPPr>
            <a:lvl1pPr lvl="0" indent="0">
              <a:lnSpc>
                <a:spcPts val="2940"/>
              </a:lnSpc>
              <a:spcBef>
                <a:spcPct val="0"/>
              </a:spcBef>
              <a:defRPr sz="2100" spc="10">
                <a:solidFill>
                  <a:srgbClr val="000000"/>
                </a:solidFill>
                <a:latin typeface="Roboto"/>
              </a:defRPr>
            </a:lvl1pPr>
          </a:lstStyle>
          <a:p>
            <a:r>
              <a:rPr lang="en-US" sz="2400" dirty="0"/>
              <a:t>Do the users spend more time on the new landing page than the existing landing page?</a:t>
            </a:r>
          </a:p>
          <a:p>
            <a:endParaRPr lang="en-US" sz="2400" dirty="0"/>
          </a:p>
        </p:txBody>
      </p:sp>
      <p:sp>
        <p:nvSpPr>
          <p:cNvPr id="16" name="TextBox 16"/>
          <p:cNvSpPr txBox="1"/>
          <p:nvPr/>
        </p:nvSpPr>
        <p:spPr>
          <a:xfrm>
            <a:off x="1367227" y="3060681"/>
            <a:ext cx="578540" cy="330219"/>
          </a:xfrm>
          <a:prstGeom prst="rect">
            <a:avLst/>
          </a:prstGeom>
        </p:spPr>
        <p:txBody>
          <a:bodyPr wrap="square" lIns="0" tIns="0" rIns="0" bIns="0" rtlCol="0" anchor="t">
            <a:spAutoFit/>
          </a:bodyPr>
          <a:lstStyle/>
          <a:p>
            <a:pPr>
              <a:lnSpc>
                <a:spcPts val="2520"/>
              </a:lnSpc>
            </a:pPr>
            <a:r>
              <a:rPr lang="en-US" sz="2800" dirty="0">
                <a:solidFill>
                  <a:srgbClr val="FFFFFF"/>
                </a:solidFill>
                <a:latin typeface="Roboto Bold"/>
              </a:rPr>
              <a:t>01.</a:t>
            </a:r>
          </a:p>
        </p:txBody>
      </p:sp>
      <p:sp>
        <p:nvSpPr>
          <p:cNvPr id="17" name="TextBox 17"/>
          <p:cNvSpPr txBox="1"/>
          <p:nvPr/>
        </p:nvSpPr>
        <p:spPr>
          <a:xfrm>
            <a:off x="2267607" y="4140353"/>
            <a:ext cx="10087118" cy="743793"/>
          </a:xfrm>
          <a:prstGeom prst="rect">
            <a:avLst/>
          </a:prstGeom>
        </p:spPr>
        <p:txBody>
          <a:bodyPr wrap="square" lIns="0" tIns="0" rIns="0" bIns="0" rtlCol="0" anchor="t">
            <a:spAutoFit/>
          </a:bodyPr>
          <a:lstStyle>
            <a:defPPr>
              <a:defRPr lang="en-US"/>
            </a:defPPr>
            <a:lvl1pPr lvl="0" indent="0">
              <a:lnSpc>
                <a:spcPts val="2940"/>
              </a:lnSpc>
              <a:spcBef>
                <a:spcPct val="0"/>
              </a:spcBef>
              <a:defRPr sz="2100" spc="10">
                <a:solidFill>
                  <a:srgbClr val="000000"/>
                </a:solidFill>
                <a:latin typeface="Roboto"/>
              </a:defRPr>
            </a:lvl1pPr>
          </a:lstStyle>
          <a:p>
            <a:r>
              <a:rPr lang="en-US" sz="2400" dirty="0"/>
              <a:t>Is the conversion rate for the new page greater than the conversion rate for the old page?</a:t>
            </a:r>
          </a:p>
        </p:txBody>
      </p:sp>
      <p:sp>
        <p:nvSpPr>
          <p:cNvPr id="18" name="TextBox 18"/>
          <p:cNvSpPr txBox="1"/>
          <p:nvPr/>
        </p:nvSpPr>
        <p:spPr>
          <a:xfrm>
            <a:off x="1367227" y="4203681"/>
            <a:ext cx="578540" cy="330219"/>
          </a:xfrm>
          <a:prstGeom prst="rect">
            <a:avLst/>
          </a:prstGeom>
        </p:spPr>
        <p:txBody>
          <a:bodyPr wrap="square" lIns="0" tIns="0" rIns="0" bIns="0" rtlCol="0" anchor="t">
            <a:spAutoFit/>
          </a:bodyPr>
          <a:lstStyle/>
          <a:p>
            <a:pPr>
              <a:lnSpc>
                <a:spcPts val="2520"/>
              </a:lnSpc>
            </a:pPr>
            <a:r>
              <a:rPr lang="en-US" sz="2800" dirty="0">
                <a:solidFill>
                  <a:srgbClr val="FFFFFF"/>
                </a:solidFill>
                <a:latin typeface="Roboto Bold"/>
              </a:rPr>
              <a:t>02.</a:t>
            </a:r>
          </a:p>
        </p:txBody>
      </p:sp>
      <p:sp>
        <p:nvSpPr>
          <p:cNvPr id="19" name="TextBox 19"/>
          <p:cNvSpPr txBox="1"/>
          <p:nvPr/>
        </p:nvSpPr>
        <p:spPr>
          <a:xfrm>
            <a:off x="2286000" y="5577939"/>
            <a:ext cx="8793849" cy="369332"/>
          </a:xfrm>
          <a:prstGeom prst="rect">
            <a:avLst/>
          </a:prstGeom>
        </p:spPr>
        <p:txBody>
          <a:bodyPr wrap="square" lIns="0" tIns="0" rIns="0" bIns="0" rtlCol="0" anchor="t">
            <a:spAutoFit/>
          </a:bodyPr>
          <a:lstStyle/>
          <a:p>
            <a:pPr algn="l"/>
            <a:r>
              <a:rPr lang="en-US" sz="2400" spc="10" dirty="0">
                <a:solidFill>
                  <a:srgbClr val="000000"/>
                </a:solidFill>
                <a:latin typeface="Roboto"/>
              </a:rPr>
              <a:t>Does the converted status depend on the preferred language? </a:t>
            </a:r>
          </a:p>
        </p:txBody>
      </p:sp>
      <p:sp>
        <p:nvSpPr>
          <p:cNvPr id="20" name="TextBox 20"/>
          <p:cNvSpPr txBox="1"/>
          <p:nvPr/>
        </p:nvSpPr>
        <p:spPr>
          <a:xfrm>
            <a:off x="1367227" y="5422881"/>
            <a:ext cx="578540" cy="330219"/>
          </a:xfrm>
          <a:prstGeom prst="rect">
            <a:avLst/>
          </a:prstGeom>
        </p:spPr>
        <p:txBody>
          <a:bodyPr wrap="square" lIns="0" tIns="0" rIns="0" bIns="0" rtlCol="0" anchor="t">
            <a:spAutoFit/>
          </a:bodyPr>
          <a:lstStyle/>
          <a:p>
            <a:pPr>
              <a:lnSpc>
                <a:spcPts val="2520"/>
              </a:lnSpc>
            </a:pPr>
            <a:r>
              <a:rPr lang="en-US" sz="2800" dirty="0">
                <a:solidFill>
                  <a:srgbClr val="FFFFFF"/>
                </a:solidFill>
                <a:latin typeface="Roboto Bold"/>
              </a:rPr>
              <a:t>03.</a:t>
            </a:r>
          </a:p>
        </p:txBody>
      </p:sp>
      <p:sp>
        <p:nvSpPr>
          <p:cNvPr id="22" name="TextBox 20">
            <a:extLst>
              <a:ext uri="{FF2B5EF4-FFF2-40B4-BE49-F238E27FC236}">
                <a16:creationId xmlns:a16="http://schemas.microsoft.com/office/drawing/2014/main" id="{5FFF2E07-D0B2-C02E-D438-F126B74196DC}"/>
              </a:ext>
            </a:extLst>
          </p:cNvPr>
          <p:cNvSpPr txBox="1"/>
          <p:nvPr/>
        </p:nvSpPr>
        <p:spPr>
          <a:xfrm>
            <a:off x="1357701" y="6642081"/>
            <a:ext cx="578540" cy="330219"/>
          </a:xfrm>
          <a:prstGeom prst="rect">
            <a:avLst/>
          </a:prstGeom>
        </p:spPr>
        <p:txBody>
          <a:bodyPr wrap="square" lIns="0" tIns="0" rIns="0" bIns="0" rtlCol="0" anchor="t">
            <a:spAutoFit/>
          </a:bodyPr>
          <a:lstStyle/>
          <a:p>
            <a:pPr>
              <a:lnSpc>
                <a:spcPts val="2520"/>
              </a:lnSpc>
            </a:pPr>
            <a:r>
              <a:rPr lang="en-US" sz="2800" dirty="0">
                <a:solidFill>
                  <a:srgbClr val="FFFFFF"/>
                </a:solidFill>
                <a:latin typeface="Roboto Bold"/>
              </a:rPr>
              <a:t>04.</a:t>
            </a:r>
          </a:p>
        </p:txBody>
      </p:sp>
      <p:sp>
        <p:nvSpPr>
          <p:cNvPr id="23" name="TextBox 19">
            <a:extLst>
              <a:ext uri="{FF2B5EF4-FFF2-40B4-BE49-F238E27FC236}">
                <a16:creationId xmlns:a16="http://schemas.microsoft.com/office/drawing/2014/main" id="{247F11E2-D895-9F90-C6AB-BD70C2D50A55}"/>
              </a:ext>
            </a:extLst>
          </p:cNvPr>
          <p:cNvSpPr txBox="1"/>
          <p:nvPr/>
        </p:nvSpPr>
        <p:spPr>
          <a:xfrm>
            <a:off x="2286000" y="6703829"/>
            <a:ext cx="9057532" cy="738664"/>
          </a:xfrm>
          <a:prstGeom prst="rect">
            <a:avLst/>
          </a:prstGeom>
        </p:spPr>
        <p:txBody>
          <a:bodyPr wrap="square" lIns="0" tIns="0" rIns="0" bIns="0" rtlCol="0" anchor="t">
            <a:spAutoFit/>
          </a:bodyPr>
          <a:lstStyle>
            <a:defPPr>
              <a:defRPr lang="en-US"/>
            </a:defPPr>
            <a:lvl1pPr lvl="0" indent="0">
              <a:lnSpc>
                <a:spcPts val="2520"/>
              </a:lnSpc>
              <a:spcBef>
                <a:spcPct val="0"/>
              </a:spcBef>
              <a:defRPr sz="2100" spc="63">
                <a:solidFill>
                  <a:srgbClr val="000000"/>
                </a:solidFill>
                <a:latin typeface="Roboto"/>
              </a:defRPr>
            </a:lvl1pPr>
          </a:lstStyle>
          <a:p>
            <a:pPr>
              <a:lnSpc>
                <a:spcPct val="100000"/>
              </a:lnSpc>
            </a:pPr>
            <a:r>
              <a:rPr lang="en-US" sz="2400" spc="10" dirty="0"/>
              <a:t>Is the time spent on the new page same for the different language users?</a:t>
            </a:r>
          </a:p>
        </p:txBody>
      </p:sp>
      <p:pic>
        <p:nvPicPr>
          <p:cNvPr id="3075" name="Picture 3" descr="Old Way GIFs - Get the best GIF on GIPHY">
            <a:extLst>
              <a:ext uri="{FF2B5EF4-FFF2-40B4-BE49-F238E27FC236}">
                <a16:creationId xmlns:a16="http://schemas.microsoft.com/office/drawing/2014/main" id="{A181FD1A-5852-2F35-79D3-74C818459E80}"/>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22001" b="21999"/>
          <a:stretch/>
        </p:blipFill>
        <p:spPr bwMode="auto">
          <a:xfrm>
            <a:off x="12307927" y="1989449"/>
            <a:ext cx="4881711" cy="153581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9 Conversion Rate Optimization Strategies You Should Know">
            <a:extLst>
              <a:ext uri="{FF2B5EF4-FFF2-40B4-BE49-F238E27FC236}">
                <a16:creationId xmlns:a16="http://schemas.microsoft.com/office/drawing/2014/main" id="{FEED3F81-D7EA-0814-2E97-64FF8C43C3CC}"/>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5557" t="23690" r="11444" b="36310"/>
          <a:stretch/>
        </p:blipFill>
        <p:spPr bwMode="auto">
          <a:xfrm>
            <a:off x="12371848" y="4265642"/>
            <a:ext cx="4817790" cy="1981194"/>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Your eTextbook is loading&quot; animation | Book gif, Motion design animation,  Animation">
            <a:extLst>
              <a:ext uri="{FF2B5EF4-FFF2-40B4-BE49-F238E27FC236}">
                <a16:creationId xmlns:a16="http://schemas.microsoft.com/office/drawing/2014/main" id="{C5661302-002E-8F92-D359-1606C30FE8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215" t="19919" r="7785" b="24611"/>
          <a:stretch/>
        </p:blipFill>
        <p:spPr bwMode="auto">
          <a:xfrm>
            <a:off x="12452969" y="6972300"/>
            <a:ext cx="4817790" cy="2133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42091" y="1242885"/>
            <a:ext cx="7443835" cy="718145"/>
          </a:xfrm>
          <a:prstGeom prst="rect">
            <a:avLst/>
          </a:prstGeom>
        </p:spPr>
        <p:txBody>
          <a:bodyPr wrap="square" lIns="0" tIns="0" rIns="0" bIns="0" rtlCol="0" anchor="t">
            <a:spAutoFit/>
          </a:bodyPr>
          <a:lstStyle/>
          <a:p>
            <a:pPr marL="0" lvl="0" indent="0" algn="l">
              <a:lnSpc>
                <a:spcPts val="2940"/>
              </a:lnSpc>
              <a:spcBef>
                <a:spcPct val="0"/>
              </a:spcBef>
            </a:pPr>
            <a:r>
              <a:rPr lang="en-US" sz="2100" spc="10" dirty="0">
                <a:solidFill>
                  <a:srgbClr val="000000"/>
                </a:solidFill>
                <a:latin typeface="Roboto"/>
              </a:rPr>
              <a:t>We have enough statistical data to verify that the average time spent on the new page is greater than previous page.</a:t>
            </a:r>
          </a:p>
        </p:txBody>
      </p:sp>
      <p:sp>
        <p:nvSpPr>
          <p:cNvPr id="3" name="TextBox 3"/>
          <p:cNvSpPr txBox="1"/>
          <p:nvPr/>
        </p:nvSpPr>
        <p:spPr>
          <a:xfrm>
            <a:off x="2242091" y="2577310"/>
            <a:ext cx="7950927" cy="1090042"/>
          </a:xfrm>
          <a:prstGeom prst="rect">
            <a:avLst/>
          </a:prstGeom>
        </p:spPr>
        <p:txBody>
          <a:bodyPr wrap="square" lIns="0" tIns="0" rIns="0" bIns="0" rtlCol="0" anchor="t">
            <a:spAutoFit/>
          </a:bodyPr>
          <a:lstStyle>
            <a:defPPr>
              <a:defRPr lang="en-US"/>
            </a:defPPr>
            <a:lvl1pPr lvl="0" indent="0">
              <a:lnSpc>
                <a:spcPts val="2940"/>
              </a:lnSpc>
              <a:spcBef>
                <a:spcPct val="0"/>
              </a:spcBef>
              <a:defRPr sz="2100" spc="10">
                <a:solidFill>
                  <a:srgbClr val="000000"/>
                </a:solidFill>
                <a:latin typeface="Roboto"/>
              </a:defRPr>
            </a:lvl1pPr>
          </a:lstStyle>
          <a:p>
            <a:r>
              <a:rPr lang="en-US" dirty="0"/>
              <a:t>New page converts more people than the previous page, there's enough statistical data to show that the new page has a higher conversion rate.</a:t>
            </a:r>
          </a:p>
        </p:txBody>
      </p:sp>
      <p:sp>
        <p:nvSpPr>
          <p:cNvPr id="4" name="TextBox 4"/>
          <p:cNvSpPr txBox="1"/>
          <p:nvPr/>
        </p:nvSpPr>
        <p:spPr>
          <a:xfrm>
            <a:off x="2167579" y="4164896"/>
            <a:ext cx="8007046" cy="1090042"/>
          </a:xfrm>
          <a:prstGeom prst="rect">
            <a:avLst/>
          </a:prstGeom>
        </p:spPr>
        <p:txBody>
          <a:bodyPr wrap="square" lIns="0" tIns="0" rIns="0" bIns="0" rtlCol="0" anchor="t">
            <a:spAutoFit/>
          </a:bodyPr>
          <a:lstStyle>
            <a:defPPr>
              <a:defRPr lang="en-US"/>
            </a:defPPr>
            <a:lvl1pPr lvl="0" indent="0">
              <a:lnSpc>
                <a:spcPts val="2940"/>
              </a:lnSpc>
              <a:spcBef>
                <a:spcPct val="0"/>
              </a:spcBef>
              <a:defRPr sz="2100" spc="10">
                <a:solidFill>
                  <a:srgbClr val="000000"/>
                </a:solidFill>
                <a:latin typeface="Roboto"/>
              </a:defRPr>
            </a:lvl1pPr>
          </a:lstStyle>
          <a:p>
            <a:r>
              <a:rPr lang="en-US" dirty="0"/>
              <a:t>The conversion status distribution for different language users is not consistent  but there is no impact of language spoken to the landing page.</a:t>
            </a:r>
          </a:p>
        </p:txBody>
      </p:sp>
      <p:sp>
        <p:nvSpPr>
          <p:cNvPr id="14" name="TextBox 14"/>
          <p:cNvSpPr txBox="1"/>
          <p:nvPr/>
        </p:nvSpPr>
        <p:spPr>
          <a:xfrm>
            <a:off x="1165757" y="-13508"/>
            <a:ext cx="6379773" cy="1036246"/>
          </a:xfrm>
          <a:prstGeom prst="rect">
            <a:avLst/>
          </a:prstGeom>
        </p:spPr>
        <p:txBody>
          <a:bodyPr lIns="0" tIns="0" rIns="0" bIns="0" rtlCol="0" anchor="t">
            <a:spAutoFit/>
          </a:bodyPr>
          <a:lstStyle/>
          <a:p>
            <a:pPr>
              <a:lnSpc>
                <a:spcPts val="8640"/>
              </a:lnSpc>
            </a:pPr>
            <a:r>
              <a:rPr lang="en-US" sz="6000" dirty="0">
                <a:solidFill>
                  <a:srgbClr val="000000"/>
                </a:solidFill>
                <a:latin typeface="Montserrat Extra-Bold"/>
              </a:rPr>
              <a:t>Inferences</a:t>
            </a:r>
          </a:p>
        </p:txBody>
      </p:sp>
      <p:grpSp>
        <p:nvGrpSpPr>
          <p:cNvPr id="16" name="Group 16"/>
          <p:cNvGrpSpPr/>
          <p:nvPr/>
        </p:nvGrpSpPr>
        <p:grpSpPr>
          <a:xfrm rot="5400000">
            <a:off x="-952" y="952"/>
            <a:ext cx="1189812" cy="1187909"/>
            <a:chOff x="0" y="0"/>
            <a:chExt cx="6350000" cy="6339840"/>
          </a:xfrm>
        </p:grpSpPr>
        <p:sp>
          <p:nvSpPr>
            <p:cNvPr id="17" name="Freeform 1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24" name="Group 24"/>
          <p:cNvGrpSpPr/>
          <p:nvPr/>
        </p:nvGrpSpPr>
        <p:grpSpPr>
          <a:xfrm>
            <a:off x="1136854" y="1290510"/>
            <a:ext cx="625552" cy="625552"/>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26" name="TextBox 26"/>
          <p:cNvSpPr txBox="1"/>
          <p:nvPr/>
        </p:nvSpPr>
        <p:spPr>
          <a:xfrm>
            <a:off x="1136854" y="1436598"/>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01</a:t>
            </a:r>
          </a:p>
        </p:txBody>
      </p:sp>
      <p:grpSp>
        <p:nvGrpSpPr>
          <p:cNvPr id="27" name="Group 27"/>
          <p:cNvGrpSpPr/>
          <p:nvPr/>
        </p:nvGrpSpPr>
        <p:grpSpPr>
          <a:xfrm>
            <a:off x="1123954" y="2714420"/>
            <a:ext cx="625552" cy="625552"/>
            <a:chOff x="0" y="0"/>
            <a:chExt cx="1913890" cy="1913890"/>
          </a:xfrm>
        </p:grpSpPr>
        <p:sp>
          <p:nvSpPr>
            <p:cNvPr id="28" name="Freeform 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29" name="TextBox 29"/>
          <p:cNvSpPr txBox="1"/>
          <p:nvPr/>
        </p:nvSpPr>
        <p:spPr>
          <a:xfrm>
            <a:off x="1123954" y="2860508"/>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02</a:t>
            </a:r>
          </a:p>
        </p:txBody>
      </p:sp>
      <p:grpSp>
        <p:nvGrpSpPr>
          <p:cNvPr id="30" name="Group 30"/>
          <p:cNvGrpSpPr/>
          <p:nvPr/>
        </p:nvGrpSpPr>
        <p:grpSpPr>
          <a:xfrm>
            <a:off x="1136854" y="4244430"/>
            <a:ext cx="625552" cy="625552"/>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32" name="TextBox 32"/>
          <p:cNvSpPr txBox="1"/>
          <p:nvPr/>
        </p:nvSpPr>
        <p:spPr>
          <a:xfrm>
            <a:off x="1136854" y="4390518"/>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03</a:t>
            </a:r>
          </a:p>
        </p:txBody>
      </p:sp>
      <p:sp>
        <p:nvSpPr>
          <p:cNvPr id="33" name="TextBox 4">
            <a:extLst>
              <a:ext uri="{FF2B5EF4-FFF2-40B4-BE49-F238E27FC236}">
                <a16:creationId xmlns:a16="http://schemas.microsoft.com/office/drawing/2014/main" id="{D8AB84A7-FCF5-089D-037E-287776E3B4D0}"/>
              </a:ext>
            </a:extLst>
          </p:cNvPr>
          <p:cNvSpPr txBox="1"/>
          <p:nvPr/>
        </p:nvSpPr>
        <p:spPr>
          <a:xfrm>
            <a:off x="2182209" y="5878994"/>
            <a:ext cx="8070689" cy="718145"/>
          </a:xfrm>
          <a:prstGeom prst="rect">
            <a:avLst/>
          </a:prstGeom>
        </p:spPr>
        <p:txBody>
          <a:bodyPr wrap="square" lIns="0" tIns="0" rIns="0" bIns="0" rtlCol="0" anchor="t">
            <a:spAutoFit/>
          </a:bodyPr>
          <a:lstStyle/>
          <a:p>
            <a:pPr>
              <a:lnSpc>
                <a:spcPts val="2940"/>
              </a:lnSpc>
            </a:pPr>
            <a:r>
              <a:rPr lang="en-US" sz="2100" spc="10" dirty="0">
                <a:solidFill>
                  <a:srgbClr val="000000"/>
                </a:solidFill>
                <a:latin typeface="Roboto"/>
              </a:rPr>
              <a:t>To conclude the average time spent on the new page by English, French, and Spanish users is the same.</a:t>
            </a:r>
          </a:p>
        </p:txBody>
      </p:sp>
      <p:grpSp>
        <p:nvGrpSpPr>
          <p:cNvPr id="34" name="Group 30">
            <a:extLst>
              <a:ext uri="{FF2B5EF4-FFF2-40B4-BE49-F238E27FC236}">
                <a16:creationId xmlns:a16="http://schemas.microsoft.com/office/drawing/2014/main" id="{0363C666-FD38-C929-90C1-FDED9C5038EA}"/>
              </a:ext>
            </a:extLst>
          </p:cNvPr>
          <p:cNvGrpSpPr/>
          <p:nvPr/>
        </p:nvGrpSpPr>
        <p:grpSpPr>
          <a:xfrm>
            <a:off x="1099127" y="5930054"/>
            <a:ext cx="625552" cy="625552"/>
            <a:chOff x="0" y="0"/>
            <a:chExt cx="1913890" cy="1913890"/>
          </a:xfrm>
        </p:grpSpPr>
        <p:sp>
          <p:nvSpPr>
            <p:cNvPr id="35" name="Freeform 31">
              <a:extLst>
                <a:ext uri="{FF2B5EF4-FFF2-40B4-BE49-F238E27FC236}">
                  <a16:creationId xmlns:a16="http://schemas.microsoft.com/office/drawing/2014/main" id="{D28FDBF0-9965-EEF4-8135-F51DA0C7ACF9}"/>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sp>
      </p:grpSp>
      <p:sp>
        <p:nvSpPr>
          <p:cNvPr id="36" name="TextBox 32">
            <a:extLst>
              <a:ext uri="{FF2B5EF4-FFF2-40B4-BE49-F238E27FC236}">
                <a16:creationId xmlns:a16="http://schemas.microsoft.com/office/drawing/2014/main" id="{2AF76B57-FE8B-AA1D-795E-10D290A9919F}"/>
              </a:ext>
            </a:extLst>
          </p:cNvPr>
          <p:cNvSpPr txBox="1"/>
          <p:nvPr/>
        </p:nvSpPr>
        <p:spPr>
          <a:xfrm>
            <a:off x="1099127" y="6076142"/>
            <a:ext cx="625552" cy="323850"/>
          </a:xfrm>
          <a:prstGeom prst="rect">
            <a:avLst/>
          </a:prstGeom>
        </p:spPr>
        <p:txBody>
          <a:bodyPr lIns="0" tIns="0" rIns="0" bIns="0" rtlCol="0" anchor="t">
            <a:spAutoFit/>
          </a:bodyPr>
          <a:lstStyle/>
          <a:p>
            <a:pPr marL="0" lvl="0" indent="0" algn="ctr">
              <a:lnSpc>
                <a:spcPts val="2520"/>
              </a:lnSpc>
              <a:spcBef>
                <a:spcPct val="0"/>
              </a:spcBef>
            </a:pPr>
            <a:r>
              <a:rPr lang="en-US" sz="2100" dirty="0">
                <a:solidFill>
                  <a:srgbClr val="FFFFFF"/>
                </a:solidFill>
                <a:latin typeface="Roboto Bold"/>
              </a:rPr>
              <a:t>04</a:t>
            </a:r>
          </a:p>
        </p:txBody>
      </p:sp>
      <p:pic>
        <p:nvPicPr>
          <p:cNvPr id="42" name="Picture 41">
            <a:extLst>
              <a:ext uri="{FF2B5EF4-FFF2-40B4-BE49-F238E27FC236}">
                <a16:creationId xmlns:a16="http://schemas.microsoft.com/office/drawing/2014/main" id="{8143AA66-77E0-1C4A-E071-DE22F06F55F9}"/>
              </a:ext>
            </a:extLst>
          </p:cNvPr>
          <p:cNvPicPr>
            <a:picLocks noChangeAspect="1"/>
          </p:cNvPicPr>
          <p:nvPr/>
        </p:nvPicPr>
        <p:blipFill>
          <a:blip r:embed="rId2"/>
          <a:stretch>
            <a:fillRect/>
          </a:stretch>
        </p:blipFill>
        <p:spPr>
          <a:xfrm>
            <a:off x="10536622" y="594906"/>
            <a:ext cx="3712972" cy="34875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4" name="Picture 43">
            <a:extLst>
              <a:ext uri="{FF2B5EF4-FFF2-40B4-BE49-F238E27FC236}">
                <a16:creationId xmlns:a16="http://schemas.microsoft.com/office/drawing/2014/main" id="{5D29D6F9-755F-3F33-D414-4AB6D5D7ADD9}"/>
              </a:ext>
            </a:extLst>
          </p:cNvPr>
          <p:cNvPicPr>
            <a:picLocks noChangeAspect="1"/>
          </p:cNvPicPr>
          <p:nvPr/>
        </p:nvPicPr>
        <p:blipFill>
          <a:blip r:embed="rId3"/>
          <a:stretch>
            <a:fillRect/>
          </a:stretch>
        </p:blipFill>
        <p:spPr>
          <a:xfrm>
            <a:off x="10591800" y="5347194"/>
            <a:ext cx="2999486" cy="423134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098" name="Picture 2">
            <a:extLst>
              <a:ext uri="{FF2B5EF4-FFF2-40B4-BE49-F238E27FC236}">
                <a16:creationId xmlns:a16="http://schemas.microsoft.com/office/drawing/2014/main" id="{FC0B4808-1560-F53F-8444-A94C22BB9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0166" y="5770179"/>
            <a:ext cx="4233302" cy="38385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B2704FF-2C9C-F848-3800-40F98414E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7552" y="594906"/>
            <a:ext cx="3200039" cy="40576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48" name="TextBox 14">
            <a:extLst>
              <a:ext uri="{FF2B5EF4-FFF2-40B4-BE49-F238E27FC236}">
                <a16:creationId xmlns:a16="http://schemas.microsoft.com/office/drawing/2014/main" id="{E3651247-1E0B-1776-BD83-9CC5B934468F}"/>
              </a:ext>
            </a:extLst>
          </p:cNvPr>
          <p:cNvSpPr txBox="1"/>
          <p:nvPr/>
        </p:nvSpPr>
        <p:spPr>
          <a:xfrm>
            <a:off x="1136854" y="6757881"/>
            <a:ext cx="6379773" cy="941220"/>
          </a:xfrm>
          <a:prstGeom prst="rect">
            <a:avLst/>
          </a:prstGeom>
        </p:spPr>
        <p:txBody>
          <a:bodyPr lIns="0" tIns="0" rIns="0" bIns="0" rtlCol="0" anchor="t">
            <a:spAutoFit/>
          </a:bodyPr>
          <a:lstStyle/>
          <a:p>
            <a:pPr>
              <a:lnSpc>
                <a:spcPts val="8640"/>
              </a:lnSpc>
            </a:pPr>
            <a:r>
              <a:rPr lang="en-US" sz="3600" dirty="0">
                <a:solidFill>
                  <a:srgbClr val="7030A0"/>
                </a:solidFill>
                <a:latin typeface="Montserrat Extra-Bold"/>
              </a:rPr>
              <a:t>Conclusion</a:t>
            </a:r>
          </a:p>
        </p:txBody>
      </p:sp>
      <p:sp>
        <p:nvSpPr>
          <p:cNvPr id="49" name="TextBox 4">
            <a:extLst>
              <a:ext uri="{FF2B5EF4-FFF2-40B4-BE49-F238E27FC236}">
                <a16:creationId xmlns:a16="http://schemas.microsoft.com/office/drawing/2014/main" id="{46D3204F-9A67-EFFE-6F8E-B8D2DA58F82D}"/>
              </a:ext>
            </a:extLst>
          </p:cNvPr>
          <p:cNvSpPr txBox="1"/>
          <p:nvPr/>
        </p:nvSpPr>
        <p:spPr>
          <a:xfrm>
            <a:off x="1060173" y="7933484"/>
            <a:ext cx="8070689" cy="1833835"/>
          </a:xfrm>
          <a:prstGeom prst="rect">
            <a:avLst/>
          </a:prstGeom>
        </p:spPr>
        <p:txBody>
          <a:bodyPr wrap="square" lIns="0" tIns="0" rIns="0" bIns="0" rtlCol="0" anchor="t">
            <a:spAutoFit/>
          </a:bodyPr>
          <a:lstStyle/>
          <a:p>
            <a:pPr marL="342900" indent="-342900">
              <a:lnSpc>
                <a:spcPts val="2940"/>
              </a:lnSpc>
              <a:buFont typeface="Arial" panose="020B0604020202020204" pitchFamily="34" charset="0"/>
              <a:buChar char="•"/>
            </a:pPr>
            <a:r>
              <a:rPr lang="en-US" sz="2100" spc="10" dirty="0">
                <a:solidFill>
                  <a:srgbClr val="000000"/>
                </a:solidFill>
                <a:latin typeface="Roboto"/>
              </a:rPr>
              <a:t>Company should utilize the redesigned landing page to gain additional subscribers.</a:t>
            </a:r>
          </a:p>
          <a:p>
            <a:pPr marL="342900" indent="-342900">
              <a:lnSpc>
                <a:spcPts val="2940"/>
              </a:lnSpc>
              <a:buFont typeface="Arial" panose="020B0604020202020204" pitchFamily="34" charset="0"/>
              <a:buChar char="•"/>
            </a:pPr>
            <a:endParaRPr lang="en-US" sz="2100" spc="10" dirty="0">
              <a:solidFill>
                <a:srgbClr val="000000"/>
              </a:solidFill>
              <a:latin typeface="Roboto"/>
            </a:endParaRPr>
          </a:p>
          <a:p>
            <a:pPr marL="342900" indent="-342900">
              <a:lnSpc>
                <a:spcPts val="2940"/>
              </a:lnSpc>
              <a:buFont typeface="Arial" panose="020B0604020202020204" pitchFamily="34" charset="0"/>
              <a:buChar char="•"/>
            </a:pPr>
            <a:r>
              <a:rPr lang="en-US" sz="2100" spc="10" dirty="0">
                <a:solidFill>
                  <a:srgbClr val="000000"/>
                </a:solidFill>
                <a:latin typeface="Roboto"/>
              </a:rPr>
              <a:t>The longer a visitor stays on a website, the more probable it is that he or she will convert the subscriber count.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8" name="TextBox 8"/>
          <p:cNvSpPr txBox="1"/>
          <p:nvPr/>
        </p:nvSpPr>
        <p:spPr>
          <a:xfrm>
            <a:off x="2619659" y="4240316"/>
            <a:ext cx="13048683" cy="1282065"/>
          </a:xfrm>
          <a:prstGeom prst="rect">
            <a:avLst/>
          </a:prstGeom>
        </p:spPr>
        <p:txBody>
          <a:bodyPr lIns="0" tIns="0" rIns="0" bIns="0" rtlCol="0" anchor="t">
            <a:spAutoFit/>
          </a:bodyPr>
          <a:lstStyle/>
          <a:p>
            <a:pPr marL="0" lvl="0" indent="0" algn="ctr">
              <a:lnSpc>
                <a:spcPts val="9600"/>
              </a:lnSpc>
            </a:pPr>
            <a:r>
              <a:rPr lang="en-US" sz="9600" spc="288" dirty="0">
                <a:solidFill>
                  <a:srgbClr val="000000"/>
                </a:solidFill>
                <a:latin typeface="Montserrat Extra-Bold"/>
              </a:rPr>
              <a:t>That's a wrap!</a:t>
            </a:r>
          </a:p>
        </p:txBody>
      </p:sp>
      <p:sp>
        <p:nvSpPr>
          <p:cNvPr id="9" name="AutoShape 9"/>
          <p:cNvSpPr/>
          <p:nvPr/>
        </p:nvSpPr>
        <p:spPr>
          <a:xfrm>
            <a:off x="1028700" y="9258300"/>
            <a:ext cx="16230600" cy="0"/>
          </a:xfrm>
          <a:prstGeom prst="line">
            <a:avLst/>
          </a:prstGeom>
          <a:ln w="9525"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443</Words>
  <Application>Microsoft Office PowerPoint</Application>
  <PresentationFormat>Custom</PresentationFormat>
  <Paragraphs>57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Montserrat Extra-Bold</vt:lpstr>
      <vt:lpstr>Roboto Bold</vt:lpstr>
      <vt:lpstr>Roboto</vt:lpstr>
      <vt:lpstr>Microsoft Tai Le</vt:lpstr>
      <vt:lpstr>Microsoft YaHei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dc:title>
  <cp:lastModifiedBy>Chaitali Jawale</cp:lastModifiedBy>
  <cp:revision>14</cp:revision>
  <dcterms:created xsi:type="dcterms:W3CDTF">2006-08-16T00:00:00Z</dcterms:created>
  <dcterms:modified xsi:type="dcterms:W3CDTF">2023-02-23T19:39:43Z</dcterms:modified>
  <dc:identifier>DAFCd2awhR8</dc:identifier>
</cp:coreProperties>
</file>