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88" r:id="rId2"/>
    <p:sldId id="997" r:id="rId3"/>
  </p:sldIdLst>
  <p:sldSz cx="12188825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484">
          <p15:clr>
            <a:srgbClr val="A4A3A4"/>
          </p15:clr>
        </p15:guide>
        <p15:guide id="3" pos="70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kesh Jayakumar" initials="RJ" lastIdx="3" clrIdx="0"/>
  <p:cmAuthor id="1" name="Sujal Ray" initials="SR" lastIdx="1" clrIdx="1">
    <p:extLst>
      <p:ext uri="{19B8F6BF-5375-455C-9EA6-DF929625EA0E}">
        <p15:presenceInfo xmlns:p15="http://schemas.microsoft.com/office/powerpoint/2012/main" userId="S::sujal.ray@yash.com::f18c91b5-0043-4754-a5fc-5d10a0e180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20E9FE"/>
    <a:srgbClr val="EFF5FB"/>
    <a:srgbClr val="15A185"/>
    <a:srgbClr val="297F9D"/>
    <a:srgbClr val="F49D15"/>
    <a:srgbClr val="D53529"/>
    <a:srgbClr val="0091C8"/>
    <a:srgbClr val="6EB9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3" autoAdjust="0"/>
    <p:restoredTop sz="92323" autoAdjust="0"/>
  </p:normalViewPr>
  <p:slideViewPr>
    <p:cSldViewPr snapToGrid="0" snapToObjects="1">
      <p:cViewPr varScale="1">
        <p:scale>
          <a:sx n="66" d="100"/>
          <a:sy n="66" d="100"/>
        </p:scale>
        <p:origin x="676" y="44"/>
      </p:cViewPr>
      <p:guideLst>
        <p:guide orient="horz" pos="2122"/>
        <p:guide pos="484"/>
        <p:guide pos="70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844" y="66"/>
      </p:cViewPr>
      <p:guideLst>
        <p:guide orient="horz" pos="283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375620" y="646852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2336292"/>
            <a:ext cx="12188951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/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1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782897" y="6475190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CE" pitchFamily="34" charset="0"/>
              </a:rPr>
              <a:t>www.yash.com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" y="2336292"/>
            <a:ext cx="12188951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/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517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1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>
                <a:solidFill>
                  <a:prstClr val="white"/>
                </a:solidFill>
                <a:latin typeface="Arial" panose="020B0604020202020204" pitchFamily="34" charset="0"/>
              </a:rPr>
              <a:t>‹#›</a:t>
            </a:fld>
            <a:endParaRPr lang="en-US" sz="14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326061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CE" pitchFamily="34" charset="0"/>
              </a:rPr>
              <a:t>www.yash.com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" y="6272430"/>
            <a:ext cx="12188824" cy="47480"/>
          </a:xfrm>
          <a:prstGeom prst="rect">
            <a:avLst/>
          </a:prstGeom>
          <a:solidFill>
            <a:srgbClr val="E5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72929"/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1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  <a:latin typeface="Arial" panose="020B0604020202020204" pitchFamily="34" charset="0"/>
              </a:rPr>
              <a:t>‹#›</a:t>
            </a:fld>
            <a:endParaRPr lang="en-US" sz="14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782897" y="6475190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CE" pitchFamily="34" charset="0"/>
              </a:rPr>
              <a:t>www.yash.com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anose="05000000000000000000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anose="05000000000000000000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192" y="356628"/>
            <a:ext cx="7516442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1927" y="825950"/>
            <a:ext cx="5484971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2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E9EB0F25-2854-445A-B769-FCB915770C28}" type="datetimeFigureOut">
              <a:rPr lang="en-US" smtClean="0"/>
              <a:t>6/1/2021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6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7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FDA6A5A3-297C-458B-8091-10AE81EFA74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" y="2311728"/>
            <a:ext cx="12188951" cy="454627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26568" y="6497663"/>
            <a:ext cx="540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202"/>
            <a:ext cx="12187362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11155581" y="6148955"/>
            <a:ext cx="1033244" cy="7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609600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200" indent="-457200" algn="l" defTabSz="609600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365" indent="-304800" algn="l" defTabSz="609600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965" indent="-304800" algn="l" defTabSz="609600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Front End Development Guidelines &amp; Best Practices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631190"/>
            <a:ext cx="10969625" cy="575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600" indent="-3810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3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29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21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Functional Requirement Understanding.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Latest Version of UI framework.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build tools like webpack, gulp etc. for Smaller Build Size &amp; Improved Performance.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Lazy Loading – to load application modules on demand.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Error handling &amp; Logging Mechanism.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Best Coding Practices.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Responsive Web application to support application on All viewports.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of Bootstrap/Material framework.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of Typescript &amp; ES6 Feature.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of SCSS in place of CSS to provide additional functionality to CSS such as variables, nesting &amp; more.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Encoding - Use UTF-8 as the default character encoding. This is especially important for internationalization files.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Above 80% Code coverage using unit testing.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Multilingual Support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JSON Conventions – </a:t>
            </a:r>
            <a:r>
              <a:rPr lang="en-IN" sz="1200" dirty="0"/>
              <a:t>Use camelCase writing style.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Application state Management for large enterprise application.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Providing Uglification &amp; Minification for production deployment.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Web Accessibility standards implementation as per client requirement or as per compliance.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Security best practices.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sz="12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sz="12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IN" sz="1200" dirty="0"/>
          </a:p>
          <a:p>
            <a:pPr marL="609600" lvl="1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Security Guidelines- Front End Application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609600" y="631190"/>
            <a:ext cx="10969625" cy="575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600" indent="-3810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3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29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65" indent="-304800" algn="l" defTabSz="6096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21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3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Cross-Site Scripting (XSS) Prevention- 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en-US" sz="1200" dirty="0"/>
              <a:t>Regular Expression Attributes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en-US" sz="1200" dirty="0"/>
              <a:t>Regular Expression Object Model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en-US" sz="1200" dirty="0"/>
              <a:t>HTML Encoding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en-US" sz="1200" dirty="0"/>
              <a:t>URL Encoding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Keep application with the latest library releases.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Avoid using APIs marked in the documentation as “</a:t>
            </a:r>
            <a:r>
              <a:rPr lang="en-US" sz="1200" i="1" dirty="0"/>
              <a:t>Security Risk</a:t>
            </a:r>
            <a:r>
              <a:rPr lang="en-US" sz="1200" dirty="0"/>
              <a:t>.”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Avoid using deprecated API’s.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Custom Error Page for Error Handling. Do not disclose sensitive information in error responses, including system details, session identifiers or account information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Proper Authentication and Session Management.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Role based Security to protect client-side resources.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Logging and Auditing- Do not log sensitive data.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IN" sz="1200" dirty="0"/>
              <a:t>Avoid direct DOM manipulation.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Specify proper character sets, such as UTF-8, for all sources of input.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Proper input data validation for length, type of data, data range &amp; allowed characters wherever applicable.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proper HTTP methods to pass data to server  for example-Use only HTTP POST requests to transmit authentication credentials.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On Logout functionality all the session related information including local, or session storage should be completely removed.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Use of encryption/decryption technique.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1200" dirty="0"/>
              <a:t>Disable client-side caching on pages containing sensitive information. Cache-Control: no-store, may be used in conjunction with the HTTP header control "Pragma: no-cache", which is less effective, but is HTTP/1.0 backward compatible</a:t>
            </a:r>
            <a:r>
              <a:rPr lang="en-US" sz="11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sz="1200" dirty="0"/>
          </a:p>
          <a:p>
            <a:pPr marL="609600" lvl="1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2_Corporate-PPT-Template-27-05-16 - Cop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Corporate-PPT-Template-27-05-16 - Copy</Template>
  <TotalTime>1150</TotalTime>
  <Words>391</Words>
  <Application>Microsoft Office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 CE</vt:lpstr>
      <vt:lpstr>Tahoma</vt:lpstr>
      <vt:lpstr>Wingdings</vt:lpstr>
      <vt:lpstr>12_Corporate-PPT-Template-27-05-16 - Copy</vt:lpstr>
      <vt:lpstr>Front End Development Guidelines &amp; Best Practices</vt:lpstr>
      <vt:lpstr>Application Security Guidelines- Front End Application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Rajib Layek</dc:creator>
  <cp:lastModifiedBy>Sujal Ray</cp:lastModifiedBy>
  <cp:revision>1027</cp:revision>
  <dcterms:created xsi:type="dcterms:W3CDTF">2016-08-05T12:15:00Z</dcterms:created>
  <dcterms:modified xsi:type="dcterms:W3CDTF">2021-06-01T09:02:37Z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0x010100B14EA92773414E449BD45E77988EA651</vt:lpwstr>
  </property>
  <property fmtid="{D5CDD505-2E9C-101B-9397-08002B2CF9AE}" pid="3" name="KSOProductBuildVer">
    <vt:lpwstr>1033-11.2.0.9965</vt:lpwstr>
  </property>
</Properties>
</file>