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5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7" r:id="rId33"/>
    <p:sldId id="338" r:id="rId34"/>
    <p:sldId id="339" r:id="rId35"/>
    <p:sldId id="340" r:id="rId36"/>
    <p:sldId id="335" r:id="rId37"/>
    <p:sldId id="336" r:id="rId38"/>
    <p:sldId id="341" r:id="rId39"/>
    <p:sldId id="342" r:id="rId40"/>
    <p:sldId id="343" r:id="rId41"/>
    <p:sldId id="344" r:id="rId42"/>
    <p:sldId id="345" r:id="rId43"/>
    <p:sldId id="30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F963-F14A-43FD-8363-F92FC8F519C7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FEE-71D4-494A-AFC1-6E379CA8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0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B0FEE-71D4-494A-AFC1-6E379CA8E7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CD0-E6F9-4D14-85EC-1C41438BC27C}" type="datetime1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673C-8A5E-4D3A-ADE0-52F06A69D41D}" type="datetime1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8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A9-BA41-47E8-929F-B897462728B5}" type="datetime1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364B-B037-4DCB-8109-89DDCDD1CA6F}" type="datetime1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7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789A-F6AB-45C7-989A-DC76168627F6}" type="datetime1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935A-CCF7-4680-8278-A1667F874921}" type="datetime1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2A9-C7AF-4E9E-ACB5-6946809E44A1}" type="datetime1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097-9CA6-4C5C-85C7-4B0A96B33BF4}" type="datetime1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346E-DCE9-407C-A301-EBD7A903157E}" type="datetime1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8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165-5F56-4C86-B9E9-85300FFAD424}" type="datetime1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BF967E-6B81-40B1-87B5-0D03ABDDFBAB}" type="datetime1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4670-D0FD-4C4B-B93E-78AD062D0883}" type="datetime1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13E484-7168-4FB2-807A-259C75A066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2F50-8B3D-4A35-A77D-2570FC52F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EAE14-B560-4A6C-859C-A47479C7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Subject code:- 3330704</a:t>
            </a:r>
          </a:p>
          <a:p>
            <a:r>
              <a:rPr lang="en-IN" dirty="0"/>
              <a:t>Prof. </a:t>
            </a:r>
            <a:r>
              <a:rPr lang="en-IN" dirty="0" err="1"/>
              <a:t>Karmur</a:t>
            </a:r>
            <a:r>
              <a:rPr lang="en-IN" dirty="0"/>
              <a:t> </a:t>
            </a:r>
            <a:r>
              <a:rPr lang="en-IN" dirty="0" err="1"/>
              <a:t>kishan</a:t>
            </a:r>
            <a:r>
              <a:rPr lang="en-IN" dirty="0"/>
              <a:t> 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CB483-646B-40E7-9DB3-C4D5F8D9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6500" y="289550"/>
            <a:ext cx="4973915" cy="30920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Karmur</a:t>
            </a:r>
            <a:r>
              <a:rPr lang="en-US" dirty="0"/>
              <a:t> </a:t>
            </a:r>
            <a:r>
              <a:rPr lang="en-US" dirty="0" err="1"/>
              <a:t>kishan</a:t>
            </a:r>
            <a:r>
              <a:rPr lang="en-US" dirty="0"/>
              <a:t> T..    		                 Computer Department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E3F4-6B3A-4ED8-B40B-49DA8D42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6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A3BE-9EEC-4912-A834-80AD56A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47FB-6709-4BB7-B1D0-5AF02318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0479"/>
          </a:xfrm>
        </p:spPr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POP OPERATIONS ON STACK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PUSH Operation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push operation, we can add elements to the top of the stack, so before push operation, user must check the stack, it should not be a full.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stack is already full and when we try to add the elements then error occurs. It is called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Over Flow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Algorithm: PUSH(S, TOP, VAL)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algorithm insert an element X to the top of the stack.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Stack is represented by vector S which contains N elements.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72EF3-AB1E-4674-B488-AC028522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73A5-8221-40D8-9F3F-1532715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1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21B-9C4E-40C3-90BA-B5C2633E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36E3-47E2-4F8D-9025-87AE45AD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is a pointer which points to the top element of the Stack.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Step-1: [Check for stack overflow]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If (TOP &gt;= N) then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Write (‘Stack Overflow’)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Return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Step-2: [Increment TOP]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TOP=TOP+1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Step-3: [Insert Element]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S [TOP] = VAL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85DBA-4A07-49EE-B43F-05682A3D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855E-603F-4FD1-AE89-5905DDB6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8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67CE-BC1C-40B6-98D9-E49D118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37F1-13B2-4B08-B432-FBA651DD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7763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Step-4: [Finished]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Return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POP Operation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POP operation, we can delete or remove an elements from top of the stack, so before pop operation, user must check the stack, stack should not be a empty.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stack is empty, and we try to pop an element, then error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occur. It is called “Stack under Flow” error.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11F3-87BB-4B81-ADBC-60A85377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92361-5929-4403-BFA2-4EF883CD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1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2916-3A06-4603-9187-B6C2E45C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D5B4-8E16-4FC6-9DDA-7385A74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9636"/>
          </a:xfrm>
        </p:spPr>
        <p:txBody>
          <a:bodyPr/>
          <a:lstStyle/>
          <a:p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Algorithm: POP(S, TOP)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algorithm removes an element from the Top of the Stack.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Stack is represented by vector S which contains N elements.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is a pointer which points to the top element of the Stack.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Step-1: [Check for the Underflow on the Stack]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If TOP = 0 then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Write (‘STACK UNDERFLOW’)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Exit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DB9B0-EE2C-4DE1-B1EC-70121B0E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A0F97-AD55-4565-95FA-FDEF301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8C6-693C-43BA-963F-30FAC42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97AA-BB92-4303-BA00-8755471E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Step-2:[Decrement Pointer]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TOP=TOP-1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STEP-3:[Return former top element of the stack]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Return(S [TOP + 1])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C2A9B-DBB8-4A56-BDF0-87621911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2A02F-42FB-40D3-88ED-2CA4B12E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8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487E-CF69-4B7A-A5AB-123B5962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Infix, prefix and postfix forms of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8795-9BF0-40C1-B59E-1474992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basically three types of polish notation: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Infix (B) Prefix (C) Postfix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operator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(+)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exists between two operands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 &amp; B)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it is known as Infix notation.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 A+B)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operator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(+)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written before their operands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 &amp; B)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it is known as Prefix notation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(Polish notation)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 +AB)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0" lvl="0" indent="-342900">
              <a:lnSpc>
                <a:spcPct val="93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279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operator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(+)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written after their operands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 &amp; B)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it is known as Postfix notation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(Reverse polish notation)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 AB+).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61E0A-6A22-455A-9E92-2FEF5CDA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AFF6B-6FE4-438C-8827-E836E290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0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3804-A1CB-4CED-A81E-083AE201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7C4E-466A-4984-9CB5-3270EF85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79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is widely used to convert infix notation into prefix or postfix notation.</a:t>
            </a:r>
          </a:p>
          <a:p>
            <a:pPr>
              <a:tabLst>
                <a:tab pos="2794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 for converting infix notation to prefix/ postfix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279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operations with heights precedence are converted first and then after a portion of the expression have been converted to postfix.</a:t>
            </a:r>
          </a:p>
          <a:p>
            <a:pPr>
              <a:tabLst>
                <a:tab pos="279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to be treated as single operand.</a:t>
            </a:r>
          </a:p>
          <a:p>
            <a:pPr>
              <a:tabLst>
                <a:tab pos="279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 only two operands at a time to convert in a postfix from like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A+B</a:t>
            </a:r>
            <a:r>
              <a:rPr lang="en-IN" sz="1800" b="1" dirty="0" err="1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AB+</a:t>
            </a:r>
          </a:p>
          <a:p>
            <a:pPr>
              <a:tabLst>
                <a:tab pos="279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Always, convert  the parenthesis first</a:t>
            </a:r>
          </a:p>
          <a:p>
            <a:pPr>
              <a:tabLst>
                <a:tab pos="2794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925C8-0197-4D30-96FF-91AC40B2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0242-872C-419B-BC0B-9D4915FF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2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C480-0E22-44BC-A8A6-907C1417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2783-BEA4-4B90-9174-A87BC2A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postfix exponentiation second if there are more than one exponentiation in sequence then take order from right to left.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in to postfix as multiplication and division operator, left to right.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in postfix as addition and subtraction left to right.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44A99-8F37-454B-9D26-18D0E2E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8885-47C1-492E-9764-F4470C0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9230-A31C-4339-920A-F1F51C5B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F6E9-8AC8-4D3A-BD0A-9AA639BE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Convert infix into Prefix expression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</a:rPr>
              <a:t>1. (A + B) * C    2. (A+B)*(C+D)    3. (A-B)+C*A+B  4. (B*C/D)(D/C+E)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</a:rPr>
              <a:t>=(+AB)*C	=(+AB)*(+CD)	= - AB+C*A+B	=(*BC/D)(D/C+E)	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</a:rPr>
              <a:t>=*(+AB)C	=*(+AB)(+CD)	=-AB+*CA+B	=(/*BCD)/(D/C+E)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</a:rPr>
              <a:t>= *+ABC	= *+AB+CD	=+-AB*CA+B	=(/*BCD)/(/DC+E)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</a:rPr>
              <a:t>				=++-AB*CAB	=(/*BCD)/(+/DCE)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</a:rPr>
              <a:t>						=//*BCD+/DCE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CE64F-2B99-4D90-B059-41D68AAA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6F27-E14A-4565-A0B3-C9DEFCB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3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B379-4F6E-47E2-90F0-EECA83C6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DA6-EE9E-4BAC-B315-1ABDD5EC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Convert infix into Postfix expression.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A*B/C+D	2. </a:t>
            </a: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C*B*A/D	3.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A*B/(C+D-E)  	4.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A*B+C*D+E*F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[AB*]/C+D	= [CB*]*A/D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=A*B/([CD+]-E)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=[AB*]+C*D+E*F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[AB*C/] +D	= [CB*A*]/D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=A*B/[CD+E-]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=[AB*]+[CD*]+E*F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=AB*C/D+	=CB*A*D/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=[AB*]/[CD+E-]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=[AB*]+[CD*]+[EF*]</a:t>
            </a:r>
            <a:endParaRPr lang="en-IN" sz="1800" dirty="0"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entury Schoolbook" panose="02040604050505020304" pitchFamily="18" charset="0"/>
              </a:rPr>
              <a:t>			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=AB*CD+E-/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=[AB*CD*+]+[EF*]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</a:rPr>
              <a:t>					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=AB*CD*+EF*+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F6B2C-1F3B-4C19-825E-88E291E3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D3E7C-5BA1-4F04-B810-13FA4C2C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C95A-71A8-457E-A6E6-6797B4A5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UNIT-3 </a:t>
            </a:r>
            <a:r>
              <a:rPr lang="en-IN" dirty="0" err="1"/>
              <a:t>STAck</a:t>
            </a:r>
            <a:r>
              <a:rPr lang="en-IN" dirty="0"/>
              <a:t> &amp; Queue    		14-marks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1FDB-2EBF-45B6-97F2-EE5058B0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0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TOPICS TO BE COVERED... … …  		( MIMP )</a:t>
            </a: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 Linear and Non-Linear Data Structures</a:t>
            </a: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 Stack : Array representation of Stack, PUSH POP Operations on Stack, Implementation of Stack, 	Application of Stack, Infix, Prefix and Postfix Forms of Expressions, Recursive Functions 	(factorial, greatest common divisor, Fibonacci series)</a:t>
            </a: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 Queue: Array representation of Queue, Operations on Queue, Implementation of Queue,         	Limitation of Single Queue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 Concepts of Circular Queue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3.5 Application of queue 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3.6 Difference circular queue and simple queue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9EFF-06B7-4160-BE98-2C961617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36452-0191-47CD-80B1-D1B8F00C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</a:t>
            </a:fld>
            <a:endParaRPr lang="en-IN"/>
          </a:p>
        </p:txBody>
      </p:sp>
      <p:pic>
        <p:nvPicPr>
          <p:cNvPr id="1025" name="Picture 3">
            <a:extLst>
              <a:ext uri="{FF2B5EF4-FFF2-40B4-BE49-F238E27FC236}">
                <a16:creationId xmlns:a16="http://schemas.microsoft.com/office/drawing/2014/main" id="{DBAC7866-50B0-473C-874B-03EDE90B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3127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2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9F57-B6FF-4583-9DD0-3DD38C68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1FD1-AF82-45B6-B5DC-00CAFFAA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OF STACK</a:t>
            </a:r>
            <a:endParaRPr lang="en-IN" b="1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three main application of stack: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 </a:t>
            </a: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Recursion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 function call itself.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the technique of defining a process in terms of itself.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is widely used in recursion because of its Last in First out Property.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terms of C languag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e the function calling itself is known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as recursion.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184B3-B4B6-4E32-8764-576423A5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4BE-D055-4A1D-89CB-75A2009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03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C343-113C-41AF-8495-366E083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BA1D-DBA0-4AB7-9059-B74E32F2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 E</a:t>
            </a:r>
            <a:r>
              <a:rPr lang="en-IN" sz="1800" b="1" u="sng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valuate polish notation:</a:t>
            </a:r>
          </a:p>
          <a:p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process of writing the operators of an expression either before their operands or after operands are called the polish notation.</a:t>
            </a:r>
          </a:p>
          <a:p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There are basically three types of polish notation: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(A) Infix (B) Prefix (C) Postfix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 </a:t>
            </a: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Machine: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Machines are also used to evaluate polish notations.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42C7-3286-414D-BA85-499EBD26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EF7DA-FDD6-4B67-9C8C-AAD0F6E5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8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437E-4F7A-410D-84A1-C75E2866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04C5-8416-4083-A2CD-E8B190A3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 example of the stack machine are PDP-11 and B5000.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These machines are well suited for stacking local variables and parameter that arise in the function call.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machines provides faster execution of polish notation.</a:t>
            </a:r>
          </a:p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 FUNCTIONS (FACTORIAL, GREATEST COMMON DIVISOR, FIBONACCI SERIES)</a:t>
            </a:r>
            <a:endParaRPr lang="en-IN" sz="1800" b="1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320"/>
              </a:lnSpc>
              <a:spcAft>
                <a:spcPts val="0"/>
              </a:spcAft>
              <a:buNone/>
            </a:pPr>
            <a:r>
              <a:rPr lang="en-IN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20"/>
              </a:lnSpc>
              <a:spcAft>
                <a:spcPts val="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Recursion means a function call itself.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DE8E1-4818-4B55-BA6F-FAF977D4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F7F26-1587-4506-8068-2BBCBEDB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4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60FC-FC80-4BB0-8CBD-D8490758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764A-51E4-46C0-87B9-75CB9BAF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factorial function can be recursively defined as,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 FACTORIAL(N) is defined in terms of FACTORIAL(N-1) which is again defined in terms of FACTORIAL(N-2) and this process continue until FACTORIAL(0) is reached.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F8AF0-011B-4C1B-94E4-09C62A8F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6C9B3-86C9-43BB-B3DE-7BCEF883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850C6-73DF-4BA4-812A-05BF641C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3" y="3158841"/>
            <a:ext cx="4612805" cy="24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1EB8-9452-4556-B1F6-8E5144F7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AA2D-7E43-46BB-8B7B-36169578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9765"/>
            <a:ext cx="9603275" cy="3450613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 of FACTORIAL(0) is defined as</a:t>
            </a:r>
            <a:r>
              <a:rPr lang="en-IN" sz="1800" b="1" dirty="0">
                <a:solidFill>
                  <a:srgbClr val="FE8637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Generate the Fibonacci number using recursion: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fibonacci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series is,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8……………….N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we consider F0 = 0 and F1 = 1 then F2 = F0 + F1 = 0 + 1 = 1, similar F3 = F2 + F1 = 1 + 1 = 2, and F4 = F3 + F2 = 2 + 1 = 3 and so on.</a:t>
            </a: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F3A2F-A693-4C5B-8EE4-138945D7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53845-7177-4058-AE15-241E23AE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9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5A82-E1FF-417E-93A9-A5612787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DD63-5B76-4932-9C7E-0692C628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clear that each succeeding(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term is the sum of two preceding(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terms, doing this procedure until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becomes less then the value of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89D36-17A8-44E4-B106-25F3376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52CE-169F-4876-AD1C-9FF22148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6DD7C-80B6-4759-B42D-58BFD2B9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17" y="3016270"/>
            <a:ext cx="5635329" cy="19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8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B95B-C5B8-4EC1-B7E8-021DE7E6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EFAF-EC0A-4812-A151-2F3E5781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 Greatest Common Divisor(GCD) function in a recursive form using following steps: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&lt;= 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and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% m = 0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(n, m) = m(Termination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&lt; 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(n, m) =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(m, n) (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Recursive definition of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&gt;= 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(n, m) =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(m, n % m) (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 definition of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9761E-9EE4-4AAD-9F77-F06967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9E6A-BDB2-4792-A535-3BB182C2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5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64C9-41F4-4796-83FD-A07E037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3.3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F208-2327-48BE-9920-7287A0DB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queue is a linear list in which insertion is performed at one end called rear end and deletion is performed at another end of the list called front end.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information in such a list is proceeds in the same order as it was received.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insertion is performed at one end and deletion is performed at another end the element which is inserted first is first to delete.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it is also known as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FIRST IN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FIRST OUT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(FIFO)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FIRST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FIRST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(FCFS)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structure.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F108-D825-4354-822F-43ACCFB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B5EC6-B631-4704-861A-E26B1707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27919-20D2-4C7A-9F27-DC357DE0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25" y="4926689"/>
            <a:ext cx="6331172" cy="17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E23-6BB3-4E53-907E-928D7C5E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918E-1F96-456F-B0B2-90F7B4AC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REPRESENTATION OF QUEUE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queue has two pointer, from pointer and rear pointer which are pointing to front and rear element of the queue.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1705E-C1C0-4C80-925D-C261203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A9D1E-514A-4836-9A80-BA61167D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699DA-C830-42B3-A8FC-1B5A9401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9" y="3429000"/>
            <a:ext cx="6447483" cy="24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68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2436-D12E-47D9-B1CA-FA851974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8520-2AC2-4E0E-A3D0-7F50CEDF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QUEUE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Queue is a list and list can be implemented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two ways: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11938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Pointer(linked List/ Dynamic Implementation)</a:t>
            </a:r>
            <a:r>
              <a:rPr lang="en-IN" sz="1800" dirty="0">
                <a:solidFill>
                  <a:srgbClr val="E075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11938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Array(Static Implementation)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ON QUEUE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QINSERT (Q, Front, Rear, N, Val)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insert an element into the queue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3C628-C1F3-498F-912B-0CC02E38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E56E2-124D-4F5F-A7F6-77F18147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D27-4556-4CC6-97D0-112B6A56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3.1 linear and non-linear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E5D2-7710-465E-B7AD-279D39FF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Data Structure: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linear data structure processing of data items is possible in linear fashion.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are processed one by one sequentially.</a:t>
            </a:r>
          </a:p>
          <a:p>
            <a:pPr>
              <a:tabLst>
                <a:tab pos="3556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 of the linear data structure are:</a:t>
            </a:r>
          </a:p>
          <a:p>
            <a:pPr marL="0" indent="0">
              <a:lnSpc>
                <a:spcPts val="690"/>
              </a:lnSpc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 Array  (B) Stack  (C) Queue  (D) Linked List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6F67-3146-4E9B-B123-336AA50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7E24-5F0A-472E-9BB3-178370A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0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D8C5-8F6F-4ADA-8D2E-71E99C4C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0133-1425-4EB9-AD9D-1D781B13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Queue is represented by vector Q which contains N elements.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is a pointer which points to the front end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Rear is a pointer which points to the rear end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is the element to be inserted.</a:t>
            </a:r>
          </a:p>
          <a:p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ALGORITHM:QINSERT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STEP-1: [Check Overflow error?]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Rear≥N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(‘Queue Overflow’)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066E5-C548-4B43-A165-B5BC637D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EA195-E609-4F07-9625-15E8588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00-8238-4640-81CC-96B87F32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2AB1-43BB-46C7-A95F-FC5826C7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0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Step-2: [Increment rear pointer]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Rear</a:t>
            </a:r>
            <a:r>
              <a:rPr lang="en-IN" sz="1800" b="1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Rear+1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Step-3: [Insert element]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Q[Rear]</a:t>
            </a:r>
            <a:r>
              <a:rPr lang="en-IN" sz="1800" b="1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Val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Step-4:[Is front pointer properly set?]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If Front=0 then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Front</a:t>
            </a:r>
            <a:r>
              <a:rPr lang="en-IN" sz="1800" b="1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1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Return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Step-5: [Finished]       Exit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D5985-D339-497C-9266-0FD655A8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33EE7-8FE0-4366-B7E6-69A3B3AB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91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7CA4-7A43-404E-9BFD-2970499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DB51-09E8-44F1-BA4A-484B4181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Algorithm to delete an element from the queue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QDELETE (Q, Front, Rear)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Queue is represented by vector Q which contains N elements.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is a pointer which points to the front end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Rear is a pointer which points to the rear end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Step-1: [Underflow?]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If Front = 0 then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(‘Queue Underflow’)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Exit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9497B-0CAD-4F00-BB0F-743AE910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B72A-3BDA-4BD4-A9CB-7A5D2A69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0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F974-2759-4B85-A312-A3F56EBD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3F71-E960-4F56-82A9-47E0398B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Step-2:[Delete element]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IN" sz="1800" b="1" dirty="0" err="1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[F]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Step-3:[Queue empty?]</a:t>
            </a:r>
            <a:endParaRPr lang="en-IN" sz="1800" b="1" dirty="0">
              <a:latin typeface="Times New Roman" panose="02020603050405020304" pitchFamily="18" charset="0"/>
              <a:ea typeface="Century Schoolbook" panose="02040604050505020304" pitchFamily="18" charset="0"/>
              <a:cs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If Front =Rear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Then Front</a:t>
            </a:r>
            <a:r>
              <a:rPr lang="en-IN" sz="1800" b="1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Rear</a:t>
            </a:r>
            <a:r>
              <a:rPr lang="en-IN" sz="1800" b="1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Else Front</a:t>
            </a:r>
            <a:r>
              <a:rPr lang="en-IN" sz="1800" b="1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Front+1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B0EFB-9BE1-494D-B82B-F77422F9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065AC-D914-4FD9-AC28-84DD8C92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5610-1CA8-4FAE-8921-81E4448C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D9B8-DD8E-4F64-9B6F-5EB45E1B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Step-4:[Return element]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Return (X)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Step-5: [Finished]   </a:t>
            </a:r>
          </a:p>
          <a:p>
            <a:pPr marL="0" indent="0">
              <a:buNone/>
            </a:pPr>
            <a:r>
              <a:rPr lang="en-IN" sz="1800" b="1" dirty="0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	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   Exit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1C3A-36C7-4F50-A475-A9B07085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47E56-C690-4E4B-B381-3007D566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25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D59D-D7E8-4A58-92BD-EDC99B1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6078-FEAB-4EA9-AE58-F8B8808A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 OF SINGLE QUEUE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 of simple queue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that even if we have a free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space in a queue we cannot use that free memory space to insert element.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 consider following operations: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B2052-1FE4-408E-A033-85271A6E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68952-0453-4D38-967D-21ECE655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0EC94-E777-4BE5-AF13-86698724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741037"/>
            <a:ext cx="4384313" cy="1725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11F48-6597-424D-939B-4B0BA50A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35" y="3815723"/>
            <a:ext cx="4081210" cy="16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4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EF92-B927-4B24-A599-C48ABB9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EB46-6771-4B42-8342-E4EE6B5B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43973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shown in figure we insert three elements 5, 10, 15 in simple queue. After that we delete 5 and 10 as shown in figure.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even we have a free memory space we cannot use that memory space. So simple queue results in wastage of memory space. This problem can be solved by using circular queue.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 consider the following operations: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373EF-231A-4D0F-8054-40EA294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69B2-B7AA-4D63-91AB-5CFE4201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08332-0AB8-4857-AB0F-3FD47A12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30" y="4048735"/>
            <a:ext cx="7868963" cy="28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7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05A-FC2D-466D-A707-D0DE89FE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4CEF-FBFC-4D1E-B579-E3986758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shown in 1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figure, we insert eight elements 10, 20,30,40,50,60,70,80 in simple queue.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that we delete 10, 20 and 30 as shown in 2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figure.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we have a free memory space in circular queue and we can use that memory space by incrementing rear pointer by 1(rear=0).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55F2F-6FF4-4496-813B-C399F521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2BFA-FF3A-410F-A820-C0E5E4F3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604-062E-410E-8EEA-7B21DE2F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3.4 concept of  circular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E1EC-E7A8-4549-BB81-8AE15181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circular queue is a queue in which elements are arranged such that the first element in the queue follows the last element in the queue.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arrangement of circular queue is shown in figure below: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763-AC70-4E26-B262-23620FB8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02867-97EA-4FC0-80DB-9AD003F7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9F2B6-6494-4D29-8042-C985AF3E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83" y="3300663"/>
            <a:ext cx="5256280" cy="29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55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2279-FC85-4805-A6D3-6A47314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DB9E-CF85-4794-A34F-1BCD9BB6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Here in the circular queue the first element q[0] follows the last element q[n-1].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Disadvantage of simple queue </a:t>
            </a:r>
          </a:p>
          <a:p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It is that even if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we have a free memory space in a queue we cannot use that free memory space to insert element.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2160-508B-4427-8DCC-C6D5A2AF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A4F16-75AF-488B-BDC8-C532A3B8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41D-6238-4CCB-8560-89230B6C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FB4-3271-4B16-A2A2-7D710026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 Linear data structure: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Non linier data structure processing of data items is not possible in linier fashion.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 of the non linier data structure are:</a:t>
            </a:r>
          </a:p>
          <a:p>
            <a:r>
              <a:rPr lang="en-IN" sz="1800" b="1" dirty="0">
                <a:solidFill>
                  <a:srgbClr val="FE8637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(A)Tree  (B) Graph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EFA4-5ACF-43A5-9D71-4B33FA0E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67E36-340D-437E-80C1-3E7A000E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7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3476-B626-46A7-9000-C7E69947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3.5 Application of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5BA5-CE9C-4ECA-B599-00F1F39A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queue is the natural data structure for a system to serve its incoming requests. Most of the process scheduling or disk scheduling algorithms in operating systems use queues.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hardware like a processor or a network card also maintain buffers in the form of queues for incoming resource requests.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stack-like data structure causes starvation of the first requests, and is not applicable in such cases.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mailbox or port to save messages to communicate between two users or processes in a system is essentially a queue-like structure.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is widely used in Simulation.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BFC9-F4BF-43DB-8451-9490C011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8789-AECD-4300-9808-29BD2DCD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28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0496-415E-46EA-B188-AD313756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3.6 difference between Simple queue and circular queue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01FD2E-761D-4FD0-A4CD-6CC98C09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1853754"/>
            <a:ext cx="10282989" cy="49960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C2C03-C6F6-4D26-9E39-25F14BC1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FA3C7-46C5-4A5D-AF12-FD954669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73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9F91-6382-4E43-B3AB-BD78BB1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LIFO(Stack) &amp; </a:t>
            </a:r>
            <a:r>
              <a:rPr lang="en-IN" dirty="0" err="1"/>
              <a:t>fifo</a:t>
            </a:r>
            <a:r>
              <a:rPr lang="en-IN" dirty="0"/>
              <a:t>(queue)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1AA2B9-F4F7-44C6-BB7D-F59CB2395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18064"/>
              </p:ext>
            </p:extLst>
          </p:nvPr>
        </p:nvGraphicFramePr>
        <p:xfrm>
          <a:off x="1450975" y="2016125"/>
          <a:ext cx="960437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571293571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53562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3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In LIFO the insertion and deletion operation are performed at one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 In FIFO the insertion and deletion operation are performed at Different end.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7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In LIFO the element which inserted last is first to delete.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In FIFO the element which inserted first is first to delete.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3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LIFO require only one pointer called TOP.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FIFO requires two pointers called FROUNT and REAR.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Example: piles of trays in cafeteria.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Example: Students at registration counter.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6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5.In LIFO there is no wastage of memory space.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 In FIFO even we have free memory space sometimes we cannot use that space to store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7519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7D575-AE8E-4206-9981-DB515F04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48C13-3987-470C-A6D5-58E36ED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10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4293C5-67EC-4ED6-A825-C45FFFEF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A655-7838-4E18-805B-7A9220F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43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B80AB-C6E9-471C-99A1-29C5ECAB0A8B}"/>
              </a:ext>
            </a:extLst>
          </p:cNvPr>
          <p:cNvSpPr/>
          <p:nvPr/>
        </p:nvSpPr>
        <p:spPr>
          <a:xfrm>
            <a:off x="3349487" y="2967335"/>
            <a:ext cx="5536096" cy="110799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00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F6B1-0364-4103-AC87-72C83C09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</a:t>
            </a:r>
            <a:r>
              <a:rPr lang="en-IN" dirty="0" err="1"/>
              <a:t>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D58B-173D-4EEE-92AC-7C058C09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stack is a linear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non-primitive list in which insertion and deletion operations are performed at only one end of the list.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stack is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 in First out (LIFO)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Structure.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stack is a linear data structure in which elements are added and remove from one end, called top of stack.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 of stack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is, consider a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stack of plates on the counter in cafeteria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during the time of dinner, customer take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plates from top of the stack and waiter puts the washed plates on the top of the stack.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new plates are put on the top and old one yet bottom.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1EB62-F941-4728-BC5B-2D0549DB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3AF8F-F307-41F1-AA2D-BA3EA265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6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0AE-6BDF-448B-BA44-2087FAD4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600C-0436-4131-879F-95CEC66F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REPRESENTATION OF STACK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1.Verticaly Representation of stack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2F742-E85F-41FD-8229-A44A131D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1E9C2-B8B4-41C5-8F97-184B23CC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1DF08-821F-46BC-92B9-2DBEB2D461A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579" y="2970697"/>
            <a:ext cx="8703074" cy="3887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457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0928-AE63-4651-9C02-3BB140B5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8429-49EC-4DE1-B2CC-050E5A63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operation in a stack is representation by using vector consisting of number of elements.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pointer top keeps of the top elements ,when stack is empty to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value 0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time a new element is added at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top,top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incremented by one.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 element is deleted from 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top,top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decremented by one.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2.Horizontal Representation of stack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34C4E-64E9-43C5-A174-A2A3ACDB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4D64-E7EE-4BC1-9A90-A42ADC29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F9BCA-3E8C-4750-8CA0-A77C53B7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87" y="4496947"/>
            <a:ext cx="7002324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1E93-4FE4-439E-B057-040536E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88-D08F-4BB2-AD8B-1127F0D1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STACK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stack is a list and list can be implemented by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 ways:</a:t>
            </a:r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Pointer(linked List/ Dynamic Implementation)</a:t>
            </a:r>
          </a:p>
          <a:p>
            <a:pPr marL="0" indent="0">
              <a:buNone/>
            </a:pPr>
            <a:r>
              <a:rPr lang="en-IN" dirty="0"/>
              <a:t>2 Array(Static Implementation)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E5024-D5C1-4660-982F-D83F584E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235D-8A17-441E-BDFF-99B9E11B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8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82CE-CA86-48AC-9BCC-E5B040BB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0BD6-4B60-4B5C-B5E5-429539D7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ON STACK</a:t>
            </a:r>
          </a:p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1. Push Operation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</a:t>
            </a:r>
            <a:endParaRPr lang="en-IN" sz="1800" b="1" dirty="0">
              <a:solidFill>
                <a:srgbClr val="0D0D0D"/>
              </a:solidFill>
              <a:latin typeface="Times New Roman" panose="02020603050405020304" pitchFamily="18" charset="0"/>
              <a:ea typeface="Century Schoolbook" panose="02040604050505020304" pitchFamily="18" charset="0"/>
              <a:cs typeface="Century Schoolbook" panose="02040604050505020304" pitchFamily="18" charset="0"/>
            </a:endParaRPr>
          </a:p>
          <a:p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operations that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add an element to the top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of the stack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 called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PUSH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operation. It is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used to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insert an element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into the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2. Pop Operation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operation that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delete top element from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top of stack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 called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POP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. it is used to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delete an element from stack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BDCA2-3C10-419E-89AB-602717E3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Karmur kishan T..                                       Computer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DD717-191A-4E81-BDD5-2B7B2B0D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484-7168-4FB2-807A-259C75A066F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93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375</TotalTime>
  <Words>3311</Words>
  <Application>Microsoft Office PowerPoint</Application>
  <PresentationFormat>Widescreen</PresentationFormat>
  <Paragraphs>344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Schoolbook</vt:lpstr>
      <vt:lpstr>Gill Sans MT</vt:lpstr>
      <vt:lpstr>Times New Roman</vt:lpstr>
      <vt:lpstr>Wingdings</vt:lpstr>
      <vt:lpstr>Gallery</vt:lpstr>
      <vt:lpstr>DATA STRUCTURE</vt:lpstr>
      <vt:lpstr>UNIT-3 STAck &amp; Queue      14-marks</vt:lpstr>
      <vt:lpstr>3.1 linear and non-linear data structure</vt:lpstr>
      <vt:lpstr>Continue… … </vt:lpstr>
      <vt:lpstr>3.2 STack</vt:lpstr>
      <vt:lpstr>Continue… … </vt:lpstr>
      <vt:lpstr>Continue… … </vt:lpstr>
      <vt:lpstr>Continue… … </vt:lpstr>
      <vt:lpstr>Continue… … </vt:lpstr>
      <vt:lpstr>Continue… … </vt:lpstr>
      <vt:lpstr>Continue… … </vt:lpstr>
      <vt:lpstr>Continue… … </vt:lpstr>
      <vt:lpstr>Continue… … </vt:lpstr>
      <vt:lpstr>Continue… … </vt:lpstr>
      <vt:lpstr>Infix, prefix and postfix forms of expressions.</vt:lpstr>
      <vt:lpstr>Continue… … </vt:lpstr>
      <vt:lpstr>Continue… … </vt:lpstr>
      <vt:lpstr>Continue… … </vt:lpstr>
      <vt:lpstr>PowerPoint Presentation</vt:lpstr>
      <vt:lpstr>CONTINUE… … </vt:lpstr>
      <vt:lpstr>CONTINUE… … </vt:lpstr>
      <vt:lpstr>Continue… … </vt:lpstr>
      <vt:lpstr>Continue… … </vt:lpstr>
      <vt:lpstr>Continue… … </vt:lpstr>
      <vt:lpstr>Continue… … </vt:lpstr>
      <vt:lpstr>Continue… … </vt:lpstr>
      <vt:lpstr>3.3 Queue</vt:lpstr>
      <vt:lpstr>Continue… … </vt:lpstr>
      <vt:lpstr>Continue… … </vt:lpstr>
      <vt:lpstr>Continue… …</vt:lpstr>
      <vt:lpstr>Continue… …</vt:lpstr>
      <vt:lpstr>Continue… …</vt:lpstr>
      <vt:lpstr>Continue… …</vt:lpstr>
      <vt:lpstr>Continue… …</vt:lpstr>
      <vt:lpstr>Continue… …</vt:lpstr>
      <vt:lpstr>Continue… …</vt:lpstr>
      <vt:lpstr>Continue… …</vt:lpstr>
      <vt:lpstr>3.4 concept of  circular queue</vt:lpstr>
      <vt:lpstr>Continue… … </vt:lpstr>
      <vt:lpstr>3.5 Application of queue</vt:lpstr>
      <vt:lpstr>3.6 difference between Simple queue and circular queue</vt:lpstr>
      <vt:lpstr>Difference between LIFO(Stack) &amp; fifo(queue)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mayur nandha</dc:creator>
  <cp:lastModifiedBy>mayur nandha</cp:lastModifiedBy>
  <cp:revision>289</cp:revision>
  <dcterms:created xsi:type="dcterms:W3CDTF">2020-07-10T17:48:58Z</dcterms:created>
  <dcterms:modified xsi:type="dcterms:W3CDTF">2020-07-11T19:17:28Z</dcterms:modified>
</cp:coreProperties>
</file>