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A3A"/>
    <a:srgbClr val="D8D3DF"/>
    <a:srgbClr val="9BBCF1"/>
    <a:srgbClr val="8AB1EF"/>
    <a:srgbClr val="DE8431"/>
    <a:srgbClr val="FFA751"/>
    <a:srgbClr val="9BBB59"/>
    <a:srgbClr val="39B0D4"/>
    <a:srgbClr val="727272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138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.ly/3I6SGlt" TargetMode="External"/><Relationship Id="rId4" Type="http://schemas.openxmlformats.org/officeDocument/2006/relationships/hyperlink" Target="https://github.com/chaitany851P/mini-erp-test-mvp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587" y="1216962"/>
            <a:ext cx="6468932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SIH25103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ERP-based Integrated Student Management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ID- 72827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Data Weavers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63228" y="11789"/>
            <a:ext cx="10972800" cy="1143000"/>
          </a:xfrm>
        </p:spPr>
        <p:txBody>
          <a:bodyPr/>
          <a:lstStyle/>
          <a:p>
            <a:pPr eaLnBrk="1" hangingPunct="1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Mini-ERP: Easy College Management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Weavers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32" name="Group 15431">
            <a:extLst>
              <a:ext uri="{FF2B5EF4-FFF2-40B4-BE49-F238E27FC236}">
                <a16:creationId xmlns:a16="http://schemas.microsoft.com/office/drawing/2014/main" id="{81632EB9-D3C1-2440-03A2-B06D03C85D52}"/>
              </a:ext>
            </a:extLst>
          </p:cNvPr>
          <p:cNvGrpSpPr/>
          <p:nvPr/>
        </p:nvGrpSpPr>
        <p:grpSpPr>
          <a:xfrm>
            <a:off x="6247596" y="1143000"/>
            <a:ext cx="5634342" cy="4878324"/>
            <a:chOff x="6247596" y="1143000"/>
            <a:chExt cx="5634342" cy="4878324"/>
          </a:xfrm>
        </p:grpSpPr>
        <p:sp>
          <p:nvSpPr>
            <p:cNvPr id="15391" name="Rounded Rectangle 1">
              <a:extLst>
                <a:ext uri="{FF2B5EF4-FFF2-40B4-BE49-F238E27FC236}">
                  <a16:creationId xmlns:a16="http://schemas.microsoft.com/office/drawing/2014/main" id="{63921FF7-1635-2A21-3434-860529C29115}"/>
                </a:ext>
              </a:extLst>
            </p:cNvPr>
            <p:cNvSpPr/>
            <p:nvPr/>
          </p:nvSpPr>
          <p:spPr>
            <a:xfrm>
              <a:off x="9264659" y="4145280"/>
              <a:ext cx="2102941" cy="731520"/>
            </a:xfrm>
            <a:custGeom>
              <a:avLst/>
              <a:gdLst/>
              <a:ahLst/>
              <a:cxnLst/>
              <a:rect l="0" t="0" r="0" b="0"/>
              <a:pathLst>
                <a:path w="2102941" h="731520">
                  <a:moveTo>
                    <a:pt x="0" y="640080"/>
                  </a:moveTo>
                  <a:lnTo>
                    <a:pt x="1737181" y="640080"/>
                  </a:lnTo>
                  <a:lnTo>
                    <a:pt x="1737181" y="731520"/>
                  </a:lnTo>
                  <a:lnTo>
                    <a:pt x="2102941" y="365760"/>
                  </a:lnTo>
                  <a:lnTo>
                    <a:pt x="1737181" y="0"/>
                  </a:lnTo>
                  <a:lnTo>
                    <a:pt x="1737181" y="91440"/>
                  </a:lnTo>
                  <a:lnTo>
                    <a:pt x="1097089" y="91440"/>
                  </a:lnTo>
                </a:path>
              </a:pathLst>
            </a:custGeom>
            <a:noFill/>
            <a:ln w="28575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392" name="Rounded Rectangle 2">
              <a:extLst>
                <a:ext uri="{FF2B5EF4-FFF2-40B4-BE49-F238E27FC236}">
                  <a16:creationId xmlns:a16="http://schemas.microsoft.com/office/drawing/2014/main" id="{40202451-D806-8F50-DFE5-F1CFFE907256}"/>
                </a:ext>
              </a:extLst>
            </p:cNvPr>
            <p:cNvSpPr/>
            <p:nvPr/>
          </p:nvSpPr>
          <p:spPr>
            <a:xfrm>
              <a:off x="7893059" y="3413760"/>
              <a:ext cx="1338129" cy="822960"/>
            </a:xfrm>
            <a:custGeom>
              <a:avLst/>
              <a:gdLst/>
              <a:ahLst/>
              <a:cxnLst/>
              <a:rect l="0" t="0" r="0" b="0"/>
              <a:pathLst>
                <a:path w="1338129" h="822960">
                  <a:moveTo>
                    <a:pt x="274320" y="822960"/>
                  </a:moveTo>
                  <a:cubicBezTo>
                    <a:pt x="205582" y="731310"/>
                    <a:pt x="148443" y="631202"/>
                    <a:pt x="104406" y="524888"/>
                  </a:cubicBezTo>
                  <a:cubicBezTo>
                    <a:pt x="35477" y="358478"/>
                    <a:pt x="0" y="180120"/>
                    <a:pt x="0" y="0"/>
                  </a:cubicBezTo>
                  <a:moveTo>
                    <a:pt x="547959" y="0"/>
                  </a:moveTo>
                  <a:cubicBezTo>
                    <a:pt x="547959" y="108162"/>
                    <a:pt x="569263" y="215265"/>
                    <a:pt x="610655" y="315193"/>
                  </a:cubicBezTo>
                  <a:cubicBezTo>
                    <a:pt x="652047" y="415122"/>
                    <a:pt x="712716" y="505919"/>
                    <a:pt x="789198" y="582401"/>
                  </a:cubicBezTo>
                  <a:cubicBezTo>
                    <a:pt x="865680" y="658883"/>
                    <a:pt x="956477" y="719552"/>
                    <a:pt x="1056406" y="760944"/>
                  </a:cubicBezTo>
                  <a:cubicBezTo>
                    <a:pt x="1146015" y="798061"/>
                    <a:pt x="1241392" y="819025"/>
                    <a:pt x="1338129" y="822960"/>
                  </a:cubicBezTo>
                </a:path>
              </a:pathLst>
            </a:custGeom>
            <a:noFill/>
            <a:ln w="28575">
              <a:solidFill>
                <a:srgbClr val="7F64E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393" name="Rounded Rectangle 3">
              <a:extLst>
                <a:ext uri="{FF2B5EF4-FFF2-40B4-BE49-F238E27FC236}">
                  <a16:creationId xmlns:a16="http://schemas.microsoft.com/office/drawing/2014/main" id="{2A91935F-6373-365D-B108-4CE8F2E52DD9}"/>
                </a:ext>
              </a:extLst>
            </p:cNvPr>
            <p:cNvSpPr/>
            <p:nvPr/>
          </p:nvSpPr>
          <p:spPr>
            <a:xfrm>
              <a:off x="7893059" y="2304112"/>
              <a:ext cx="887477" cy="1109649"/>
            </a:xfrm>
            <a:custGeom>
              <a:avLst/>
              <a:gdLst/>
              <a:ahLst/>
              <a:cxnLst/>
              <a:rect l="0" t="0" r="0" b="0"/>
              <a:pathLst>
                <a:path w="887477" h="1109649">
                  <a:moveTo>
                    <a:pt x="565396" y="0"/>
                  </a:moveTo>
                  <a:cubicBezTo>
                    <a:pt x="390281" y="127227"/>
                    <a:pt x="247764" y="294093"/>
                    <a:pt x="149496" y="486954"/>
                  </a:cubicBezTo>
                  <a:cubicBezTo>
                    <a:pt x="51228" y="679816"/>
                    <a:pt x="0" y="893196"/>
                    <a:pt x="0" y="1109649"/>
                  </a:cubicBezTo>
                  <a:lnTo>
                    <a:pt x="547959" y="1109649"/>
                  </a:lnTo>
                  <a:cubicBezTo>
                    <a:pt x="547959" y="979670"/>
                    <a:pt x="578722" y="851536"/>
                    <a:pt x="637731" y="735723"/>
                  </a:cubicBezTo>
                  <a:cubicBezTo>
                    <a:pt x="696740" y="619911"/>
                    <a:pt x="782322" y="519709"/>
                    <a:pt x="887477" y="443309"/>
                  </a:cubicBezTo>
                </a:path>
              </a:pathLst>
            </a:custGeom>
            <a:noFill/>
            <a:ln w="28575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394" name="Rounded Rectangle 4">
              <a:extLst>
                <a:ext uri="{FF2B5EF4-FFF2-40B4-BE49-F238E27FC236}">
                  <a16:creationId xmlns:a16="http://schemas.microsoft.com/office/drawing/2014/main" id="{B2044EAF-EBE8-08C5-0968-6B20D9E64C6E}"/>
                </a:ext>
              </a:extLst>
            </p:cNvPr>
            <p:cNvSpPr/>
            <p:nvPr/>
          </p:nvSpPr>
          <p:spPr>
            <a:xfrm>
              <a:off x="8458485" y="2025186"/>
              <a:ext cx="1230060" cy="722222"/>
            </a:xfrm>
            <a:custGeom>
              <a:avLst/>
              <a:gdLst/>
              <a:ahLst/>
              <a:cxnLst/>
              <a:rect l="0" t="0" r="0" b="0"/>
              <a:pathLst>
                <a:path w="1230060" h="722222">
                  <a:moveTo>
                    <a:pt x="1230060" y="84115"/>
                  </a:moveTo>
                  <a:cubicBezTo>
                    <a:pt x="1024202" y="17222"/>
                    <a:pt x="805436" y="0"/>
                    <a:pt x="591647" y="33854"/>
                  </a:cubicBezTo>
                  <a:cubicBezTo>
                    <a:pt x="377858" y="67710"/>
                    <a:pt x="175117" y="151682"/>
                    <a:pt x="0" y="278905"/>
                  </a:cubicBezTo>
                  <a:lnTo>
                    <a:pt x="322071" y="722222"/>
                  </a:lnTo>
                  <a:cubicBezTo>
                    <a:pt x="427229" y="645825"/>
                    <a:pt x="548973" y="595400"/>
                    <a:pt x="677353" y="575070"/>
                  </a:cubicBezTo>
                  <a:cubicBezTo>
                    <a:pt x="805732" y="554740"/>
                    <a:pt x="937101" y="565083"/>
                    <a:pt x="1060717" y="605252"/>
                  </a:cubicBezTo>
                </a:path>
              </a:pathLst>
            </a:custGeom>
            <a:noFill/>
            <a:ln w="28575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395" name="Rounded Rectangle 5">
              <a:extLst>
                <a:ext uri="{FF2B5EF4-FFF2-40B4-BE49-F238E27FC236}">
                  <a16:creationId xmlns:a16="http://schemas.microsoft.com/office/drawing/2014/main" id="{E5ACCB8A-30D7-5A1B-D241-A27FD7D70105}"/>
                </a:ext>
              </a:extLst>
            </p:cNvPr>
            <p:cNvSpPr/>
            <p:nvPr/>
          </p:nvSpPr>
          <p:spPr>
            <a:xfrm>
              <a:off x="9519395" y="2109406"/>
              <a:ext cx="1049851" cy="1050048"/>
            </a:xfrm>
            <a:custGeom>
              <a:avLst/>
              <a:gdLst/>
              <a:ahLst/>
              <a:cxnLst/>
              <a:rect l="0" t="0" r="0" b="0"/>
              <a:pathLst>
                <a:path w="1049851" h="1050048">
                  <a:moveTo>
                    <a:pt x="1049851" y="880863"/>
                  </a:moveTo>
                  <a:cubicBezTo>
                    <a:pt x="983020" y="674986"/>
                    <a:pt x="868413" y="487849"/>
                    <a:pt x="715399" y="334751"/>
                  </a:cubicBezTo>
                  <a:cubicBezTo>
                    <a:pt x="562387" y="181654"/>
                    <a:pt x="375312" y="66943"/>
                    <a:pt x="169472" y="0"/>
                  </a:cubicBezTo>
                  <a:lnTo>
                    <a:pt x="0" y="521093"/>
                  </a:lnTo>
                  <a:cubicBezTo>
                    <a:pt x="123606" y="561293"/>
                    <a:pt x="235943" y="630177"/>
                    <a:pt x="327827" y="722110"/>
                  </a:cubicBezTo>
                  <a:cubicBezTo>
                    <a:pt x="419711" y="814045"/>
                    <a:pt x="488532" y="926420"/>
                    <a:pt x="528664" y="1050048"/>
                  </a:cubicBezTo>
                </a:path>
              </a:pathLst>
            </a:custGeom>
            <a:noFill/>
            <a:ln w="28575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396" name="Rounded Rectangle 6">
              <a:extLst>
                <a:ext uri="{FF2B5EF4-FFF2-40B4-BE49-F238E27FC236}">
                  <a16:creationId xmlns:a16="http://schemas.microsoft.com/office/drawing/2014/main" id="{06211C0B-2E94-5482-11BC-5C627BC238F1}"/>
                </a:ext>
              </a:extLst>
            </p:cNvPr>
            <p:cNvSpPr/>
            <p:nvPr/>
          </p:nvSpPr>
          <p:spPr>
            <a:xfrm>
              <a:off x="9930845" y="2990316"/>
              <a:ext cx="722384" cy="1229993"/>
            </a:xfrm>
            <a:custGeom>
              <a:avLst/>
              <a:gdLst/>
              <a:ahLst/>
              <a:cxnLst/>
              <a:rect l="0" t="0" r="0" b="0"/>
              <a:pathLst>
                <a:path w="722384" h="1229993">
                  <a:moveTo>
                    <a:pt x="443209" y="1229993"/>
                  </a:moveTo>
                  <a:cubicBezTo>
                    <a:pt x="570491" y="1054918"/>
                    <a:pt x="654530" y="852206"/>
                    <a:pt x="688457" y="638428"/>
                  </a:cubicBezTo>
                  <a:cubicBezTo>
                    <a:pt x="722384" y="424651"/>
                    <a:pt x="705234" y="205879"/>
                    <a:pt x="638410" y="0"/>
                  </a:cubicBezTo>
                  <a:lnTo>
                    <a:pt x="117217" y="169167"/>
                  </a:lnTo>
                  <a:cubicBezTo>
                    <a:pt x="157344" y="292797"/>
                    <a:pt x="167643" y="424169"/>
                    <a:pt x="147270" y="552542"/>
                  </a:cubicBezTo>
                  <a:cubicBezTo>
                    <a:pt x="126897" y="680914"/>
                    <a:pt x="76432" y="802642"/>
                    <a:pt x="0" y="907774"/>
                  </a:cubicBezTo>
                </a:path>
              </a:pathLst>
            </a:custGeom>
            <a:noFill/>
            <a:ln w="28575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397" name="Rounded Rectangle 7">
              <a:extLst>
                <a:ext uri="{FF2B5EF4-FFF2-40B4-BE49-F238E27FC236}">
                  <a16:creationId xmlns:a16="http://schemas.microsoft.com/office/drawing/2014/main" id="{95F1541B-56C1-E885-DA07-8696E918E069}"/>
                </a:ext>
              </a:extLst>
            </p:cNvPr>
            <p:cNvSpPr/>
            <p:nvPr/>
          </p:nvSpPr>
          <p:spPr>
            <a:xfrm>
              <a:off x="9264628" y="3897896"/>
              <a:ext cx="1109659" cy="887467"/>
            </a:xfrm>
            <a:custGeom>
              <a:avLst/>
              <a:gdLst/>
              <a:ahLst/>
              <a:cxnLst/>
              <a:rect l="0" t="0" r="0" b="0"/>
              <a:pathLst>
                <a:path w="1109659" h="887467">
                  <a:moveTo>
                    <a:pt x="0" y="887463"/>
                  </a:moveTo>
                  <a:cubicBezTo>
                    <a:pt x="216452" y="887467"/>
                    <a:pt x="429833" y="836243"/>
                    <a:pt x="622696" y="737980"/>
                  </a:cubicBezTo>
                  <a:cubicBezTo>
                    <a:pt x="815559" y="639716"/>
                    <a:pt x="982428" y="497202"/>
                    <a:pt x="1109659" y="322091"/>
                  </a:cubicBezTo>
                  <a:lnTo>
                    <a:pt x="666356" y="0"/>
                  </a:lnTo>
                  <a:cubicBezTo>
                    <a:pt x="589954" y="105153"/>
                    <a:pt x="489751" y="190732"/>
                    <a:pt x="373937" y="249739"/>
                  </a:cubicBezTo>
                  <a:cubicBezTo>
                    <a:pt x="258124" y="308746"/>
                    <a:pt x="129990" y="339506"/>
                    <a:pt x="11" y="339503"/>
                  </a:cubicBezTo>
                </a:path>
              </a:pathLst>
            </a:custGeom>
            <a:noFill/>
            <a:ln w="28575">
              <a:solidFill>
                <a:srgbClr val="FFA75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398" name="Rounded Rectangle 8">
              <a:extLst>
                <a:ext uri="{FF2B5EF4-FFF2-40B4-BE49-F238E27FC236}">
                  <a16:creationId xmlns:a16="http://schemas.microsoft.com/office/drawing/2014/main" id="{59C8697B-5E76-2769-53B3-D14E59D5CD45}"/>
                </a:ext>
              </a:extLst>
            </p:cNvPr>
            <p:cNvSpPr/>
            <p:nvPr/>
          </p:nvSpPr>
          <p:spPr>
            <a:xfrm>
              <a:off x="7527299" y="4236720"/>
              <a:ext cx="1737360" cy="548640"/>
            </a:xfrm>
            <a:custGeom>
              <a:avLst/>
              <a:gdLst/>
              <a:ahLst/>
              <a:cxnLst/>
              <a:rect l="0" t="0" r="0" b="0"/>
              <a:pathLst>
                <a:path w="1737360" h="548640">
                  <a:moveTo>
                    <a:pt x="0" y="0"/>
                  </a:moveTo>
                  <a:lnTo>
                    <a:pt x="1737360" y="0"/>
                  </a:lnTo>
                  <a:lnTo>
                    <a:pt x="173736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543A3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399" name="TextBox 15398">
              <a:extLst>
                <a:ext uri="{FF2B5EF4-FFF2-40B4-BE49-F238E27FC236}">
                  <a16:creationId xmlns:a16="http://schemas.microsoft.com/office/drawing/2014/main" id="{0F4EF081-E83F-2905-7A19-964D9F916147}"/>
                </a:ext>
              </a:extLst>
            </p:cNvPr>
            <p:cNvSpPr txBox="1"/>
            <p:nvPr/>
          </p:nvSpPr>
          <p:spPr>
            <a:xfrm>
              <a:off x="10468619" y="2187702"/>
              <a:ext cx="1213203" cy="32004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900" b="0" dirty="0">
                  <a:solidFill>
                    <a:srgbClr val="484848"/>
                  </a:solidFill>
                  <a:latin typeface="Roboto"/>
                </a:rPr>
                <a:t>Requests capture room
preferences</a:t>
              </a:r>
            </a:p>
          </p:txBody>
        </p:sp>
        <p:sp>
          <p:nvSpPr>
            <p:cNvPr id="15400" name="TextBox 15399">
              <a:extLst>
                <a:ext uri="{FF2B5EF4-FFF2-40B4-BE49-F238E27FC236}">
                  <a16:creationId xmlns:a16="http://schemas.microsoft.com/office/drawing/2014/main" id="{4F978952-1A84-DA8C-CAF1-0055E270114B}"/>
                </a:ext>
              </a:extLst>
            </p:cNvPr>
            <p:cNvSpPr txBox="1"/>
            <p:nvPr/>
          </p:nvSpPr>
          <p:spPr>
            <a:xfrm>
              <a:off x="6640331" y="2644902"/>
              <a:ext cx="1237488" cy="3200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900" b="0">
                  <a:solidFill>
                    <a:srgbClr val="484848"/>
                  </a:solidFill>
                  <a:latin typeface="Roboto"/>
                </a:rPr>
                <a:t>Admin overview and risk
prediction</a:t>
              </a:r>
            </a:p>
          </p:txBody>
        </p:sp>
        <p:sp>
          <p:nvSpPr>
            <p:cNvPr id="15401" name="TextBox 15400">
              <a:extLst>
                <a:ext uri="{FF2B5EF4-FFF2-40B4-BE49-F238E27FC236}">
                  <a16:creationId xmlns:a16="http://schemas.microsoft.com/office/drawing/2014/main" id="{7639F0C9-7645-1187-F508-449A16261A59}"/>
                </a:ext>
              </a:extLst>
            </p:cNvPr>
            <p:cNvSpPr txBox="1"/>
            <p:nvPr/>
          </p:nvSpPr>
          <p:spPr>
            <a:xfrm>
              <a:off x="7062021" y="2194560"/>
              <a:ext cx="815820" cy="4480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1200" b="0">
                  <a:solidFill>
                    <a:srgbClr val="4E88E7"/>
                  </a:solidFill>
                  <a:latin typeface="Roboto"/>
                </a:rPr>
                <a:t>Dashboards
Module</a:t>
              </a:r>
            </a:p>
          </p:txBody>
        </p:sp>
        <p:sp>
          <p:nvSpPr>
            <p:cNvPr id="15402" name="TextBox 15401">
              <a:extLst>
                <a:ext uri="{FF2B5EF4-FFF2-40B4-BE49-F238E27FC236}">
                  <a16:creationId xmlns:a16="http://schemas.microsoft.com/office/drawing/2014/main" id="{50DD0418-E1AE-1B11-A3ED-ACF380298EDE}"/>
                </a:ext>
              </a:extLst>
            </p:cNvPr>
            <p:cNvSpPr txBox="1"/>
            <p:nvPr/>
          </p:nvSpPr>
          <p:spPr>
            <a:xfrm>
              <a:off x="8730725" y="3268980"/>
              <a:ext cx="1067943" cy="44805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0" dirty="0">
                  <a:solidFill>
                    <a:srgbClr val="484848"/>
                  </a:solidFill>
                  <a:latin typeface="Roboto"/>
                </a:rPr>
                <a:t>Mini-ERP
Implementation</a:t>
              </a:r>
            </a:p>
          </p:txBody>
        </p:sp>
        <p:sp>
          <p:nvSpPr>
            <p:cNvPr id="15403" name="TextBox 15402">
              <a:extLst>
                <a:ext uri="{FF2B5EF4-FFF2-40B4-BE49-F238E27FC236}">
                  <a16:creationId xmlns:a16="http://schemas.microsoft.com/office/drawing/2014/main" id="{59CB3A8E-C7B3-6FE8-3110-A9FDC56C7F9A}"/>
                </a:ext>
              </a:extLst>
            </p:cNvPr>
            <p:cNvSpPr txBox="1"/>
            <p:nvPr/>
          </p:nvSpPr>
          <p:spPr>
            <a:xfrm>
              <a:off x="10841999" y="3200400"/>
              <a:ext cx="868588" cy="22402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0" dirty="0">
                  <a:solidFill>
                    <a:srgbClr val="DE8431"/>
                  </a:solidFill>
                  <a:latin typeface="Roboto"/>
                </a:rPr>
                <a:t>Fees Module</a:t>
              </a:r>
            </a:p>
          </p:txBody>
        </p:sp>
        <p:sp>
          <p:nvSpPr>
            <p:cNvPr id="15404" name="TextBox 15403">
              <a:extLst>
                <a:ext uri="{FF2B5EF4-FFF2-40B4-BE49-F238E27FC236}">
                  <a16:creationId xmlns:a16="http://schemas.microsoft.com/office/drawing/2014/main" id="{01AAE5D8-534B-C29F-917D-61ECB3853C03}"/>
                </a:ext>
              </a:extLst>
            </p:cNvPr>
            <p:cNvSpPr txBox="1"/>
            <p:nvPr/>
          </p:nvSpPr>
          <p:spPr>
            <a:xfrm>
              <a:off x="6329206" y="3474720"/>
              <a:ext cx="1091374" cy="224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1200" b="0">
                  <a:solidFill>
                    <a:srgbClr val="7F64EA"/>
                  </a:solidFill>
                  <a:latin typeface="Roboto"/>
                </a:rPr>
                <a:t>Security Module</a:t>
              </a:r>
            </a:p>
          </p:txBody>
        </p:sp>
        <p:sp>
          <p:nvSpPr>
            <p:cNvPr id="15405" name="TextBox 15404">
              <a:extLst>
                <a:ext uri="{FF2B5EF4-FFF2-40B4-BE49-F238E27FC236}">
                  <a16:creationId xmlns:a16="http://schemas.microsoft.com/office/drawing/2014/main" id="{7C0E8ED3-D746-DC85-84A0-B3248EAD08CC}"/>
                </a:ext>
              </a:extLst>
            </p:cNvPr>
            <p:cNvSpPr txBox="1"/>
            <p:nvPr/>
          </p:nvSpPr>
          <p:spPr>
            <a:xfrm>
              <a:off x="10468619" y="1920240"/>
              <a:ext cx="987651" cy="224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0">
                  <a:solidFill>
                    <a:srgbClr val="3CC583"/>
                  </a:solidFill>
                  <a:latin typeface="Roboto"/>
                </a:rPr>
                <a:t>Hostel Module</a:t>
              </a:r>
            </a:p>
          </p:txBody>
        </p:sp>
        <p:sp>
          <p:nvSpPr>
            <p:cNvPr id="15406" name="TextBox 15405">
              <a:extLst>
                <a:ext uri="{FF2B5EF4-FFF2-40B4-BE49-F238E27FC236}">
                  <a16:creationId xmlns:a16="http://schemas.microsoft.com/office/drawing/2014/main" id="{3A60924D-140D-9B59-5A61-C717947007E2}"/>
                </a:ext>
              </a:extLst>
            </p:cNvPr>
            <p:cNvSpPr txBox="1"/>
            <p:nvPr/>
          </p:nvSpPr>
          <p:spPr>
            <a:xfrm>
              <a:off x="8697273" y="5525262"/>
              <a:ext cx="1157577" cy="3200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484848"/>
                  </a:solidFill>
                  <a:latin typeface="Roboto"/>
                </a:rPr>
                <a:t>Online application and
ID assignment</a:t>
              </a:r>
            </a:p>
          </p:txBody>
        </p:sp>
        <p:sp>
          <p:nvSpPr>
            <p:cNvPr id="15407" name="TextBox 15406">
              <a:extLst>
                <a:ext uri="{FF2B5EF4-FFF2-40B4-BE49-F238E27FC236}">
                  <a16:creationId xmlns:a16="http://schemas.microsoft.com/office/drawing/2014/main" id="{78FAFF76-4282-9073-F972-2D561B4CCE4F}"/>
                </a:ext>
              </a:extLst>
            </p:cNvPr>
            <p:cNvSpPr txBox="1"/>
            <p:nvPr/>
          </p:nvSpPr>
          <p:spPr>
            <a:xfrm>
              <a:off x="6247596" y="3784560"/>
              <a:ext cx="1173007" cy="3200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900" b="0">
                  <a:solidFill>
                    <a:srgbClr val="484848"/>
                  </a:solidFill>
                  <a:latin typeface="Roboto"/>
                </a:rPr>
                <a:t>Role-based access and
data backups</a:t>
              </a:r>
            </a:p>
          </p:txBody>
        </p:sp>
        <p:sp>
          <p:nvSpPr>
            <p:cNvPr id="15408" name="TextBox 15407">
              <a:extLst>
                <a:ext uri="{FF2B5EF4-FFF2-40B4-BE49-F238E27FC236}">
                  <a16:creationId xmlns:a16="http://schemas.microsoft.com/office/drawing/2014/main" id="{DDAD9E4C-EDED-D399-0662-EBF91315D267}"/>
                </a:ext>
              </a:extLst>
            </p:cNvPr>
            <p:cNvSpPr txBox="1"/>
            <p:nvPr/>
          </p:nvSpPr>
          <p:spPr>
            <a:xfrm>
              <a:off x="8467607" y="1593342"/>
              <a:ext cx="1136904" cy="3200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484848"/>
                  </a:solidFill>
                  <a:latin typeface="Roboto"/>
                </a:rPr>
                <a:t>Attendance and exam
records</a:t>
              </a:r>
            </a:p>
          </p:txBody>
        </p:sp>
        <p:sp>
          <p:nvSpPr>
            <p:cNvPr id="15409" name="TextBox 15408">
              <a:extLst>
                <a:ext uri="{FF2B5EF4-FFF2-40B4-BE49-F238E27FC236}">
                  <a16:creationId xmlns:a16="http://schemas.microsoft.com/office/drawing/2014/main" id="{924F51AD-CFBB-0CB0-6F7C-B658322ED091}"/>
                </a:ext>
              </a:extLst>
            </p:cNvPr>
            <p:cNvSpPr txBox="1"/>
            <p:nvPr/>
          </p:nvSpPr>
          <p:spPr>
            <a:xfrm>
              <a:off x="8638142" y="1143000"/>
              <a:ext cx="795817" cy="4480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0">
                  <a:solidFill>
                    <a:srgbClr val="1EABDA"/>
                  </a:solidFill>
                  <a:latin typeface="Roboto"/>
                </a:rPr>
                <a:t>Academics
Module</a:t>
              </a:r>
            </a:p>
          </p:txBody>
        </p:sp>
        <p:sp>
          <p:nvSpPr>
            <p:cNvPr id="15410" name="TextBox 15409">
              <a:extLst>
                <a:ext uri="{FF2B5EF4-FFF2-40B4-BE49-F238E27FC236}">
                  <a16:creationId xmlns:a16="http://schemas.microsoft.com/office/drawing/2014/main" id="{085B2676-4938-64FE-A7EA-45F3212C38C0}"/>
                </a:ext>
              </a:extLst>
            </p:cNvPr>
            <p:cNvSpPr txBox="1"/>
            <p:nvPr/>
          </p:nvSpPr>
          <p:spPr>
            <a:xfrm>
              <a:off x="7193085" y="5074920"/>
              <a:ext cx="683704" cy="224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0">
                  <a:solidFill>
                    <a:srgbClr val="543A3A"/>
                  </a:solidFill>
                  <a:latin typeface="Roboto"/>
                </a:rPr>
                <a:t>Data Silos</a:t>
              </a:r>
            </a:p>
          </p:txBody>
        </p:sp>
        <p:sp>
          <p:nvSpPr>
            <p:cNvPr id="15411" name="TextBox 15410">
              <a:extLst>
                <a:ext uri="{FF2B5EF4-FFF2-40B4-BE49-F238E27FC236}">
                  <a16:creationId xmlns:a16="http://schemas.microsoft.com/office/drawing/2014/main" id="{B321A061-1A66-68BB-0442-D7482997E800}"/>
                </a:ext>
              </a:extLst>
            </p:cNvPr>
            <p:cNvSpPr txBox="1"/>
            <p:nvPr/>
          </p:nvSpPr>
          <p:spPr>
            <a:xfrm>
              <a:off x="8871311" y="5074920"/>
              <a:ext cx="8095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0" dirty="0">
                  <a:solidFill>
                    <a:srgbClr val="FFA751"/>
                  </a:solidFill>
                  <a:latin typeface="Roboto"/>
                </a:rPr>
                <a:t>Admissions
Module</a:t>
              </a:r>
            </a:p>
          </p:txBody>
        </p:sp>
        <p:sp>
          <p:nvSpPr>
            <p:cNvPr id="15412" name="TextBox 15411">
              <a:extLst>
                <a:ext uri="{FF2B5EF4-FFF2-40B4-BE49-F238E27FC236}">
                  <a16:creationId xmlns:a16="http://schemas.microsoft.com/office/drawing/2014/main" id="{8877E64C-8D95-BA4D-561C-AE1F6C5A14A2}"/>
                </a:ext>
              </a:extLst>
            </p:cNvPr>
            <p:cNvSpPr txBox="1"/>
            <p:nvPr/>
          </p:nvSpPr>
          <p:spPr>
            <a:xfrm>
              <a:off x="10444844" y="5074920"/>
              <a:ext cx="1114425" cy="2240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0">
                  <a:solidFill>
                    <a:srgbClr val="424736"/>
                  </a:solidFill>
                  <a:latin typeface="Roboto"/>
                </a:rPr>
                <a:t>Centralized Data</a:t>
              </a:r>
            </a:p>
          </p:txBody>
        </p:sp>
        <p:sp>
          <p:nvSpPr>
            <p:cNvPr id="15413" name="TextBox 15412">
              <a:extLst>
                <a:ext uri="{FF2B5EF4-FFF2-40B4-BE49-F238E27FC236}">
                  <a16:creationId xmlns:a16="http://schemas.microsoft.com/office/drawing/2014/main" id="{17C4A838-4B8B-50DC-7C43-6EED7968E195}"/>
                </a:ext>
              </a:extLst>
            </p:cNvPr>
            <p:cNvSpPr txBox="1"/>
            <p:nvPr/>
          </p:nvSpPr>
          <p:spPr>
            <a:xfrm>
              <a:off x="7051963" y="5349240"/>
              <a:ext cx="965835" cy="6720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0">
                  <a:solidFill>
                    <a:srgbClr val="484848"/>
                  </a:solidFill>
                  <a:latin typeface="Roboto"/>
                </a:rPr>
                <a:t>Disconnected
student
processes</a:t>
              </a:r>
            </a:p>
          </p:txBody>
        </p:sp>
        <p:sp>
          <p:nvSpPr>
            <p:cNvPr id="15414" name="TextBox 15413">
              <a:extLst>
                <a:ext uri="{FF2B5EF4-FFF2-40B4-BE49-F238E27FC236}">
                  <a16:creationId xmlns:a16="http://schemas.microsoft.com/office/drawing/2014/main" id="{DA4200D3-8D70-6FE3-31E2-F823292DB315}"/>
                </a:ext>
              </a:extLst>
            </p:cNvPr>
            <p:cNvSpPr txBox="1"/>
            <p:nvPr/>
          </p:nvSpPr>
          <p:spPr>
            <a:xfrm>
              <a:off x="10471895" y="5349240"/>
              <a:ext cx="1060231" cy="67208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0">
                  <a:solidFill>
                    <a:srgbClr val="484848"/>
                  </a:solidFill>
                  <a:latin typeface="Roboto"/>
                </a:rPr>
                <a:t>Unified student
information
source</a:t>
              </a:r>
            </a:p>
          </p:txBody>
        </p:sp>
        <p:sp>
          <p:nvSpPr>
            <p:cNvPr id="15415" name="TextBox 15414">
              <a:extLst>
                <a:ext uri="{FF2B5EF4-FFF2-40B4-BE49-F238E27FC236}">
                  <a16:creationId xmlns:a16="http://schemas.microsoft.com/office/drawing/2014/main" id="{F42A8E19-5DA3-8EF9-2A78-600A4140555D}"/>
                </a:ext>
              </a:extLst>
            </p:cNvPr>
            <p:cNvSpPr txBox="1"/>
            <p:nvPr/>
          </p:nvSpPr>
          <p:spPr>
            <a:xfrm>
              <a:off x="10841999" y="3467862"/>
              <a:ext cx="1039939" cy="3200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900" b="0">
                  <a:solidFill>
                    <a:srgbClr val="484848"/>
                  </a:solidFill>
                  <a:latin typeface="Roboto"/>
                </a:rPr>
                <a:t>Digital fee entry and
receipts</a:t>
              </a:r>
            </a:p>
          </p:txBody>
        </p:sp>
        <p:sp>
          <p:nvSpPr>
            <p:cNvPr id="15416" name="Rounded Rectangle 27">
              <a:extLst>
                <a:ext uri="{FF2B5EF4-FFF2-40B4-BE49-F238E27FC236}">
                  <a16:creationId xmlns:a16="http://schemas.microsoft.com/office/drawing/2014/main" id="{7216F8F2-2C64-A3B0-82ED-84553F085CBC}"/>
                </a:ext>
              </a:extLst>
            </p:cNvPr>
            <p:cNvSpPr/>
            <p:nvPr/>
          </p:nvSpPr>
          <p:spPr>
            <a:xfrm>
              <a:off x="8948429" y="2175525"/>
              <a:ext cx="335280" cy="350504"/>
            </a:xfrm>
            <a:custGeom>
              <a:avLst/>
              <a:gdLst/>
              <a:ahLst/>
              <a:cxnLst/>
              <a:rect l="0" t="0" r="0" b="0"/>
              <a:pathLst>
                <a:path w="335280" h="350504">
                  <a:moveTo>
                    <a:pt x="22860" y="60959"/>
                  </a:moveTo>
                  <a:cubicBezTo>
                    <a:pt x="22860" y="94627"/>
                    <a:pt x="50152" y="121920"/>
                    <a:pt x="83820" y="121920"/>
                  </a:cubicBezTo>
                  <a:cubicBezTo>
                    <a:pt x="117487" y="121920"/>
                    <a:pt x="144780" y="94627"/>
                    <a:pt x="144780" y="60959"/>
                  </a:cubicBezTo>
                  <a:cubicBezTo>
                    <a:pt x="144780" y="27292"/>
                    <a:pt x="117487" y="0"/>
                    <a:pt x="83820" y="0"/>
                  </a:cubicBezTo>
                  <a:cubicBezTo>
                    <a:pt x="50152" y="0"/>
                    <a:pt x="22860" y="27292"/>
                    <a:pt x="22860" y="60959"/>
                  </a:cubicBezTo>
                  <a:close/>
                  <a:moveTo>
                    <a:pt x="190500" y="60959"/>
                  </a:moveTo>
                  <a:cubicBezTo>
                    <a:pt x="190500" y="94627"/>
                    <a:pt x="217792" y="121920"/>
                    <a:pt x="251460" y="121920"/>
                  </a:cubicBezTo>
                  <a:cubicBezTo>
                    <a:pt x="285127" y="121920"/>
                    <a:pt x="312420" y="94627"/>
                    <a:pt x="312420" y="60959"/>
                  </a:cubicBezTo>
                  <a:cubicBezTo>
                    <a:pt x="312420" y="27292"/>
                    <a:pt x="285127" y="0"/>
                    <a:pt x="251460" y="0"/>
                  </a:cubicBezTo>
                  <a:cubicBezTo>
                    <a:pt x="217792" y="0"/>
                    <a:pt x="190500" y="27292"/>
                    <a:pt x="190500" y="60959"/>
                  </a:cubicBezTo>
                  <a:close/>
                  <a:moveTo>
                    <a:pt x="144780" y="60944"/>
                  </a:moveTo>
                  <a:cubicBezTo>
                    <a:pt x="144780" y="48319"/>
                    <a:pt x="155014" y="38084"/>
                    <a:pt x="167640" y="38084"/>
                  </a:cubicBezTo>
                  <a:cubicBezTo>
                    <a:pt x="180265" y="38084"/>
                    <a:pt x="190500" y="48319"/>
                    <a:pt x="190500" y="60944"/>
                  </a:cubicBezTo>
                  <a:moveTo>
                    <a:pt x="22860" y="60959"/>
                  </a:moveTo>
                  <a:lnTo>
                    <a:pt x="0" y="60959"/>
                  </a:lnTo>
                  <a:moveTo>
                    <a:pt x="335280" y="60959"/>
                  </a:moveTo>
                  <a:lnTo>
                    <a:pt x="312420" y="60959"/>
                  </a:lnTo>
                  <a:moveTo>
                    <a:pt x="167640" y="350504"/>
                  </a:moveTo>
                  <a:lnTo>
                    <a:pt x="56250" y="314324"/>
                  </a:lnTo>
                  <a:cubicBezTo>
                    <a:pt x="49971" y="312284"/>
                    <a:pt x="45720" y="306433"/>
                    <a:pt x="45720" y="299831"/>
                  </a:cubicBezTo>
                  <a:lnTo>
                    <a:pt x="45720" y="179435"/>
                  </a:lnTo>
                  <a:cubicBezTo>
                    <a:pt x="45720" y="174557"/>
                    <a:pt x="48055" y="169974"/>
                    <a:pt x="52002" y="167107"/>
                  </a:cubicBezTo>
                  <a:cubicBezTo>
                    <a:pt x="55949" y="164239"/>
                    <a:pt x="61029" y="163435"/>
                    <a:pt x="65669" y="164942"/>
                  </a:cubicBezTo>
                  <a:lnTo>
                    <a:pt x="167640" y="198104"/>
                  </a:lnTo>
                  <a:close/>
                  <a:moveTo>
                    <a:pt x="167640" y="198104"/>
                  </a:moveTo>
                  <a:lnTo>
                    <a:pt x="269610" y="164972"/>
                  </a:lnTo>
                  <a:cubicBezTo>
                    <a:pt x="274252" y="163464"/>
                    <a:pt x="279336" y="164271"/>
                    <a:pt x="283283" y="167142"/>
                  </a:cubicBezTo>
                  <a:cubicBezTo>
                    <a:pt x="287231" y="170012"/>
                    <a:pt x="289564" y="174600"/>
                    <a:pt x="289560" y="179481"/>
                  </a:cubicBezTo>
                  <a:lnTo>
                    <a:pt x="289560" y="299877"/>
                  </a:lnTo>
                  <a:cubicBezTo>
                    <a:pt x="289559" y="306479"/>
                    <a:pt x="285308" y="312330"/>
                    <a:pt x="279029" y="314370"/>
                  </a:cubicBezTo>
                  <a:lnTo>
                    <a:pt x="167640" y="350504"/>
                  </a:lnTo>
                  <a:moveTo>
                    <a:pt x="225170" y="261152"/>
                  </a:moveTo>
                  <a:lnTo>
                    <a:pt x="248030" y="254629"/>
                  </a:lnTo>
                  <a:cubicBezTo>
                    <a:pt x="254574" y="252758"/>
                    <a:pt x="259083" y="246774"/>
                    <a:pt x="259080" y="239969"/>
                  </a:cubicBezTo>
                  <a:lnTo>
                    <a:pt x="259080" y="233568"/>
                  </a:lnTo>
                  <a:cubicBezTo>
                    <a:pt x="259077" y="228786"/>
                    <a:pt x="256831" y="224282"/>
                    <a:pt x="253012" y="221404"/>
                  </a:cubicBezTo>
                  <a:cubicBezTo>
                    <a:pt x="249194" y="218526"/>
                    <a:pt x="244246" y="217607"/>
                    <a:pt x="239649" y="218922"/>
                  </a:cubicBezTo>
                  <a:lnTo>
                    <a:pt x="216789" y="225445"/>
                  </a:lnTo>
                  <a:cubicBezTo>
                    <a:pt x="210245" y="227316"/>
                    <a:pt x="205736" y="233300"/>
                    <a:pt x="205740" y="240106"/>
                  </a:cubicBezTo>
                  <a:lnTo>
                    <a:pt x="205740" y="246507"/>
                  </a:lnTo>
                  <a:cubicBezTo>
                    <a:pt x="205742" y="251288"/>
                    <a:pt x="207988" y="255792"/>
                    <a:pt x="211807" y="258670"/>
                  </a:cubicBezTo>
                  <a:cubicBezTo>
                    <a:pt x="215625" y="261548"/>
                    <a:pt x="220573" y="262467"/>
                    <a:pt x="225170" y="261152"/>
                  </a:cubicBezTo>
                  <a:close/>
                </a:path>
              </a:pathLst>
            </a:custGeom>
            <a:noFill/>
            <a:ln w="28575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17" name="Rounded Rectangle 28">
              <a:extLst>
                <a:ext uri="{FF2B5EF4-FFF2-40B4-BE49-F238E27FC236}">
                  <a16:creationId xmlns:a16="http://schemas.microsoft.com/office/drawing/2014/main" id="{51CDAE30-F6E8-6645-1E47-B99F42541BC3}"/>
                </a:ext>
              </a:extLst>
            </p:cNvPr>
            <p:cNvSpPr/>
            <p:nvPr/>
          </p:nvSpPr>
          <p:spPr>
            <a:xfrm>
              <a:off x="9866639" y="2491740"/>
              <a:ext cx="350520" cy="289560"/>
            </a:xfrm>
            <a:custGeom>
              <a:avLst/>
              <a:gdLst/>
              <a:ahLst/>
              <a:cxnLst/>
              <a:rect l="0" t="0" r="0" b="0"/>
              <a:pathLst>
                <a:path w="350520" h="289560">
                  <a:moveTo>
                    <a:pt x="30480" y="45720"/>
                  </a:moveTo>
                  <a:lnTo>
                    <a:pt x="320040" y="45720"/>
                  </a:lnTo>
                  <a:cubicBezTo>
                    <a:pt x="320040" y="45720"/>
                    <a:pt x="350520" y="45720"/>
                    <a:pt x="350520" y="76200"/>
                  </a:cubicBezTo>
                  <a:lnTo>
                    <a:pt x="350520" y="259080"/>
                  </a:lnTo>
                  <a:cubicBezTo>
                    <a:pt x="350520" y="259080"/>
                    <a:pt x="350520" y="289560"/>
                    <a:pt x="320040" y="289560"/>
                  </a:cubicBezTo>
                  <a:lnTo>
                    <a:pt x="30480" y="289560"/>
                  </a:lnTo>
                  <a:cubicBezTo>
                    <a:pt x="30480" y="289560"/>
                    <a:pt x="0" y="289560"/>
                    <a:pt x="0" y="259080"/>
                  </a:cubicBezTo>
                  <a:lnTo>
                    <a:pt x="0" y="76200"/>
                  </a:lnTo>
                  <a:cubicBezTo>
                    <a:pt x="0" y="76200"/>
                    <a:pt x="0" y="45720"/>
                    <a:pt x="30480" y="45720"/>
                  </a:cubicBezTo>
                  <a:moveTo>
                    <a:pt x="121920" y="45720"/>
                  </a:moveTo>
                  <a:lnTo>
                    <a:pt x="121920" y="22860"/>
                  </a:lnTo>
                  <a:cubicBezTo>
                    <a:pt x="121920" y="10234"/>
                    <a:pt x="132154" y="0"/>
                    <a:pt x="144780" y="0"/>
                  </a:cubicBezTo>
                  <a:lnTo>
                    <a:pt x="205740" y="0"/>
                  </a:lnTo>
                  <a:cubicBezTo>
                    <a:pt x="218365" y="0"/>
                    <a:pt x="228600" y="10234"/>
                    <a:pt x="228600" y="22860"/>
                  </a:cubicBezTo>
                  <a:lnTo>
                    <a:pt x="228600" y="45720"/>
                  </a:lnTo>
                  <a:moveTo>
                    <a:pt x="220980" y="129540"/>
                  </a:moveTo>
                  <a:cubicBezTo>
                    <a:pt x="204635" y="129529"/>
                    <a:pt x="189528" y="138245"/>
                    <a:pt x="181356" y="152400"/>
                  </a:cubicBezTo>
                  <a:lnTo>
                    <a:pt x="91440" y="152400"/>
                  </a:lnTo>
                  <a:lnTo>
                    <a:pt x="68580" y="175260"/>
                  </a:lnTo>
                  <a:lnTo>
                    <a:pt x="91440" y="198120"/>
                  </a:lnTo>
                  <a:lnTo>
                    <a:pt x="181355" y="198120"/>
                  </a:lnTo>
                  <a:cubicBezTo>
                    <a:pt x="192447" y="217331"/>
                    <a:pt x="215730" y="225808"/>
                    <a:pt x="236578" y="218226"/>
                  </a:cubicBezTo>
                  <a:cubicBezTo>
                    <a:pt x="257426" y="210643"/>
                    <a:pt x="269822" y="189188"/>
                    <a:pt x="265979" y="167340"/>
                  </a:cubicBezTo>
                  <a:cubicBezTo>
                    <a:pt x="262136" y="145491"/>
                    <a:pt x="243163" y="129554"/>
                    <a:pt x="220980" y="129540"/>
                  </a:cubicBezTo>
                  <a:close/>
                  <a:moveTo>
                    <a:pt x="220980" y="171450"/>
                  </a:moveTo>
                  <a:cubicBezTo>
                    <a:pt x="223084" y="171450"/>
                    <a:pt x="224790" y="173155"/>
                    <a:pt x="224790" y="175260"/>
                  </a:cubicBezTo>
                  <a:lnTo>
                    <a:pt x="224790" y="175260"/>
                  </a:lnTo>
                  <a:cubicBezTo>
                    <a:pt x="224790" y="177364"/>
                    <a:pt x="223084" y="179070"/>
                    <a:pt x="220980" y="179070"/>
                  </a:cubicBezTo>
                  <a:lnTo>
                    <a:pt x="220980" y="179070"/>
                  </a:lnTo>
                  <a:cubicBezTo>
                    <a:pt x="218875" y="179070"/>
                    <a:pt x="217170" y="177364"/>
                    <a:pt x="217170" y="175260"/>
                  </a:cubicBezTo>
                  <a:lnTo>
                    <a:pt x="217170" y="175260"/>
                  </a:lnTo>
                  <a:cubicBezTo>
                    <a:pt x="217170" y="173155"/>
                    <a:pt x="218875" y="171450"/>
                    <a:pt x="220980" y="171450"/>
                  </a:cubicBezTo>
                  <a:moveTo>
                    <a:pt x="220980" y="171450"/>
                  </a:moveTo>
                  <a:lnTo>
                    <a:pt x="220980" y="171450"/>
                  </a:lnTo>
                </a:path>
              </a:pathLst>
            </a:custGeom>
            <a:noFill/>
            <a:ln w="28575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18" name="Rounded Rectangle 29">
              <a:extLst>
                <a:ext uri="{FF2B5EF4-FFF2-40B4-BE49-F238E27FC236}">
                  <a16:creationId xmlns:a16="http://schemas.microsoft.com/office/drawing/2014/main" id="{EED476DE-83E4-0170-D609-5B7A0B590247}"/>
                </a:ext>
              </a:extLst>
            </p:cNvPr>
            <p:cNvSpPr/>
            <p:nvPr/>
          </p:nvSpPr>
          <p:spPr>
            <a:xfrm>
              <a:off x="8117849" y="2750820"/>
              <a:ext cx="350520" cy="320040"/>
            </a:xfrm>
            <a:custGeom>
              <a:avLst/>
              <a:gdLst/>
              <a:ahLst/>
              <a:cxnLst/>
              <a:rect l="0" t="0" r="0" b="0"/>
              <a:pathLst>
                <a:path w="350520" h="320040">
                  <a:moveTo>
                    <a:pt x="45720" y="106680"/>
                  </a:moveTo>
                  <a:cubicBezTo>
                    <a:pt x="45720" y="136138"/>
                    <a:pt x="69601" y="160020"/>
                    <a:pt x="99060" y="160020"/>
                  </a:cubicBezTo>
                  <a:cubicBezTo>
                    <a:pt x="128518" y="160020"/>
                    <a:pt x="152400" y="136138"/>
                    <a:pt x="152400" y="106680"/>
                  </a:cubicBezTo>
                  <a:cubicBezTo>
                    <a:pt x="152400" y="77221"/>
                    <a:pt x="128518" y="53340"/>
                    <a:pt x="99060" y="53340"/>
                  </a:cubicBezTo>
                  <a:cubicBezTo>
                    <a:pt x="69601" y="53340"/>
                    <a:pt x="45720" y="77221"/>
                    <a:pt x="45720" y="106680"/>
                  </a:cubicBezTo>
                  <a:moveTo>
                    <a:pt x="152400" y="106680"/>
                  </a:moveTo>
                  <a:lnTo>
                    <a:pt x="99060" y="106680"/>
                  </a:lnTo>
                  <a:lnTo>
                    <a:pt x="99060" y="53340"/>
                  </a:lnTo>
                  <a:moveTo>
                    <a:pt x="129540" y="320040"/>
                  </a:moveTo>
                  <a:cubicBezTo>
                    <a:pt x="143344" y="302609"/>
                    <a:pt x="151339" y="281289"/>
                    <a:pt x="152400" y="259080"/>
                  </a:cubicBezTo>
                  <a:moveTo>
                    <a:pt x="220980" y="320040"/>
                  </a:moveTo>
                  <a:cubicBezTo>
                    <a:pt x="207175" y="302609"/>
                    <a:pt x="199180" y="281289"/>
                    <a:pt x="198120" y="259080"/>
                  </a:cubicBezTo>
                  <a:moveTo>
                    <a:pt x="106664" y="320040"/>
                  </a:moveTo>
                  <a:lnTo>
                    <a:pt x="243824" y="320040"/>
                  </a:lnTo>
                  <a:moveTo>
                    <a:pt x="0" y="213360"/>
                  </a:moveTo>
                  <a:lnTo>
                    <a:pt x="350520" y="213360"/>
                  </a:lnTo>
                  <a:moveTo>
                    <a:pt x="15240" y="0"/>
                  </a:moveTo>
                  <a:lnTo>
                    <a:pt x="335280" y="0"/>
                  </a:lnTo>
                  <a:cubicBezTo>
                    <a:pt x="335280" y="0"/>
                    <a:pt x="350520" y="0"/>
                    <a:pt x="350520" y="15240"/>
                  </a:cubicBezTo>
                  <a:lnTo>
                    <a:pt x="350520" y="243840"/>
                  </a:lnTo>
                  <a:cubicBezTo>
                    <a:pt x="350520" y="243840"/>
                    <a:pt x="350520" y="259080"/>
                    <a:pt x="335280" y="259080"/>
                  </a:cubicBezTo>
                  <a:lnTo>
                    <a:pt x="15240" y="259080"/>
                  </a:lnTo>
                  <a:cubicBezTo>
                    <a:pt x="15240" y="259080"/>
                    <a:pt x="0" y="259080"/>
                    <a:pt x="0" y="243840"/>
                  </a:cubicBezTo>
                  <a:lnTo>
                    <a:pt x="0" y="15240"/>
                  </a:lnTo>
                  <a:cubicBezTo>
                    <a:pt x="0" y="15240"/>
                    <a:pt x="0" y="0"/>
                    <a:pt x="15240" y="0"/>
                  </a:cubicBezTo>
                  <a:moveTo>
                    <a:pt x="198120" y="83820"/>
                  </a:moveTo>
                  <a:lnTo>
                    <a:pt x="220980" y="53340"/>
                  </a:lnTo>
                  <a:lnTo>
                    <a:pt x="266700" y="91440"/>
                  </a:lnTo>
                  <a:lnTo>
                    <a:pt x="304800" y="45720"/>
                  </a:lnTo>
                  <a:moveTo>
                    <a:pt x="289560" y="167640"/>
                  </a:moveTo>
                  <a:lnTo>
                    <a:pt x="289560" y="144780"/>
                  </a:lnTo>
                  <a:moveTo>
                    <a:pt x="259080" y="167640"/>
                  </a:moveTo>
                  <a:lnTo>
                    <a:pt x="259080" y="137160"/>
                  </a:lnTo>
                  <a:moveTo>
                    <a:pt x="228600" y="167640"/>
                  </a:moveTo>
                  <a:lnTo>
                    <a:pt x="228600" y="121920"/>
                  </a:lnTo>
                  <a:moveTo>
                    <a:pt x="198120" y="167640"/>
                  </a:moveTo>
                  <a:lnTo>
                    <a:pt x="198120" y="144780"/>
                  </a:lnTo>
                </a:path>
              </a:pathLst>
            </a:custGeom>
            <a:noFill/>
            <a:ln w="28575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19" name="Rounded Rectangle 30">
              <a:extLst>
                <a:ext uri="{FF2B5EF4-FFF2-40B4-BE49-F238E27FC236}">
                  <a16:creationId xmlns:a16="http://schemas.microsoft.com/office/drawing/2014/main" id="{340406AA-5F28-29FB-0D5B-14C614810E56}"/>
                </a:ext>
              </a:extLst>
            </p:cNvPr>
            <p:cNvSpPr/>
            <p:nvPr/>
          </p:nvSpPr>
          <p:spPr>
            <a:xfrm>
              <a:off x="10186679" y="3375660"/>
              <a:ext cx="350520" cy="350520"/>
            </a:xfrm>
            <a:custGeom>
              <a:avLst/>
              <a:gdLst/>
              <a:ahLst/>
              <a:cxnLst/>
              <a:rect l="0" t="0" r="0" b="0"/>
              <a:pathLst>
                <a:path w="350520" h="350520">
                  <a:moveTo>
                    <a:pt x="167640" y="259080"/>
                  </a:moveTo>
                  <a:cubicBezTo>
                    <a:pt x="167640" y="309580"/>
                    <a:pt x="208579" y="350520"/>
                    <a:pt x="259080" y="350520"/>
                  </a:cubicBezTo>
                  <a:cubicBezTo>
                    <a:pt x="309580" y="350520"/>
                    <a:pt x="350520" y="309580"/>
                    <a:pt x="350520" y="259080"/>
                  </a:cubicBezTo>
                  <a:cubicBezTo>
                    <a:pt x="350520" y="208579"/>
                    <a:pt x="309580" y="167640"/>
                    <a:pt x="259080" y="167640"/>
                  </a:cubicBezTo>
                  <a:cubicBezTo>
                    <a:pt x="208579" y="167640"/>
                    <a:pt x="167640" y="208579"/>
                    <a:pt x="167640" y="259080"/>
                  </a:cubicBezTo>
                  <a:moveTo>
                    <a:pt x="299770" y="232562"/>
                  </a:moveTo>
                  <a:lnTo>
                    <a:pt x="255574" y="291541"/>
                  </a:lnTo>
                  <a:cubicBezTo>
                    <a:pt x="253585" y="294189"/>
                    <a:pt x="250546" y="295845"/>
                    <a:pt x="247242" y="296078"/>
                  </a:cubicBezTo>
                  <a:cubicBezTo>
                    <a:pt x="243938" y="296312"/>
                    <a:pt x="240695" y="295102"/>
                    <a:pt x="238353" y="292760"/>
                  </a:cubicBezTo>
                  <a:lnTo>
                    <a:pt x="215493" y="269900"/>
                  </a:lnTo>
                  <a:moveTo>
                    <a:pt x="0" y="60960"/>
                  </a:moveTo>
                  <a:lnTo>
                    <a:pt x="289560" y="60960"/>
                  </a:lnTo>
                  <a:moveTo>
                    <a:pt x="144780" y="198120"/>
                  </a:moveTo>
                  <a:lnTo>
                    <a:pt x="22860" y="198120"/>
                  </a:lnTo>
                  <a:cubicBezTo>
                    <a:pt x="10234" y="198120"/>
                    <a:pt x="0" y="187885"/>
                    <a:pt x="0" y="175260"/>
                  </a:cubicBezTo>
                  <a:lnTo>
                    <a:pt x="0" y="22860"/>
                  </a:lnTo>
                  <a:cubicBezTo>
                    <a:pt x="0" y="10234"/>
                    <a:pt x="10234" y="0"/>
                    <a:pt x="22860" y="0"/>
                  </a:cubicBezTo>
                  <a:lnTo>
                    <a:pt x="266700" y="0"/>
                  </a:lnTo>
                  <a:cubicBezTo>
                    <a:pt x="279325" y="0"/>
                    <a:pt x="289560" y="10234"/>
                    <a:pt x="289560" y="22860"/>
                  </a:cubicBezTo>
                  <a:lnTo>
                    <a:pt x="289560" y="137160"/>
                  </a:lnTo>
                  <a:moveTo>
                    <a:pt x="213360" y="106680"/>
                  </a:moveTo>
                  <a:lnTo>
                    <a:pt x="259080" y="106680"/>
                  </a:lnTo>
                  <a:moveTo>
                    <a:pt x="30480" y="137160"/>
                  </a:moveTo>
                  <a:lnTo>
                    <a:pt x="76200" y="137160"/>
                  </a:lnTo>
                  <a:moveTo>
                    <a:pt x="30480" y="106680"/>
                  </a:moveTo>
                  <a:lnTo>
                    <a:pt x="106680" y="106680"/>
                  </a:lnTo>
                </a:path>
              </a:pathLst>
            </a:custGeom>
            <a:noFill/>
            <a:ln w="28575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20" name="Rounded Rectangle 31">
              <a:extLst>
                <a:ext uri="{FF2B5EF4-FFF2-40B4-BE49-F238E27FC236}">
                  <a16:creationId xmlns:a16="http://schemas.microsoft.com/office/drawing/2014/main" id="{7A7BD707-7BC9-3CAB-FB85-8BB4D25D45B2}"/>
                </a:ext>
              </a:extLst>
            </p:cNvPr>
            <p:cNvSpPr/>
            <p:nvPr/>
          </p:nvSpPr>
          <p:spPr>
            <a:xfrm>
              <a:off x="8083437" y="3650437"/>
              <a:ext cx="351214" cy="350520"/>
            </a:xfrm>
            <a:custGeom>
              <a:avLst/>
              <a:gdLst/>
              <a:ahLst/>
              <a:cxnLst/>
              <a:rect l="0" t="0" r="0" b="0"/>
              <a:pathLst>
                <a:path w="351214" h="350520">
                  <a:moveTo>
                    <a:pt x="335401" y="0"/>
                  </a:moveTo>
                  <a:cubicBezTo>
                    <a:pt x="343818" y="0"/>
                    <a:pt x="350641" y="6823"/>
                    <a:pt x="350641" y="15240"/>
                  </a:cubicBezTo>
                  <a:lnTo>
                    <a:pt x="350520" y="130606"/>
                  </a:lnTo>
                  <a:cubicBezTo>
                    <a:pt x="351214" y="235716"/>
                    <a:pt x="278738" y="327175"/>
                    <a:pt x="176250" y="350520"/>
                  </a:cubicBezTo>
                  <a:cubicBezTo>
                    <a:pt x="73573" y="328107"/>
                    <a:pt x="277" y="237332"/>
                    <a:pt x="0" y="132237"/>
                  </a:cubicBezTo>
                  <a:lnTo>
                    <a:pt x="198" y="15316"/>
                  </a:lnTo>
                  <a:cubicBezTo>
                    <a:pt x="198" y="6899"/>
                    <a:pt x="7021" y="76"/>
                    <a:pt x="15438" y="76"/>
                  </a:cubicBezTo>
                  <a:close/>
                  <a:moveTo>
                    <a:pt x="244205" y="213055"/>
                  </a:moveTo>
                  <a:lnTo>
                    <a:pt x="243794" y="123611"/>
                  </a:lnTo>
                  <a:cubicBezTo>
                    <a:pt x="243752" y="115224"/>
                    <a:pt x="236941" y="108447"/>
                    <a:pt x="228554" y="108447"/>
                  </a:cubicBezTo>
                  <a:lnTo>
                    <a:pt x="121874" y="108920"/>
                  </a:lnTo>
                  <a:cubicBezTo>
                    <a:pt x="113457" y="108920"/>
                    <a:pt x="106634" y="115743"/>
                    <a:pt x="106634" y="124160"/>
                  </a:cubicBezTo>
                  <a:lnTo>
                    <a:pt x="107045" y="213680"/>
                  </a:lnTo>
                  <a:cubicBezTo>
                    <a:pt x="107087" y="222067"/>
                    <a:pt x="113898" y="228843"/>
                    <a:pt x="122285" y="228843"/>
                  </a:cubicBezTo>
                  <a:lnTo>
                    <a:pt x="228965" y="228371"/>
                  </a:lnTo>
                  <a:cubicBezTo>
                    <a:pt x="233020" y="228371"/>
                    <a:pt x="236908" y="226755"/>
                    <a:pt x="239769" y="223880"/>
                  </a:cubicBezTo>
                  <a:cubicBezTo>
                    <a:pt x="242629" y="221006"/>
                    <a:pt x="244226" y="217110"/>
                    <a:pt x="244205" y="213055"/>
                  </a:cubicBezTo>
                  <a:close/>
                  <a:moveTo>
                    <a:pt x="174863" y="45720"/>
                  </a:moveTo>
                  <a:lnTo>
                    <a:pt x="174863" y="45720"/>
                  </a:lnTo>
                  <a:cubicBezTo>
                    <a:pt x="149613" y="45837"/>
                    <a:pt x="129239" y="66402"/>
                    <a:pt x="129357" y="91653"/>
                  </a:cubicBezTo>
                  <a:lnTo>
                    <a:pt x="129357" y="108813"/>
                  </a:lnTo>
                  <a:lnTo>
                    <a:pt x="220797" y="108402"/>
                  </a:lnTo>
                  <a:lnTo>
                    <a:pt x="220797" y="91241"/>
                  </a:lnTo>
                  <a:cubicBezTo>
                    <a:pt x="220687" y="65985"/>
                    <a:pt x="200120" y="45601"/>
                    <a:pt x="174863" y="45720"/>
                  </a:cubicBezTo>
                  <a:close/>
                  <a:moveTo>
                    <a:pt x="156377" y="168600"/>
                  </a:moveTo>
                  <a:cubicBezTo>
                    <a:pt x="156377" y="179121"/>
                    <a:pt x="164906" y="187650"/>
                    <a:pt x="175427" y="187650"/>
                  </a:cubicBezTo>
                  <a:cubicBezTo>
                    <a:pt x="185948" y="187650"/>
                    <a:pt x="194477" y="179121"/>
                    <a:pt x="194477" y="168600"/>
                  </a:cubicBezTo>
                  <a:cubicBezTo>
                    <a:pt x="194477" y="158079"/>
                    <a:pt x="185948" y="149550"/>
                    <a:pt x="175427" y="149550"/>
                  </a:cubicBezTo>
                  <a:cubicBezTo>
                    <a:pt x="164906" y="149550"/>
                    <a:pt x="156377" y="158079"/>
                    <a:pt x="156377" y="168600"/>
                  </a:cubicBezTo>
                  <a:close/>
                </a:path>
              </a:pathLst>
            </a:custGeom>
            <a:noFill/>
            <a:ln w="28575">
              <a:solidFill>
                <a:srgbClr val="7F64E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21" name="Rounded Rectangle 32">
              <a:extLst>
                <a:ext uri="{FF2B5EF4-FFF2-40B4-BE49-F238E27FC236}">
                  <a16:creationId xmlns:a16="http://schemas.microsoft.com/office/drawing/2014/main" id="{0ED15304-A5E4-B59E-B466-8828F85EE25F}"/>
                </a:ext>
              </a:extLst>
            </p:cNvPr>
            <p:cNvSpPr/>
            <p:nvPr/>
          </p:nvSpPr>
          <p:spPr>
            <a:xfrm>
              <a:off x="9630419" y="4191000"/>
              <a:ext cx="347523" cy="353211"/>
            </a:xfrm>
            <a:custGeom>
              <a:avLst/>
              <a:gdLst/>
              <a:ahLst/>
              <a:cxnLst/>
              <a:rect l="0" t="0" r="0" b="0"/>
              <a:pathLst>
                <a:path w="347523" h="353211">
                  <a:moveTo>
                    <a:pt x="159119" y="54113"/>
                  </a:moveTo>
                  <a:lnTo>
                    <a:pt x="318333" y="54113"/>
                  </a:lnTo>
                  <a:cubicBezTo>
                    <a:pt x="334454" y="54113"/>
                    <a:pt x="347523" y="67183"/>
                    <a:pt x="347523" y="83305"/>
                  </a:cubicBezTo>
                  <a:lnTo>
                    <a:pt x="347523" y="264071"/>
                  </a:lnTo>
                  <a:cubicBezTo>
                    <a:pt x="347523" y="280193"/>
                    <a:pt x="334454" y="293263"/>
                    <a:pt x="318333" y="293263"/>
                  </a:cubicBezTo>
                  <a:lnTo>
                    <a:pt x="167356" y="293263"/>
                  </a:lnTo>
                  <a:lnTo>
                    <a:pt x="90256" y="346522"/>
                  </a:lnTo>
                  <a:cubicBezTo>
                    <a:pt x="80574" y="353211"/>
                    <a:pt x="67364" y="346280"/>
                    <a:pt x="67364" y="334513"/>
                  </a:cubicBezTo>
                  <a:lnTo>
                    <a:pt x="67364" y="293263"/>
                  </a:lnTo>
                  <a:lnTo>
                    <a:pt x="47438" y="293263"/>
                  </a:lnTo>
                  <a:cubicBezTo>
                    <a:pt x="31315" y="293263"/>
                    <a:pt x="18246" y="280193"/>
                    <a:pt x="18246" y="264071"/>
                  </a:cubicBezTo>
                  <a:lnTo>
                    <a:pt x="18246" y="83305"/>
                  </a:lnTo>
                  <a:cubicBezTo>
                    <a:pt x="18246" y="67183"/>
                    <a:pt x="31315" y="54113"/>
                    <a:pt x="47437" y="54113"/>
                  </a:cubicBezTo>
                  <a:lnTo>
                    <a:pt x="80147" y="54113"/>
                  </a:lnTo>
                  <a:moveTo>
                    <a:pt x="0" y="0"/>
                  </a:moveTo>
                  <a:moveTo>
                    <a:pt x="190589" y="16639"/>
                  </a:moveTo>
                  <a:lnTo>
                    <a:pt x="153122" y="54106"/>
                  </a:lnTo>
                  <a:lnTo>
                    <a:pt x="190589" y="91574"/>
                  </a:lnTo>
                  <a:moveTo>
                    <a:pt x="113101" y="191289"/>
                  </a:moveTo>
                  <a:cubicBezTo>
                    <a:pt x="129010" y="191289"/>
                    <a:pt x="141907" y="178393"/>
                    <a:pt x="141907" y="162484"/>
                  </a:cubicBezTo>
                  <a:cubicBezTo>
                    <a:pt x="141907" y="146574"/>
                    <a:pt x="129010" y="133677"/>
                    <a:pt x="113101" y="133677"/>
                  </a:cubicBezTo>
                  <a:cubicBezTo>
                    <a:pt x="97192" y="133677"/>
                    <a:pt x="84295" y="146574"/>
                    <a:pt x="84295" y="162484"/>
                  </a:cubicBezTo>
                  <a:cubicBezTo>
                    <a:pt x="84295" y="178393"/>
                    <a:pt x="97192" y="191289"/>
                    <a:pt x="113101" y="191289"/>
                  </a:cubicBezTo>
                  <a:close/>
                  <a:moveTo>
                    <a:pt x="64859" y="236047"/>
                  </a:moveTo>
                  <a:cubicBezTo>
                    <a:pt x="71166" y="215383"/>
                    <a:pt x="90699" y="199890"/>
                    <a:pt x="113137" y="199890"/>
                  </a:cubicBezTo>
                  <a:cubicBezTo>
                    <a:pt x="135575" y="199890"/>
                    <a:pt x="155109" y="215383"/>
                    <a:pt x="161415" y="236047"/>
                  </a:cubicBezTo>
                  <a:moveTo>
                    <a:pt x="251243" y="191289"/>
                  </a:moveTo>
                  <a:cubicBezTo>
                    <a:pt x="267152" y="191289"/>
                    <a:pt x="280050" y="178393"/>
                    <a:pt x="280050" y="162484"/>
                  </a:cubicBezTo>
                  <a:cubicBezTo>
                    <a:pt x="280050" y="146574"/>
                    <a:pt x="267152" y="133677"/>
                    <a:pt x="251243" y="133677"/>
                  </a:cubicBezTo>
                  <a:cubicBezTo>
                    <a:pt x="235334" y="133677"/>
                    <a:pt x="222436" y="146574"/>
                    <a:pt x="222436" y="162484"/>
                  </a:cubicBezTo>
                  <a:cubicBezTo>
                    <a:pt x="222436" y="178393"/>
                    <a:pt x="235334" y="191289"/>
                    <a:pt x="251243" y="191289"/>
                  </a:cubicBezTo>
                  <a:close/>
                  <a:moveTo>
                    <a:pt x="203001" y="236047"/>
                  </a:moveTo>
                  <a:cubicBezTo>
                    <a:pt x="209309" y="215383"/>
                    <a:pt x="228842" y="199890"/>
                    <a:pt x="251280" y="199890"/>
                  </a:cubicBezTo>
                  <a:cubicBezTo>
                    <a:pt x="273718" y="199890"/>
                    <a:pt x="293251" y="215383"/>
                    <a:pt x="299558" y="236047"/>
                  </a:cubicBezTo>
                </a:path>
              </a:pathLst>
            </a:custGeom>
            <a:noFill/>
            <a:ln w="28575">
              <a:solidFill>
                <a:srgbClr val="FFA75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22" name="Rounded Rectangle 33">
              <a:extLst>
                <a:ext uri="{FF2B5EF4-FFF2-40B4-BE49-F238E27FC236}">
                  <a16:creationId xmlns:a16="http://schemas.microsoft.com/office/drawing/2014/main" id="{1691D4E3-234B-6D99-2BE4-F0E791101424}"/>
                </a:ext>
              </a:extLst>
            </p:cNvPr>
            <p:cNvSpPr/>
            <p:nvPr/>
          </p:nvSpPr>
          <p:spPr>
            <a:xfrm>
              <a:off x="8178809" y="4339590"/>
              <a:ext cx="342900" cy="342900"/>
            </a:xfrm>
            <a:custGeom>
              <a:avLst/>
              <a:gdLst/>
              <a:ahLst/>
              <a:cxnLst/>
              <a:rect l="0" t="0" r="0" b="0"/>
              <a:pathLst>
                <a:path w="342900" h="342900">
                  <a:moveTo>
                    <a:pt x="205740" y="160020"/>
                  </a:moveTo>
                  <a:lnTo>
                    <a:pt x="205740" y="296756"/>
                  </a:lnTo>
                  <a:cubicBezTo>
                    <a:pt x="205740" y="301582"/>
                    <a:pt x="208788" y="304800"/>
                    <a:pt x="213360" y="304800"/>
                  </a:cubicBezTo>
                  <a:lnTo>
                    <a:pt x="342662" y="304800"/>
                  </a:lnTo>
                  <a:moveTo>
                    <a:pt x="342900" y="342898"/>
                  </a:moveTo>
                  <a:lnTo>
                    <a:pt x="342900" y="167640"/>
                  </a:lnTo>
                  <a:cubicBezTo>
                    <a:pt x="342900" y="163068"/>
                    <a:pt x="339851" y="160020"/>
                    <a:pt x="335280" y="160020"/>
                  </a:cubicBezTo>
                  <a:lnTo>
                    <a:pt x="7620" y="160020"/>
                  </a:lnTo>
                  <a:cubicBezTo>
                    <a:pt x="3047" y="160020"/>
                    <a:pt x="0" y="163068"/>
                    <a:pt x="0" y="167640"/>
                  </a:cubicBezTo>
                  <a:lnTo>
                    <a:pt x="0" y="342900"/>
                  </a:lnTo>
                  <a:moveTo>
                    <a:pt x="0" y="220980"/>
                  </a:moveTo>
                  <a:lnTo>
                    <a:pt x="205740" y="220980"/>
                  </a:lnTo>
                  <a:moveTo>
                    <a:pt x="160020" y="114300"/>
                  </a:moveTo>
                  <a:lnTo>
                    <a:pt x="22860" y="114300"/>
                  </a:lnTo>
                  <a:cubicBezTo>
                    <a:pt x="10667" y="114300"/>
                    <a:pt x="0" y="103632"/>
                    <a:pt x="0" y="91440"/>
                  </a:cubicBezTo>
                  <a:lnTo>
                    <a:pt x="0" y="22860"/>
                  </a:lnTo>
                  <a:cubicBezTo>
                    <a:pt x="0" y="10667"/>
                    <a:pt x="10667" y="0"/>
                    <a:pt x="22860" y="0"/>
                  </a:cubicBezTo>
                  <a:lnTo>
                    <a:pt x="160020" y="0"/>
                  </a:lnTo>
                  <a:cubicBezTo>
                    <a:pt x="172211" y="0"/>
                    <a:pt x="182880" y="10667"/>
                    <a:pt x="182880" y="22860"/>
                  </a:cubicBezTo>
                  <a:lnTo>
                    <a:pt x="182880" y="91440"/>
                  </a:lnTo>
                  <a:cubicBezTo>
                    <a:pt x="182880" y="105155"/>
                    <a:pt x="172211" y="114300"/>
                    <a:pt x="160020" y="114300"/>
                  </a:cubicBezTo>
                  <a:close/>
                  <a:moveTo>
                    <a:pt x="91440" y="114300"/>
                  </a:moveTo>
                  <a:lnTo>
                    <a:pt x="91440" y="160020"/>
                  </a:lnTo>
                  <a:moveTo>
                    <a:pt x="278890" y="205740"/>
                  </a:moveTo>
                  <a:lnTo>
                    <a:pt x="269748" y="205740"/>
                  </a:lnTo>
                  <a:moveTo>
                    <a:pt x="278890" y="259080"/>
                  </a:moveTo>
                  <a:lnTo>
                    <a:pt x="269748" y="259080"/>
                  </a:lnTo>
                  <a:moveTo>
                    <a:pt x="323850" y="115823"/>
                  </a:moveTo>
                  <a:lnTo>
                    <a:pt x="240030" y="115823"/>
                  </a:lnTo>
                  <a:moveTo>
                    <a:pt x="323850" y="70103"/>
                  </a:moveTo>
                  <a:lnTo>
                    <a:pt x="240030" y="70103"/>
                  </a:lnTo>
                </a:path>
              </a:pathLst>
            </a:custGeom>
            <a:noFill/>
            <a:ln w="19050">
              <a:solidFill>
                <a:srgbClr val="543A3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23" name="Rounded Rectangle 34">
              <a:extLst>
                <a:ext uri="{FF2B5EF4-FFF2-40B4-BE49-F238E27FC236}">
                  <a16:creationId xmlns:a16="http://schemas.microsoft.com/office/drawing/2014/main" id="{60E34A27-06EE-BDAD-3521-1B6250818BBA}"/>
                </a:ext>
              </a:extLst>
            </p:cNvPr>
            <p:cNvSpPr/>
            <p:nvPr/>
          </p:nvSpPr>
          <p:spPr>
            <a:xfrm>
              <a:off x="10468619" y="4373880"/>
              <a:ext cx="350520" cy="274320"/>
            </a:xfrm>
            <a:custGeom>
              <a:avLst/>
              <a:gdLst/>
              <a:ahLst/>
              <a:cxnLst/>
              <a:rect l="0" t="0" r="0" b="0"/>
              <a:pathLst>
                <a:path w="350520" h="274320">
                  <a:moveTo>
                    <a:pt x="76215" y="274320"/>
                  </a:moveTo>
                  <a:lnTo>
                    <a:pt x="274335" y="274320"/>
                  </a:lnTo>
                  <a:moveTo>
                    <a:pt x="182895" y="182880"/>
                  </a:moveTo>
                  <a:lnTo>
                    <a:pt x="182895" y="274320"/>
                  </a:lnTo>
                  <a:moveTo>
                    <a:pt x="350520" y="60960"/>
                  </a:moveTo>
                  <a:cubicBezTo>
                    <a:pt x="350520" y="77793"/>
                    <a:pt x="336873" y="91440"/>
                    <a:pt x="320040" y="91440"/>
                  </a:cubicBezTo>
                  <a:lnTo>
                    <a:pt x="30480" y="91440"/>
                  </a:lnTo>
                  <a:cubicBezTo>
                    <a:pt x="13646" y="91440"/>
                    <a:pt x="0" y="77793"/>
                    <a:pt x="0" y="60960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lnTo>
                    <a:pt x="320040" y="0"/>
                  </a:lnTo>
                  <a:cubicBezTo>
                    <a:pt x="336873" y="0"/>
                    <a:pt x="350520" y="13646"/>
                    <a:pt x="350520" y="30480"/>
                  </a:cubicBezTo>
                  <a:close/>
                  <a:moveTo>
                    <a:pt x="64770" y="41910"/>
                  </a:moveTo>
                  <a:cubicBezTo>
                    <a:pt x="62665" y="41910"/>
                    <a:pt x="60960" y="43615"/>
                    <a:pt x="60960" y="45720"/>
                  </a:cubicBezTo>
                  <a:cubicBezTo>
                    <a:pt x="60960" y="47824"/>
                    <a:pt x="62665" y="49530"/>
                    <a:pt x="64770" y="49530"/>
                  </a:cubicBezTo>
                  <a:cubicBezTo>
                    <a:pt x="66874" y="49530"/>
                    <a:pt x="68580" y="47824"/>
                    <a:pt x="68580" y="45720"/>
                  </a:cubicBezTo>
                  <a:cubicBezTo>
                    <a:pt x="68580" y="43615"/>
                    <a:pt x="66874" y="41910"/>
                    <a:pt x="64770" y="41910"/>
                  </a:cubicBezTo>
                  <a:lnTo>
                    <a:pt x="64770" y="41910"/>
                  </a:lnTo>
                  <a:moveTo>
                    <a:pt x="118110" y="41910"/>
                  </a:moveTo>
                  <a:cubicBezTo>
                    <a:pt x="116005" y="41910"/>
                    <a:pt x="114300" y="43615"/>
                    <a:pt x="114300" y="45720"/>
                  </a:cubicBezTo>
                  <a:cubicBezTo>
                    <a:pt x="114300" y="47824"/>
                    <a:pt x="116005" y="49530"/>
                    <a:pt x="118110" y="49530"/>
                  </a:cubicBezTo>
                  <a:cubicBezTo>
                    <a:pt x="120214" y="49530"/>
                    <a:pt x="121920" y="47824"/>
                    <a:pt x="121920" y="45720"/>
                  </a:cubicBezTo>
                  <a:cubicBezTo>
                    <a:pt x="121920" y="43615"/>
                    <a:pt x="120214" y="41910"/>
                    <a:pt x="118110" y="41910"/>
                  </a:cubicBezTo>
                  <a:lnTo>
                    <a:pt x="118110" y="41910"/>
                  </a:lnTo>
                  <a:moveTo>
                    <a:pt x="350520" y="152400"/>
                  </a:moveTo>
                  <a:cubicBezTo>
                    <a:pt x="350520" y="169233"/>
                    <a:pt x="336873" y="182880"/>
                    <a:pt x="320040" y="182880"/>
                  </a:cubicBezTo>
                  <a:lnTo>
                    <a:pt x="30480" y="182880"/>
                  </a:lnTo>
                  <a:cubicBezTo>
                    <a:pt x="13646" y="182880"/>
                    <a:pt x="0" y="169233"/>
                    <a:pt x="0" y="152400"/>
                  </a:cubicBezTo>
                  <a:lnTo>
                    <a:pt x="0" y="121920"/>
                  </a:lnTo>
                  <a:cubicBezTo>
                    <a:pt x="0" y="105086"/>
                    <a:pt x="13646" y="91440"/>
                    <a:pt x="30480" y="91440"/>
                  </a:cubicBezTo>
                  <a:lnTo>
                    <a:pt x="320040" y="91440"/>
                  </a:lnTo>
                  <a:cubicBezTo>
                    <a:pt x="336873" y="91440"/>
                    <a:pt x="350520" y="105086"/>
                    <a:pt x="350520" y="121920"/>
                  </a:cubicBezTo>
                  <a:close/>
                  <a:moveTo>
                    <a:pt x="64770" y="133350"/>
                  </a:moveTo>
                  <a:cubicBezTo>
                    <a:pt x="62665" y="133350"/>
                    <a:pt x="60960" y="135055"/>
                    <a:pt x="60960" y="137160"/>
                  </a:cubicBezTo>
                  <a:cubicBezTo>
                    <a:pt x="60960" y="139264"/>
                    <a:pt x="62665" y="140970"/>
                    <a:pt x="64770" y="140970"/>
                  </a:cubicBezTo>
                  <a:cubicBezTo>
                    <a:pt x="66874" y="140970"/>
                    <a:pt x="68580" y="139264"/>
                    <a:pt x="68580" y="137160"/>
                  </a:cubicBezTo>
                  <a:cubicBezTo>
                    <a:pt x="68580" y="135055"/>
                    <a:pt x="66874" y="133350"/>
                    <a:pt x="64770" y="133350"/>
                  </a:cubicBezTo>
                  <a:lnTo>
                    <a:pt x="64770" y="133350"/>
                  </a:lnTo>
                  <a:moveTo>
                    <a:pt x="118110" y="133350"/>
                  </a:moveTo>
                  <a:cubicBezTo>
                    <a:pt x="116005" y="133350"/>
                    <a:pt x="114300" y="135055"/>
                    <a:pt x="114300" y="137160"/>
                  </a:cubicBezTo>
                  <a:cubicBezTo>
                    <a:pt x="114300" y="139264"/>
                    <a:pt x="116005" y="140970"/>
                    <a:pt x="118110" y="140970"/>
                  </a:cubicBezTo>
                  <a:cubicBezTo>
                    <a:pt x="120214" y="140970"/>
                    <a:pt x="121920" y="139264"/>
                    <a:pt x="121920" y="137160"/>
                  </a:cubicBezTo>
                  <a:cubicBezTo>
                    <a:pt x="121920" y="135055"/>
                    <a:pt x="120214" y="133350"/>
                    <a:pt x="118110" y="133350"/>
                  </a:cubicBezTo>
                  <a:lnTo>
                    <a:pt x="118110" y="133350"/>
                  </a:lnTo>
                  <a:moveTo>
                    <a:pt x="41910" y="266700"/>
                  </a:moveTo>
                  <a:cubicBezTo>
                    <a:pt x="39805" y="266700"/>
                    <a:pt x="38100" y="268405"/>
                    <a:pt x="38100" y="270510"/>
                  </a:cubicBezTo>
                  <a:cubicBezTo>
                    <a:pt x="38100" y="272614"/>
                    <a:pt x="39805" y="274320"/>
                    <a:pt x="41910" y="274320"/>
                  </a:cubicBezTo>
                  <a:cubicBezTo>
                    <a:pt x="44014" y="274320"/>
                    <a:pt x="45720" y="272614"/>
                    <a:pt x="45720" y="270510"/>
                  </a:cubicBezTo>
                  <a:cubicBezTo>
                    <a:pt x="45720" y="268405"/>
                    <a:pt x="44014" y="266700"/>
                    <a:pt x="41910" y="266700"/>
                  </a:cubicBezTo>
                  <a:lnTo>
                    <a:pt x="41910" y="266700"/>
                  </a:lnTo>
                  <a:moveTo>
                    <a:pt x="3810" y="266700"/>
                  </a:moveTo>
                  <a:cubicBezTo>
                    <a:pt x="1705" y="266700"/>
                    <a:pt x="0" y="268405"/>
                    <a:pt x="0" y="270510"/>
                  </a:cubicBezTo>
                  <a:cubicBezTo>
                    <a:pt x="0" y="272614"/>
                    <a:pt x="1705" y="274320"/>
                    <a:pt x="3810" y="274320"/>
                  </a:cubicBezTo>
                  <a:cubicBezTo>
                    <a:pt x="5914" y="274320"/>
                    <a:pt x="7620" y="272614"/>
                    <a:pt x="7620" y="270510"/>
                  </a:cubicBezTo>
                  <a:cubicBezTo>
                    <a:pt x="7620" y="268405"/>
                    <a:pt x="5914" y="266700"/>
                    <a:pt x="3810" y="266700"/>
                  </a:cubicBezTo>
                  <a:lnTo>
                    <a:pt x="3810" y="266700"/>
                  </a:lnTo>
                  <a:moveTo>
                    <a:pt x="346710" y="266700"/>
                  </a:moveTo>
                  <a:cubicBezTo>
                    <a:pt x="344605" y="266700"/>
                    <a:pt x="342900" y="268405"/>
                    <a:pt x="342900" y="270510"/>
                  </a:cubicBezTo>
                  <a:cubicBezTo>
                    <a:pt x="342900" y="272614"/>
                    <a:pt x="344605" y="274320"/>
                    <a:pt x="346710" y="274320"/>
                  </a:cubicBezTo>
                  <a:cubicBezTo>
                    <a:pt x="348814" y="274320"/>
                    <a:pt x="350520" y="272614"/>
                    <a:pt x="350520" y="270510"/>
                  </a:cubicBezTo>
                  <a:cubicBezTo>
                    <a:pt x="350520" y="268405"/>
                    <a:pt x="348814" y="266700"/>
                    <a:pt x="346710" y="266700"/>
                  </a:cubicBezTo>
                  <a:lnTo>
                    <a:pt x="346710" y="266700"/>
                  </a:lnTo>
                  <a:moveTo>
                    <a:pt x="308610" y="266700"/>
                  </a:moveTo>
                  <a:cubicBezTo>
                    <a:pt x="306505" y="266700"/>
                    <a:pt x="304800" y="268405"/>
                    <a:pt x="304800" y="270510"/>
                  </a:cubicBezTo>
                  <a:cubicBezTo>
                    <a:pt x="304800" y="272614"/>
                    <a:pt x="306505" y="274320"/>
                    <a:pt x="308610" y="274320"/>
                  </a:cubicBezTo>
                  <a:cubicBezTo>
                    <a:pt x="310714" y="274320"/>
                    <a:pt x="312420" y="272614"/>
                    <a:pt x="312420" y="270510"/>
                  </a:cubicBezTo>
                  <a:cubicBezTo>
                    <a:pt x="312420" y="268405"/>
                    <a:pt x="310714" y="266700"/>
                    <a:pt x="308610" y="266700"/>
                  </a:cubicBezTo>
                  <a:lnTo>
                    <a:pt x="308610" y="266700"/>
                  </a:lnTo>
                </a:path>
              </a:pathLst>
            </a:custGeom>
            <a:noFill/>
            <a:ln w="28575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aphicFrame>
        <p:nvGraphicFramePr>
          <p:cNvPr id="15428" name="Table 15427">
            <a:extLst>
              <a:ext uri="{FF2B5EF4-FFF2-40B4-BE49-F238E27FC236}">
                <a16:creationId xmlns:a16="http://schemas.microsoft.com/office/drawing/2014/main" id="{A4AC5E5A-31B2-18A7-4B6E-A5C8556B9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12427"/>
              </p:ext>
            </p:extLst>
          </p:nvPr>
        </p:nvGraphicFramePr>
        <p:xfrm>
          <a:off x="508012" y="1661086"/>
          <a:ext cx="5460642" cy="1732781"/>
        </p:xfrm>
        <a:graphic>
          <a:graphicData uri="http://schemas.openxmlformats.org/drawingml/2006/table">
            <a:tbl>
              <a:tblPr firstRow="1" bandRow="1"/>
              <a:tblGrid>
                <a:gridCol w="5460642">
                  <a:extLst>
                    <a:ext uri="{9D8B030D-6E8A-4147-A177-3AD203B41FA5}">
                      <a16:colId xmlns:a16="http://schemas.microsoft.com/office/drawing/2014/main" val="4234379314"/>
                    </a:ext>
                  </a:extLst>
                </a:gridCol>
              </a:tblGrid>
              <a:tr h="5891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238813"/>
                  </a:ext>
                </a:extLst>
              </a:tr>
              <a:tr h="1143635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Silos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fragmented info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Processes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queues &amp; errors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real-time overview for admins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25808"/>
                  </a:ext>
                </a:extLst>
              </a:tr>
            </a:tbl>
          </a:graphicData>
        </a:graphic>
      </p:graphicFrame>
      <p:graphicFrame>
        <p:nvGraphicFramePr>
          <p:cNvPr id="15430" name="Table 15429">
            <a:extLst>
              <a:ext uri="{FF2B5EF4-FFF2-40B4-BE49-F238E27FC236}">
                <a16:creationId xmlns:a16="http://schemas.microsoft.com/office/drawing/2014/main" id="{A007284A-A6C2-2196-2724-840F52E0F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63450"/>
              </p:ext>
            </p:extLst>
          </p:nvPr>
        </p:nvGraphicFramePr>
        <p:xfrm>
          <a:off x="528919" y="3992610"/>
          <a:ext cx="5460642" cy="1732781"/>
        </p:xfrm>
        <a:graphic>
          <a:graphicData uri="http://schemas.openxmlformats.org/drawingml/2006/table">
            <a:tbl>
              <a:tblPr firstRow="1" bandRow="1"/>
              <a:tblGrid>
                <a:gridCol w="5460642">
                  <a:extLst>
                    <a:ext uri="{9D8B030D-6E8A-4147-A177-3AD203B41FA5}">
                      <a16:colId xmlns:a16="http://schemas.microsoft.com/office/drawing/2014/main" val="4234379314"/>
                    </a:ext>
                  </a:extLst>
                </a:gridCol>
              </a:tblGrid>
              <a:tr h="5891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238813"/>
                  </a:ext>
                </a:extLst>
              </a:tr>
              <a:tr h="1143635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Unified system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single source of truth</a:t>
                      </a:r>
                    </a:p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workflows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admissions, fees, hostel</a:t>
                      </a:r>
                    </a:p>
                    <a:p>
                      <a:pPr algn="just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dashboards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live 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25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Weavers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3BBB8F91-478C-37DD-7655-396A3915AEC0}"/>
              </a:ext>
            </a:extLst>
          </p:cNvPr>
          <p:cNvSpPr/>
          <p:nvPr/>
        </p:nvSpPr>
        <p:spPr>
          <a:xfrm>
            <a:off x="5901329" y="2094087"/>
            <a:ext cx="1742657" cy="575187"/>
          </a:xfrm>
          <a:custGeom>
            <a:avLst/>
            <a:gdLst/>
            <a:ahLst/>
            <a:cxnLst/>
            <a:rect l="0" t="0" r="0" b="0"/>
            <a:pathLst>
              <a:path w="1629696" h="575187">
                <a:moveTo>
                  <a:pt x="47932" y="0"/>
                </a:moveTo>
                <a:cubicBezTo>
                  <a:pt x="21460" y="0"/>
                  <a:pt x="0" y="21460"/>
                  <a:pt x="0" y="47932"/>
                </a:cubicBezTo>
                <a:moveTo>
                  <a:pt x="47932" y="0"/>
                </a:moveTo>
                <a:lnTo>
                  <a:pt x="1581764" y="0"/>
                </a:lnTo>
                <a:moveTo>
                  <a:pt x="1581764" y="0"/>
                </a:moveTo>
                <a:cubicBezTo>
                  <a:pt x="1608236" y="0"/>
                  <a:pt x="1629696" y="21460"/>
                  <a:pt x="1629696" y="47932"/>
                </a:cubicBezTo>
                <a:moveTo>
                  <a:pt x="1629696" y="527254"/>
                </a:moveTo>
                <a:lnTo>
                  <a:pt x="1629696" y="47932"/>
                </a:lnTo>
                <a:moveTo>
                  <a:pt x="0" y="527254"/>
                </a:moveTo>
                <a:lnTo>
                  <a:pt x="0" y="47932"/>
                </a:lnTo>
                <a:moveTo>
                  <a:pt x="0" y="527254"/>
                </a:moveTo>
                <a:cubicBezTo>
                  <a:pt x="0" y="553727"/>
                  <a:pt x="21460" y="575187"/>
                  <a:pt x="47932" y="575187"/>
                </a:cubicBezTo>
                <a:moveTo>
                  <a:pt x="1581764" y="575187"/>
                </a:moveTo>
                <a:lnTo>
                  <a:pt x="47932" y="575187"/>
                </a:lnTo>
                <a:moveTo>
                  <a:pt x="1581764" y="575187"/>
                </a:moveTo>
                <a:cubicBezTo>
                  <a:pt x="1608236" y="575187"/>
                  <a:pt x="1629696" y="553727"/>
                  <a:pt x="1629696" y="527254"/>
                </a:cubicBezTo>
              </a:path>
            </a:pathLst>
          </a:custGeom>
          <a:noFill/>
          <a:ln w="28575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FD03D2EE-3217-C799-672C-B1A5D8EC9A9F}"/>
              </a:ext>
            </a:extLst>
          </p:cNvPr>
          <p:cNvSpPr/>
          <p:nvPr/>
        </p:nvSpPr>
        <p:spPr>
          <a:xfrm>
            <a:off x="8027444" y="2597376"/>
            <a:ext cx="1821425" cy="1198306"/>
          </a:xfrm>
          <a:custGeom>
            <a:avLst/>
            <a:gdLst/>
            <a:ahLst/>
            <a:cxnLst/>
            <a:rect l="0" t="0" r="0" b="0"/>
            <a:pathLst>
              <a:path w="1821425" h="1198306">
                <a:moveTo>
                  <a:pt x="47932" y="0"/>
                </a:moveTo>
                <a:cubicBezTo>
                  <a:pt x="21460" y="0"/>
                  <a:pt x="0" y="21460"/>
                  <a:pt x="0" y="47932"/>
                </a:cubicBezTo>
                <a:moveTo>
                  <a:pt x="47932" y="0"/>
                </a:moveTo>
                <a:lnTo>
                  <a:pt x="1773493" y="0"/>
                </a:lnTo>
                <a:moveTo>
                  <a:pt x="1773493" y="0"/>
                </a:moveTo>
                <a:cubicBezTo>
                  <a:pt x="1799965" y="0"/>
                  <a:pt x="1821425" y="21460"/>
                  <a:pt x="1821425" y="47932"/>
                </a:cubicBezTo>
                <a:moveTo>
                  <a:pt x="1821425" y="1150374"/>
                </a:moveTo>
                <a:lnTo>
                  <a:pt x="1821425" y="47932"/>
                </a:lnTo>
                <a:moveTo>
                  <a:pt x="0" y="1150374"/>
                </a:moveTo>
                <a:lnTo>
                  <a:pt x="0" y="47932"/>
                </a:lnTo>
                <a:moveTo>
                  <a:pt x="0" y="1150374"/>
                </a:moveTo>
                <a:cubicBezTo>
                  <a:pt x="0" y="1176846"/>
                  <a:pt x="21460" y="1198306"/>
                  <a:pt x="47932" y="1198306"/>
                </a:cubicBezTo>
                <a:moveTo>
                  <a:pt x="1773493" y="1198306"/>
                </a:moveTo>
                <a:lnTo>
                  <a:pt x="47932" y="1198306"/>
                </a:lnTo>
                <a:moveTo>
                  <a:pt x="1773493" y="1198306"/>
                </a:moveTo>
                <a:cubicBezTo>
                  <a:pt x="1799965" y="1198306"/>
                  <a:pt x="1821425" y="1176846"/>
                  <a:pt x="1821425" y="1150374"/>
                </a:cubicBezTo>
              </a:path>
            </a:pathLst>
          </a:custGeom>
          <a:noFill/>
          <a:ln w="38100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3C09B4C6-CDAF-46C0-C1C6-54027147EFFF}"/>
              </a:ext>
            </a:extLst>
          </p:cNvPr>
          <p:cNvSpPr/>
          <p:nvPr/>
        </p:nvSpPr>
        <p:spPr>
          <a:xfrm>
            <a:off x="10232328" y="1950290"/>
            <a:ext cx="1533832" cy="383458"/>
          </a:xfrm>
          <a:custGeom>
            <a:avLst/>
            <a:gdLst/>
            <a:ahLst/>
            <a:cxnLst/>
            <a:rect l="0" t="0" r="0" b="0"/>
            <a:pathLst>
              <a:path w="1533832" h="383458">
                <a:moveTo>
                  <a:pt x="47932" y="0"/>
                </a:moveTo>
                <a:cubicBezTo>
                  <a:pt x="21460" y="0"/>
                  <a:pt x="0" y="21460"/>
                  <a:pt x="0" y="47932"/>
                </a:cubicBezTo>
                <a:moveTo>
                  <a:pt x="47932" y="0"/>
                </a:moveTo>
                <a:lnTo>
                  <a:pt x="1485900" y="0"/>
                </a:lnTo>
                <a:moveTo>
                  <a:pt x="1485900" y="0"/>
                </a:moveTo>
                <a:cubicBezTo>
                  <a:pt x="1512372" y="0"/>
                  <a:pt x="1533832" y="21460"/>
                  <a:pt x="1533832" y="47932"/>
                </a:cubicBezTo>
                <a:moveTo>
                  <a:pt x="1533832" y="335525"/>
                </a:moveTo>
                <a:lnTo>
                  <a:pt x="1533832" y="47932"/>
                </a:lnTo>
                <a:moveTo>
                  <a:pt x="0" y="335525"/>
                </a:moveTo>
                <a:lnTo>
                  <a:pt x="0" y="47932"/>
                </a:lnTo>
                <a:moveTo>
                  <a:pt x="0" y="335525"/>
                </a:moveTo>
                <a:cubicBezTo>
                  <a:pt x="0" y="361997"/>
                  <a:pt x="21460" y="383458"/>
                  <a:pt x="47932" y="383458"/>
                </a:cubicBezTo>
                <a:moveTo>
                  <a:pt x="1485900" y="383458"/>
                </a:moveTo>
                <a:lnTo>
                  <a:pt x="47932" y="383458"/>
                </a:lnTo>
                <a:moveTo>
                  <a:pt x="1485900" y="383458"/>
                </a:moveTo>
                <a:cubicBezTo>
                  <a:pt x="1512372" y="383458"/>
                  <a:pt x="1533832" y="361997"/>
                  <a:pt x="1533832" y="335525"/>
                </a:cubicBezTo>
              </a:path>
            </a:pathLst>
          </a:custGeom>
          <a:noFill/>
          <a:ln w="28575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64B1BB00-BFAD-D9C6-E97B-8EBDA415CFCD}"/>
              </a:ext>
            </a:extLst>
          </p:cNvPr>
          <p:cNvSpPr/>
          <p:nvPr/>
        </p:nvSpPr>
        <p:spPr>
          <a:xfrm>
            <a:off x="8219174" y="4586564"/>
            <a:ext cx="1437967" cy="383458"/>
          </a:xfrm>
          <a:custGeom>
            <a:avLst/>
            <a:gdLst/>
            <a:ahLst/>
            <a:cxnLst/>
            <a:rect l="0" t="0" r="0" b="0"/>
            <a:pathLst>
              <a:path w="1437967" h="383458">
                <a:moveTo>
                  <a:pt x="47932" y="0"/>
                </a:moveTo>
                <a:cubicBezTo>
                  <a:pt x="21460" y="0"/>
                  <a:pt x="0" y="21460"/>
                  <a:pt x="0" y="47932"/>
                </a:cubicBezTo>
                <a:moveTo>
                  <a:pt x="47932" y="0"/>
                </a:moveTo>
                <a:lnTo>
                  <a:pt x="1390035" y="0"/>
                </a:lnTo>
                <a:moveTo>
                  <a:pt x="1390035" y="0"/>
                </a:moveTo>
                <a:cubicBezTo>
                  <a:pt x="1416507" y="0"/>
                  <a:pt x="1437967" y="21460"/>
                  <a:pt x="1437967" y="47932"/>
                </a:cubicBezTo>
                <a:moveTo>
                  <a:pt x="1437967" y="335525"/>
                </a:moveTo>
                <a:lnTo>
                  <a:pt x="1437967" y="47932"/>
                </a:lnTo>
                <a:moveTo>
                  <a:pt x="0" y="335525"/>
                </a:moveTo>
                <a:lnTo>
                  <a:pt x="0" y="47932"/>
                </a:lnTo>
                <a:moveTo>
                  <a:pt x="0" y="335525"/>
                </a:moveTo>
                <a:cubicBezTo>
                  <a:pt x="0" y="361997"/>
                  <a:pt x="21460" y="383458"/>
                  <a:pt x="47932" y="383458"/>
                </a:cubicBezTo>
                <a:moveTo>
                  <a:pt x="1390035" y="383458"/>
                </a:moveTo>
                <a:lnTo>
                  <a:pt x="47932" y="383458"/>
                </a:lnTo>
                <a:moveTo>
                  <a:pt x="1390035" y="383458"/>
                </a:moveTo>
                <a:cubicBezTo>
                  <a:pt x="1416507" y="383458"/>
                  <a:pt x="1437967" y="361997"/>
                  <a:pt x="1437967" y="335525"/>
                </a:cubicBezTo>
              </a:path>
            </a:pathLst>
          </a:custGeom>
          <a:noFill/>
          <a:ln w="28575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48380C-DBF0-C7B9-D56E-37C2D30A4343}"/>
              </a:ext>
            </a:extLst>
          </p:cNvPr>
          <p:cNvGrpSpPr/>
          <p:nvPr/>
        </p:nvGrpSpPr>
        <p:grpSpPr>
          <a:xfrm>
            <a:off x="9848870" y="2142019"/>
            <a:ext cx="407424" cy="1054509"/>
            <a:chOff x="4601496" y="1246437"/>
            <a:chExt cx="407424" cy="1054509"/>
          </a:xfrm>
        </p:grpSpPr>
        <p:sp>
          <p:nvSpPr>
            <p:cNvPr id="17436" name="Rounded Rectangle 5">
              <a:extLst>
                <a:ext uri="{FF2B5EF4-FFF2-40B4-BE49-F238E27FC236}">
                  <a16:creationId xmlns:a16="http://schemas.microsoft.com/office/drawing/2014/main" id="{730134B8-6C74-8322-24D9-A4C39BD8E152}"/>
                </a:ext>
              </a:extLst>
            </p:cNvPr>
            <p:cNvSpPr/>
            <p:nvPr/>
          </p:nvSpPr>
          <p:spPr>
            <a:xfrm>
              <a:off x="4601496" y="1270403"/>
              <a:ext cx="359491" cy="1030543"/>
            </a:xfrm>
            <a:custGeom>
              <a:avLst/>
              <a:gdLst/>
              <a:ahLst/>
              <a:cxnLst/>
              <a:rect l="0" t="0" r="0" b="0"/>
              <a:pathLst>
                <a:path w="359491" h="1030543">
                  <a:moveTo>
                    <a:pt x="0" y="1030543"/>
                  </a:moveTo>
                  <a:lnTo>
                    <a:pt x="95864" y="1030543"/>
                  </a:lnTo>
                  <a:cubicBezTo>
                    <a:pt x="148829" y="1030543"/>
                    <a:pt x="191729" y="987644"/>
                    <a:pt x="191729" y="934679"/>
                  </a:cubicBezTo>
                  <a:lnTo>
                    <a:pt x="191729" y="95864"/>
                  </a:lnTo>
                  <a:cubicBezTo>
                    <a:pt x="191729" y="42899"/>
                    <a:pt x="234628" y="0"/>
                    <a:pt x="287593" y="0"/>
                  </a:cubicBezTo>
                  <a:lnTo>
                    <a:pt x="359491" y="0"/>
                  </a:lnTo>
                </a:path>
              </a:pathLst>
            </a:custGeom>
            <a:noFill/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7" name="Rounded Rectangle 6">
              <a:extLst>
                <a:ext uri="{FF2B5EF4-FFF2-40B4-BE49-F238E27FC236}">
                  <a16:creationId xmlns:a16="http://schemas.microsoft.com/office/drawing/2014/main" id="{08353AF3-3263-24BA-A6BE-EFFFCA7103F2}"/>
                </a:ext>
              </a:extLst>
            </p:cNvPr>
            <p:cNvSpPr/>
            <p:nvPr/>
          </p:nvSpPr>
          <p:spPr>
            <a:xfrm>
              <a:off x="4960988" y="1246437"/>
              <a:ext cx="47932" cy="47932"/>
            </a:xfrm>
            <a:custGeom>
              <a:avLst/>
              <a:gdLst/>
              <a:ahLst/>
              <a:cxnLst/>
              <a:rect l="0" t="0" r="0" b="0"/>
              <a:pathLst>
                <a:path w="47932" h="47932">
                  <a:moveTo>
                    <a:pt x="0" y="23966"/>
                  </a:moveTo>
                  <a:cubicBezTo>
                    <a:pt x="0" y="37202"/>
                    <a:pt x="10730" y="47932"/>
                    <a:pt x="23966" y="47932"/>
                  </a:cubicBezTo>
                  <a:cubicBezTo>
                    <a:pt x="37202" y="47932"/>
                    <a:pt x="47932" y="37202"/>
                    <a:pt x="47932" y="23966"/>
                  </a:cubicBezTo>
                  <a:cubicBezTo>
                    <a:pt x="47932" y="10730"/>
                    <a:pt x="37202" y="0"/>
                    <a:pt x="23966" y="0"/>
                  </a:cubicBezTo>
                  <a:cubicBezTo>
                    <a:pt x="10730" y="0"/>
                    <a:pt x="0" y="10730"/>
                    <a:pt x="0" y="2396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02C8FD-A377-AE76-F01B-DF58F01B927D}"/>
              </a:ext>
            </a:extLst>
          </p:cNvPr>
          <p:cNvGrpSpPr/>
          <p:nvPr/>
        </p:nvGrpSpPr>
        <p:grpSpPr>
          <a:xfrm>
            <a:off x="10328193" y="2333748"/>
            <a:ext cx="107847" cy="1641680"/>
            <a:chOff x="5080819" y="1438166"/>
            <a:chExt cx="107847" cy="1641680"/>
          </a:xfrm>
        </p:grpSpPr>
        <p:sp>
          <p:nvSpPr>
            <p:cNvPr id="17431" name="Rounded Rectangle 8">
              <a:extLst>
                <a:ext uri="{FF2B5EF4-FFF2-40B4-BE49-F238E27FC236}">
                  <a16:creationId xmlns:a16="http://schemas.microsoft.com/office/drawing/2014/main" id="{9DC35AF8-A67F-70EE-CC49-1E5A02A34C90}"/>
                </a:ext>
              </a:extLst>
            </p:cNvPr>
            <p:cNvSpPr/>
            <p:nvPr/>
          </p:nvSpPr>
          <p:spPr>
            <a:xfrm>
              <a:off x="5080819" y="1438166"/>
              <a:ext cx="95864" cy="1629696"/>
            </a:xfrm>
            <a:custGeom>
              <a:avLst/>
              <a:gdLst/>
              <a:ahLst/>
              <a:cxnLst/>
              <a:rect l="0" t="0" r="0" b="0"/>
              <a:pathLst>
                <a:path w="95864" h="1629696">
                  <a:moveTo>
                    <a:pt x="0" y="0"/>
                  </a:moveTo>
                  <a:lnTo>
                    <a:pt x="0" y="1533832"/>
                  </a:lnTo>
                  <a:cubicBezTo>
                    <a:pt x="0" y="1586776"/>
                    <a:pt x="42920" y="1629696"/>
                    <a:pt x="95864" y="1629696"/>
                  </a:cubicBezTo>
                  <a:lnTo>
                    <a:pt x="95864" y="1629696"/>
                  </a:lnTo>
                  <a:moveTo>
                    <a:pt x="95864" y="191729"/>
                  </a:moveTo>
                  <a:lnTo>
                    <a:pt x="0" y="191729"/>
                  </a:lnTo>
                  <a:moveTo>
                    <a:pt x="95864" y="671051"/>
                  </a:moveTo>
                  <a:lnTo>
                    <a:pt x="0" y="671051"/>
                  </a:lnTo>
                  <a:moveTo>
                    <a:pt x="95864" y="1150374"/>
                  </a:moveTo>
                  <a:lnTo>
                    <a:pt x="0" y="1150374"/>
                  </a:lnTo>
                </a:path>
              </a:pathLst>
            </a:custGeom>
            <a:noFill/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2" name="Rounded Rectangle 9">
              <a:extLst>
                <a:ext uri="{FF2B5EF4-FFF2-40B4-BE49-F238E27FC236}">
                  <a16:creationId xmlns:a16="http://schemas.microsoft.com/office/drawing/2014/main" id="{E148A6FC-9E51-ABDF-9AFF-01C4E048C5B3}"/>
                </a:ext>
              </a:extLst>
            </p:cNvPr>
            <p:cNvSpPr/>
            <p:nvPr/>
          </p:nvSpPr>
          <p:spPr>
            <a:xfrm>
              <a:off x="5164700" y="3055880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3" name="Rounded Rectangle 10">
              <a:extLst>
                <a:ext uri="{FF2B5EF4-FFF2-40B4-BE49-F238E27FC236}">
                  <a16:creationId xmlns:a16="http://schemas.microsoft.com/office/drawing/2014/main" id="{5C1A4243-FC85-0401-0D27-0AA835841A5D}"/>
                </a:ext>
              </a:extLst>
            </p:cNvPr>
            <p:cNvSpPr/>
            <p:nvPr/>
          </p:nvSpPr>
          <p:spPr>
            <a:xfrm>
              <a:off x="5164700" y="1617912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4" name="Rounded Rectangle 11">
              <a:extLst>
                <a:ext uri="{FF2B5EF4-FFF2-40B4-BE49-F238E27FC236}">
                  <a16:creationId xmlns:a16="http://schemas.microsoft.com/office/drawing/2014/main" id="{C168BB11-7878-877F-2A0A-8056377048C6}"/>
                </a:ext>
              </a:extLst>
            </p:cNvPr>
            <p:cNvSpPr/>
            <p:nvPr/>
          </p:nvSpPr>
          <p:spPr>
            <a:xfrm>
              <a:off x="5164700" y="2097235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4"/>
                    <a:pt x="18601" y="0"/>
                    <a:pt x="11983" y="0"/>
                  </a:cubicBezTo>
                  <a:cubicBezTo>
                    <a:pt x="5365" y="0"/>
                    <a:pt x="0" y="5364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5" name="Rounded Rectangle 12">
              <a:extLst>
                <a:ext uri="{FF2B5EF4-FFF2-40B4-BE49-F238E27FC236}">
                  <a16:creationId xmlns:a16="http://schemas.microsoft.com/office/drawing/2014/main" id="{AE37B693-F333-86E3-0970-7F7D6E37CDCA}"/>
                </a:ext>
              </a:extLst>
            </p:cNvPr>
            <p:cNvSpPr/>
            <p:nvPr/>
          </p:nvSpPr>
          <p:spPr>
            <a:xfrm>
              <a:off x="5164700" y="2576557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93033-E703-3D71-7910-93D89527589E}"/>
              </a:ext>
            </a:extLst>
          </p:cNvPr>
          <p:cNvGrpSpPr/>
          <p:nvPr/>
        </p:nvGrpSpPr>
        <p:grpSpPr>
          <a:xfrm>
            <a:off x="8914191" y="3795682"/>
            <a:ext cx="47932" cy="814848"/>
            <a:chOff x="3666817" y="2900100"/>
            <a:chExt cx="47932" cy="814848"/>
          </a:xfrm>
        </p:grpSpPr>
        <p:sp>
          <p:nvSpPr>
            <p:cNvPr id="17429" name="Rounded Rectangle 14">
              <a:extLst>
                <a:ext uri="{FF2B5EF4-FFF2-40B4-BE49-F238E27FC236}">
                  <a16:creationId xmlns:a16="http://schemas.microsoft.com/office/drawing/2014/main" id="{069DE7C5-DADE-811E-E3D7-6CD6AC882D5B}"/>
                </a:ext>
              </a:extLst>
            </p:cNvPr>
            <p:cNvSpPr/>
            <p:nvPr/>
          </p:nvSpPr>
          <p:spPr>
            <a:xfrm>
              <a:off x="3690783" y="2900100"/>
              <a:ext cx="7988" cy="766916"/>
            </a:xfrm>
            <a:custGeom>
              <a:avLst/>
              <a:gdLst/>
              <a:ahLst/>
              <a:cxnLst/>
              <a:rect l="0" t="0" r="0" b="0"/>
              <a:pathLst>
                <a:path w="7988" h="766916">
                  <a:moveTo>
                    <a:pt x="0" y="0"/>
                  </a:moveTo>
                  <a:lnTo>
                    <a:pt x="0" y="766916"/>
                  </a:lnTo>
                </a:path>
              </a:pathLst>
            </a:custGeom>
            <a:noFill/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0" name="Rounded Rectangle 15">
              <a:extLst>
                <a:ext uri="{FF2B5EF4-FFF2-40B4-BE49-F238E27FC236}">
                  <a16:creationId xmlns:a16="http://schemas.microsoft.com/office/drawing/2014/main" id="{31F306F3-2EFE-9C4B-9788-7E4F5E895BF8}"/>
                </a:ext>
              </a:extLst>
            </p:cNvPr>
            <p:cNvSpPr/>
            <p:nvPr/>
          </p:nvSpPr>
          <p:spPr>
            <a:xfrm>
              <a:off x="3666817" y="3667016"/>
              <a:ext cx="47932" cy="47932"/>
            </a:xfrm>
            <a:custGeom>
              <a:avLst/>
              <a:gdLst/>
              <a:ahLst/>
              <a:cxnLst/>
              <a:rect l="0" t="0" r="0" b="0"/>
              <a:pathLst>
                <a:path w="47932" h="47932">
                  <a:moveTo>
                    <a:pt x="0" y="23966"/>
                  </a:moveTo>
                  <a:cubicBezTo>
                    <a:pt x="0" y="37202"/>
                    <a:pt x="10730" y="47932"/>
                    <a:pt x="23966" y="47932"/>
                  </a:cubicBezTo>
                  <a:cubicBezTo>
                    <a:pt x="37202" y="47932"/>
                    <a:pt x="47932" y="37202"/>
                    <a:pt x="47932" y="23966"/>
                  </a:cubicBezTo>
                  <a:cubicBezTo>
                    <a:pt x="47932" y="10730"/>
                    <a:pt x="37202" y="0"/>
                    <a:pt x="23966" y="0"/>
                  </a:cubicBezTo>
                  <a:cubicBezTo>
                    <a:pt x="10730" y="0"/>
                    <a:pt x="0" y="10730"/>
                    <a:pt x="0" y="2396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1A963D-A882-958D-130E-DFA3B7BC2226}"/>
              </a:ext>
            </a:extLst>
          </p:cNvPr>
          <p:cNvGrpSpPr/>
          <p:nvPr/>
        </p:nvGrpSpPr>
        <p:grpSpPr>
          <a:xfrm>
            <a:off x="8315038" y="4970022"/>
            <a:ext cx="107847" cy="1162358"/>
            <a:chOff x="3067664" y="4074440"/>
            <a:chExt cx="107847" cy="1162358"/>
          </a:xfrm>
        </p:grpSpPr>
        <p:sp>
          <p:nvSpPr>
            <p:cNvPr id="17425" name="Rounded Rectangle 17">
              <a:extLst>
                <a:ext uri="{FF2B5EF4-FFF2-40B4-BE49-F238E27FC236}">
                  <a16:creationId xmlns:a16="http://schemas.microsoft.com/office/drawing/2014/main" id="{F3114FD9-0035-ECEE-AE91-336C469A20F2}"/>
                </a:ext>
              </a:extLst>
            </p:cNvPr>
            <p:cNvSpPr/>
            <p:nvPr/>
          </p:nvSpPr>
          <p:spPr>
            <a:xfrm>
              <a:off x="3067664" y="4074440"/>
              <a:ext cx="95864" cy="1150374"/>
            </a:xfrm>
            <a:custGeom>
              <a:avLst/>
              <a:gdLst/>
              <a:ahLst/>
              <a:cxnLst/>
              <a:rect l="0" t="0" r="0" b="0"/>
              <a:pathLst>
                <a:path w="95864" h="1150374">
                  <a:moveTo>
                    <a:pt x="0" y="0"/>
                  </a:moveTo>
                  <a:lnTo>
                    <a:pt x="0" y="1054509"/>
                  </a:lnTo>
                  <a:cubicBezTo>
                    <a:pt x="0" y="1107454"/>
                    <a:pt x="42920" y="1150374"/>
                    <a:pt x="95864" y="1150374"/>
                  </a:cubicBezTo>
                  <a:lnTo>
                    <a:pt x="95864" y="1150374"/>
                  </a:lnTo>
                  <a:moveTo>
                    <a:pt x="95864" y="191729"/>
                  </a:moveTo>
                  <a:lnTo>
                    <a:pt x="0" y="191729"/>
                  </a:lnTo>
                  <a:moveTo>
                    <a:pt x="95864" y="671051"/>
                  </a:moveTo>
                  <a:lnTo>
                    <a:pt x="0" y="671051"/>
                  </a:lnTo>
                </a:path>
              </a:pathLst>
            </a:custGeom>
            <a:noFill/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6" name="Rounded Rectangle 18">
              <a:extLst>
                <a:ext uri="{FF2B5EF4-FFF2-40B4-BE49-F238E27FC236}">
                  <a16:creationId xmlns:a16="http://schemas.microsoft.com/office/drawing/2014/main" id="{A4CDAC2C-BA2F-A45D-3585-5E9E5E67945A}"/>
                </a:ext>
              </a:extLst>
            </p:cNvPr>
            <p:cNvSpPr/>
            <p:nvPr/>
          </p:nvSpPr>
          <p:spPr>
            <a:xfrm>
              <a:off x="3151545" y="5212832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7" name="Rounded Rectangle 19">
              <a:extLst>
                <a:ext uri="{FF2B5EF4-FFF2-40B4-BE49-F238E27FC236}">
                  <a16:creationId xmlns:a16="http://schemas.microsoft.com/office/drawing/2014/main" id="{487B162D-2403-5184-3210-0C06B13298BD}"/>
                </a:ext>
              </a:extLst>
            </p:cNvPr>
            <p:cNvSpPr/>
            <p:nvPr/>
          </p:nvSpPr>
          <p:spPr>
            <a:xfrm>
              <a:off x="3151545" y="4254186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8" name="Rounded Rectangle 20">
              <a:extLst>
                <a:ext uri="{FF2B5EF4-FFF2-40B4-BE49-F238E27FC236}">
                  <a16:creationId xmlns:a16="http://schemas.microsoft.com/office/drawing/2014/main" id="{64B3981E-3AC0-28E7-9C4D-3A94AE3C98E7}"/>
                </a:ext>
              </a:extLst>
            </p:cNvPr>
            <p:cNvSpPr/>
            <p:nvPr/>
          </p:nvSpPr>
          <p:spPr>
            <a:xfrm>
              <a:off x="3151545" y="4733509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4"/>
                    <a:pt x="18601" y="0"/>
                    <a:pt x="11983" y="0"/>
                  </a:cubicBezTo>
                  <a:cubicBezTo>
                    <a:pt x="5365" y="0"/>
                    <a:pt x="0" y="5364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E6152F-D2C3-6FAD-9855-9BEEB0C4A382}"/>
              </a:ext>
            </a:extLst>
          </p:cNvPr>
          <p:cNvGrpSpPr/>
          <p:nvPr/>
        </p:nvGrpSpPr>
        <p:grpSpPr>
          <a:xfrm>
            <a:off x="7620020" y="2285816"/>
            <a:ext cx="407424" cy="910712"/>
            <a:chOff x="2372646" y="1390234"/>
            <a:chExt cx="407424" cy="910712"/>
          </a:xfrm>
        </p:grpSpPr>
        <p:sp>
          <p:nvSpPr>
            <p:cNvPr id="17423" name="Rounded Rectangle 22">
              <a:extLst>
                <a:ext uri="{FF2B5EF4-FFF2-40B4-BE49-F238E27FC236}">
                  <a16:creationId xmlns:a16="http://schemas.microsoft.com/office/drawing/2014/main" id="{7D99C95D-B682-1E17-A12A-023A1158FD9C}"/>
                </a:ext>
              </a:extLst>
            </p:cNvPr>
            <p:cNvSpPr/>
            <p:nvPr/>
          </p:nvSpPr>
          <p:spPr>
            <a:xfrm>
              <a:off x="2420579" y="1414200"/>
              <a:ext cx="359491" cy="886746"/>
            </a:xfrm>
            <a:custGeom>
              <a:avLst/>
              <a:gdLst/>
              <a:ahLst/>
              <a:cxnLst/>
              <a:rect l="0" t="0" r="0" b="0"/>
              <a:pathLst>
                <a:path w="359491" h="886746">
                  <a:moveTo>
                    <a:pt x="359491" y="886746"/>
                  </a:moveTo>
                  <a:lnTo>
                    <a:pt x="263627" y="886746"/>
                  </a:lnTo>
                  <a:cubicBezTo>
                    <a:pt x="210662" y="886746"/>
                    <a:pt x="167762" y="843847"/>
                    <a:pt x="167762" y="790882"/>
                  </a:cubicBezTo>
                  <a:lnTo>
                    <a:pt x="167762" y="95864"/>
                  </a:lnTo>
                  <a:cubicBezTo>
                    <a:pt x="167762" y="42899"/>
                    <a:pt x="124863" y="0"/>
                    <a:pt x="71898" y="0"/>
                  </a:cubicBez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4" name="Rounded Rectangle 23">
              <a:extLst>
                <a:ext uri="{FF2B5EF4-FFF2-40B4-BE49-F238E27FC236}">
                  <a16:creationId xmlns:a16="http://schemas.microsoft.com/office/drawing/2014/main" id="{C76EA328-29A3-45C0-CA64-42C5C5D64719}"/>
                </a:ext>
              </a:extLst>
            </p:cNvPr>
            <p:cNvSpPr/>
            <p:nvPr/>
          </p:nvSpPr>
          <p:spPr>
            <a:xfrm>
              <a:off x="2372646" y="1390234"/>
              <a:ext cx="47932" cy="47932"/>
            </a:xfrm>
            <a:custGeom>
              <a:avLst/>
              <a:gdLst/>
              <a:ahLst/>
              <a:cxnLst/>
              <a:rect l="0" t="0" r="0" b="0"/>
              <a:pathLst>
                <a:path w="47932" h="47932">
                  <a:moveTo>
                    <a:pt x="0" y="23966"/>
                  </a:moveTo>
                  <a:cubicBezTo>
                    <a:pt x="0" y="37202"/>
                    <a:pt x="10730" y="47932"/>
                    <a:pt x="23966" y="47932"/>
                  </a:cubicBezTo>
                  <a:cubicBezTo>
                    <a:pt x="37202" y="47932"/>
                    <a:pt x="47932" y="37202"/>
                    <a:pt x="47932" y="23966"/>
                  </a:cubicBezTo>
                  <a:cubicBezTo>
                    <a:pt x="47932" y="10730"/>
                    <a:pt x="37202" y="0"/>
                    <a:pt x="23966" y="0"/>
                  </a:cubicBezTo>
                  <a:cubicBezTo>
                    <a:pt x="10730" y="0"/>
                    <a:pt x="0" y="10730"/>
                    <a:pt x="0" y="23966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C2707-FBAD-5791-37A7-3A5EFC9AB63A}"/>
              </a:ext>
            </a:extLst>
          </p:cNvPr>
          <p:cNvGrpSpPr/>
          <p:nvPr/>
        </p:nvGrpSpPr>
        <p:grpSpPr>
          <a:xfrm>
            <a:off x="7440274" y="2669274"/>
            <a:ext cx="107847" cy="1354086"/>
            <a:chOff x="2192900" y="1773692"/>
            <a:chExt cx="107847" cy="1354086"/>
          </a:xfrm>
        </p:grpSpPr>
        <p:sp>
          <p:nvSpPr>
            <p:cNvPr id="17417" name="Rounded Rectangle 25">
              <a:extLst>
                <a:ext uri="{FF2B5EF4-FFF2-40B4-BE49-F238E27FC236}">
                  <a16:creationId xmlns:a16="http://schemas.microsoft.com/office/drawing/2014/main" id="{77B3C18C-FBDA-71FE-2C4C-B7F67F27D5FA}"/>
                </a:ext>
              </a:extLst>
            </p:cNvPr>
            <p:cNvSpPr/>
            <p:nvPr/>
          </p:nvSpPr>
          <p:spPr>
            <a:xfrm>
              <a:off x="2204883" y="1773692"/>
              <a:ext cx="95864" cy="1342103"/>
            </a:xfrm>
            <a:custGeom>
              <a:avLst/>
              <a:gdLst/>
              <a:ahLst/>
              <a:cxnLst/>
              <a:rect l="0" t="0" r="0" b="0"/>
              <a:pathLst>
                <a:path w="95864" h="1342103">
                  <a:moveTo>
                    <a:pt x="95864" y="0"/>
                  </a:moveTo>
                  <a:lnTo>
                    <a:pt x="95864" y="1246238"/>
                  </a:lnTo>
                  <a:cubicBezTo>
                    <a:pt x="95864" y="1299183"/>
                    <a:pt x="52944" y="1342103"/>
                    <a:pt x="0" y="1342103"/>
                  </a:cubicBezTo>
                  <a:lnTo>
                    <a:pt x="0" y="1342103"/>
                  </a:lnTo>
                  <a:moveTo>
                    <a:pt x="0" y="191729"/>
                  </a:moveTo>
                  <a:lnTo>
                    <a:pt x="95864" y="191729"/>
                  </a:lnTo>
                  <a:moveTo>
                    <a:pt x="0" y="479322"/>
                  </a:moveTo>
                  <a:lnTo>
                    <a:pt x="95864" y="479322"/>
                  </a:lnTo>
                  <a:moveTo>
                    <a:pt x="0" y="766916"/>
                  </a:moveTo>
                  <a:lnTo>
                    <a:pt x="95864" y="766916"/>
                  </a:lnTo>
                  <a:moveTo>
                    <a:pt x="0" y="1054509"/>
                  </a:moveTo>
                  <a:lnTo>
                    <a:pt x="95864" y="1054509"/>
                  </a:lnTo>
                </a:path>
              </a:pathLst>
            </a:custGeom>
            <a:noFill/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8" name="Rounded Rectangle 26">
              <a:extLst>
                <a:ext uri="{FF2B5EF4-FFF2-40B4-BE49-F238E27FC236}">
                  <a16:creationId xmlns:a16="http://schemas.microsoft.com/office/drawing/2014/main" id="{E35D41A1-44D6-6CF9-59FC-9334F212AC92}"/>
                </a:ext>
              </a:extLst>
            </p:cNvPr>
            <p:cNvSpPr/>
            <p:nvPr/>
          </p:nvSpPr>
          <p:spPr>
            <a:xfrm>
              <a:off x="2192900" y="3103812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9" name="Rounded Rectangle 27">
              <a:extLst>
                <a:ext uri="{FF2B5EF4-FFF2-40B4-BE49-F238E27FC236}">
                  <a16:creationId xmlns:a16="http://schemas.microsoft.com/office/drawing/2014/main" id="{7A1D0285-5BF2-6DE9-07C8-7632F764695A}"/>
                </a:ext>
              </a:extLst>
            </p:cNvPr>
            <p:cNvSpPr/>
            <p:nvPr/>
          </p:nvSpPr>
          <p:spPr>
            <a:xfrm>
              <a:off x="2192900" y="1953438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0" name="Rounded Rectangle 28">
              <a:extLst>
                <a:ext uri="{FF2B5EF4-FFF2-40B4-BE49-F238E27FC236}">
                  <a16:creationId xmlns:a16="http://schemas.microsoft.com/office/drawing/2014/main" id="{666D4634-0491-2FB4-EE3F-E76BBE00D4C8}"/>
                </a:ext>
              </a:extLst>
            </p:cNvPr>
            <p:cNvSpPr/>
            <p:nvPr/>
          </p:nvSpPr>
          <p:spPr>
            <a:xfrm>
              <a:off x="2192900" y="2241032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1" name="Rounded Rectangle 29">
              <a:extLst>
                <a:ext uri="{FF2B5EF4-FFF2-40B4-BE49-F238E27FC236}">
                  <a16:creationId xmlns:a16="http://schemas.microsoft.com/office/drawing/2014/main" id="{21803C42-015B-316C-3124-65E1B9515D86}"/>
                </a:ext>
              </a:extLst>
            </p:cNvPr>
            <p:cNvSpPr/>
            <p:nvPr/>
          </p:nvSpPr>
          <p:spPr>
            <a:xfrm>
              <a:off x="2192900" y="2528625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2" name="Rounded Rectangle 30">
              <a:extLst>
                <a:ext uri="{FF2B5EF4-FFF2-40B4-BE49-F238E27FC236}">
                  <a16:creationId xmlns:a16="http://schemas.microsoft.com/office/drawing/2014/main" id="{AD2C8AB9-9EB2-0410-EC76-8D87775DD00D}"/>
                </a:ext>
              </a:extLst>
            </p:cNvPr>
            <p:cNvSpPr/>
            <p:nvPr/>
          </p:nvSpPr>
          <p:spPr>
            <a:xfrm>
              <a:off x="2192900" y="2816219"/>
              <a:ext cx="23966" cy="23966"/>
            </a:xfrm>
            <a:custGeom>
              <a:avLst/>
              <a:gdLst/>
              <a:ahLst/>
              <a:cxnLst/>
              <a:rect l="0" t="0" r="0" b="0"/>
              <a:pathLst>
                <a:path w="23966" h="23966">
                  <a:moveTo>
                    <a:pt x="0" y="11983"/>
                  </a:moveTo>
                  <a:cubicBezTo>
                    <a:pt x="0" y="18601"/>
                    <a:pt x="5365" y="23966"/>
                    <a:pt x="11983" y="23966"/>
                  </a:cubicBezTo>
                  <a:cubicBezTo>
                    <a:pt x="18601" y="23966"/>
                    <a:pt x="23966" y="18601"/>
                    <a:pt x="23966" y="11983"/>
                  </a:cubicBezTo>
                  <a:cubicBezTo>
                    <a:pt x="23966" y="5365"/>
                    <a:pt x="18601" y="0"/>
                    <a:pt x="11983" y="0"/>
                  </a:cubicBezTo>
                  <a:cubicBezTo>
                    <a:pt x="5365" y="0"/>
                    <a:pt x="0" y="5365"/>
                    <a:pt x="0" y="11983"/>
                  </a:cubicBezTo>
                  <a:close/>
                </a:path>
              </a:pathLst>
            </a:custGeom>
            <a:solidFill>
              <a:srgbClr val="484848"/>
            </a:solidFill>
            <a:ln w="12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C6CA0B5-54E5-D521-2687-5B7FF4661D2B}"/>
              </a:ext>
            </a:extLst>
          </p:cNvPr>
          <p:cNvSpPr txBox="1"/>
          <p:nvPr/>
        </p:nvSpPr>
        <p:spPr>
          <a:xfrm>
            <a:off x="10535899" y="2445590"/>
            <a:ext cx="1096454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Python,
Django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C566D-48EE-5D3B-9C35-7E9C5F568669}"/>
              </a:ext>
            </a:extLst>
          </p:cNvPr>
          <p:cNvSpPr txBox="1"/>
          <p:nvPr/>
        </p:nvSpPr>
        <p:spPr>
          <a:xfrm>
            <a:off x="6260031" y="2781116"/>
            <a:ext cx="1080424" cy="184666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Admissions Flow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57A06F-5A97-3154-BA29-2A44E174545B}"/>
              </a:ext>
            </a:extLst>
          </p:cNvPr>
          <p:cNvSpPr txBox="1"/>
          <p:nvPr/>
        </p:nvSpPr>
        <p:spPr>
          <a:xfrm>
            <a:off x="10535899" y="2924913"/>
            <a:ext cx="960199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Firestore,
Postgres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83BA5-8920-7EE1-360B-567192AF986A}"/>
              </a:ext>
            </a:extLst>
          </p:cNvPr>
          <p:cNvSpPr txBox="1"/>
          <p:nvPr/>
        </p:nvSpPr>
        <p:spPr>
          <a:xfrm>
            <a:off x="6763374" y="3068709"/>
            <a:ext cx="577081" cy="184666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 Flow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CCFF3-CD24-0D48-29BA-65F304EDEDA7}"/>
              </a:ext>
            </a:extLst>
          </p:cNvPr>
          <p:cNvSpPr txBox="1"/>
          <p:nvPr/>
        </p:nvSpPr>
        <p:spPr>
          <a:xfrm>
            <a:off x="6583838" y="3356303"/>
            <a:ext cx="756617" cy="184666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Hostel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EF1B86-8B58-D4DC-B078-F9C62E8949DE}"/>
              </a:ext>
            </a:extLst>
          </p:cNvPr>
          <p:cNvSpPr txBox="1"/>
          <p:nvPr/>
        </p:nvSpPr>
        <p:spPr>
          <a:xfrm>
            <a:off x="5970911" y="2205929"/>
            <a:ext cx="1273616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400" b="1" dirty="0">
                <a:solidFill>
                  <a:srgbClr val="573E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
Process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30A6F-FCAC-9DB9-5348-FD87FBEE7808}"/>
              </a:ext>
            </a:extLst>
          </p:cNvPr>
          <p:cNvSpPr txBox="1"/>
          <p:nvPr/>
        </p:nvSpPr>
        <p:spPr>
          <a:xfrm>
            <a:off x="8207349" y="3428201"/>
            <a:ext cx="1461682" cy="21544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482B-7FBB-2C6B-0F7B-FD6759F131DB}"/>
              </a:ext>
            </a:extLst>
          </p:cNvPr>
          <p:cNvSpPr txBox="1"/>
          <p:nvPr/>
        </p:nvSpPr>
        <p:spPr>
          <a:xfrm>
            <a:off x="10535899" y="3404235"/>
            <a:ext cx="1160574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
Bootstrap, Chart.js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00077-AA39-7FCF-4B3E-0CA175972A7C}"/>
              </a:ext>
            </a:extLst>
          </p:cNvPr>
          <p:cNvSpPr txBox="1"/>
          <p:nvPr/>
        </p:nvSpPr>
        <p:spPr>
          <a:xfrm>
            <a:off x="6082467" y="3643897"/>
            <a:ext cx="1257908" cy="184666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Risk Analytics Flow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53DAE9-3880-FFAE-1548-3182780E8077}"/>
              </a:ext>
            </a:extLst>
          </p:cNvPr>
          <p:cNvSpPr txBox="1"/>
          <p:nvPr/>
        </p:nvSpPr>
        <p:spPr>
          <a:xfrm>
            <a:off x="10631764" y="2062132"/>
            <a:ext cx="982192" cy="21544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4C40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58544F-E8EB-AE0B-4B0B-9FE146D1048F}"/>
              </a:ext>
            </a:extLst>
          </p:cNvPr>
          <p:cNvSpPr txBox="1"/>
          <p:nvPr/>
        </p:nvSpPr>
        <p:spPr>
          <a:xfrm>
            <a:off x="6030737" y="3931490"/>
            <a:ext cx="1309654" cy="184666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DevOps/Deployment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FF915D-D5C7-0371-1163-8330D366E9AD}"/>
              </a:ext>
            </a:extLst>
          </p:cNvPr>
          <p:cNvSpPr txBox="1"/>
          <p:nvPr/>
        </p:nvSpPr>
        <p:spPr>
          <a:xfrm>
            <a:off x="10535899" y="3883558"/>
            <a:ext cx="1224694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 Gunicorn,
Render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1F829-C8AD-1043-51A6-AE29F5E2DFA4}"/>
              </a:ext>
            </a:extLst>
          </p:cNvPr>
          <p:cNvSpPr txBox="1"/>
          <p:nvPr/>
        </p:nvSpPr>
        <p:spPr>
          <a:xfrm>
            <a:off x="8522744" y="6040509"/>
            <a:ext cx="1142942" cy="184666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6810A4-CBB4-F786-7B46-BC62EE24F6F1}"/>
              </a:ext>
            </a:extLst>
          </p:cNvPr>
          <p:cNvSpPr txBox="1"/>
          <p:nvPr/>
        </p:nvSpPr>
        <p:spPr>
          <a:xfrm>
            <a:off x="6860454" y="1319981"/>
            <a:ext cx="4155423" cy="27960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 dirty="0">
                <a:solidFill>
                  <a:srgbClr val="484848"/>
                </a:solidFill>
                <a:latin typeface="Roboto"/>
              </a:rPr>
              <a:t>System Architecture and Implementation Flow</a:t>
            </a:r>
          </a:p>
        </p:txBody>
      </p:sp>
      <p:sp>
        <p:nvSpPr>
          <p:cNvPr id="17408" name="TextBox 17407">
            <a:extLst>
              <a:ext uri="{FF2B5EF4-FFF2-40B4-BE49-F238E27FC236}">
                <a16:creationId xmlns:a16="http://schemas.microsoft.com/office/drawing/2014/main" id="{305B0A04-F6DE-E888-4C53-5A856D575C25}"/>
              </a:ext>
            </a:extLst>
          </p:cNvPr>
          <p:cNvSpPr txBox="1"/>
          <p:nvPr/>
        </p:nvSpPr>
        <p:spPr>
          <a:xfrm>
            <a:off x="8522744" y="5081864"/>
            <a:ext cx="831959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
Interaction</a:t>
            </a:r>
          </a:p>
        </p:txBody>
      </p:sp>
      <p:sp>
        <p:nvSpPr>
          <p:cNvPr id="17411" name="TextBox 17410">
            <a:extLst>
              <a:ext uri="{FF2B5EF4-FFF2-40B4-BE49-F238E27FC236}">
                <a16:creationId xmlns:a16="http://schemas.microsoft.com/office/drawing/2014/main" id="{95181624-FC90-07E2-6ADE-10D6C9883486}"/>
              </a:ext>
            </a:extLst>
          </p:cNvPr>
          <p:cNvSpPr txBox="1"/>
          <p:nvPr/>
        </p:nvSpPr>
        <p:spPr>
          <a:xfrm>
            <a:off x="8522744" y="5561187"/>
            <a:ext cx="1046761" cy="369332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Caching &amp; Real-
time</a:t>
            </a:r>
          </a:p>
        </p:txBody>
      </p:sp>
      <p:sp>
        <p:nvSpPr>
          <p:cNvPr id="17412" name="TextBox 17411">
            <a:extLst>
              <a:ext uri="{FF2B5EF4-FFF2-40B4-BE49-F238E27FC236}">
                <a16:creationId xmlns:a16="http://schemas.microsoft.com/office/drawing/2014/main" id="{537B6EB2-FA88-7171-B290-E7C8D5790139}"/>
              </a:ext>
            </a:extLst>
          </p:cNvPr>
          <p:cNvSpPr txBox="1"/>
          <p:nvPr/>
        </p:nvSpPr>
        <p:spPr>
          <a:xfrm>
            <a:off x="8618609" y="4698406"/>
            <a:ext cx="971292" cy="215444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54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17413" name="Rounded Rectangle 49">
            <a:extLst>
              <a:ext uri="{FF2B5EF4-FFF2-40B4-BE49-F238E27FC236}">
                <a16:creationId xmlns:a16="http://schemas.microsoft.com/office/drawing/2014/main" id="{A6D179D9-A79E-862F-DD90-31ACA3643F8E}"/>
              </a:ext>
            </a:extLst>
          </p:cNvPr>
          <p:cNvSpPr/>
          <p:nvPr/>
        </p:nvSpPr>
        <p:spPr>
          <a:xfrm>
            <a:off x="7318446" y="2266843"/>
            <a:ext cx="219689" cy="229675"/>
          </a:xfrm>
          <a:custGeom>
            <a:avLst/>
            <a:gdLst/>
            <a:ahLst/>
            <a:cxnLst/>
            <a:rect l="0" t="0" r="0" b="0"/>
            <a:pathLst>
              <a:path w="219689" h="229675">
                <a:moveTo>
                  <a:pt x="0" y="114837"/>
                </a:moveTo>
                <a:lnTo>
                  <a:pt x="19971" y="114837"/>
                </a:lnTo>
                <a:moveTo>
                  <a:pt x="59915" y="114837"/>
                </a:moveTo>
                <a:lnTo>
                  <a:pt x="109844" y="114837"/>
                </a:lnTo>
                <a:moveTo>
                  <a:pt x="149788" y="114837"/>
                </a:moveTo>
                <a:lnTo>
                  <a:pt x="219689" y="114837"/>
                </a:lnTo>
                <a:moveTo>
                  <a:pt x="199488" y="94865"/>
                </a:moveTo>
                <a:lnTo>
                  <a:pt x="219689" y="114837"/>
                </a:lnTo>
                <a:lnTo>
                  <a:pt x="199488" y="134809"/>
                </a:lnTo>
                <a:moveTo>
                  <a:pt x="19971" y="114837"/>
                </a:moveTo>
                <a:cubicBezTo>
                  <a:pt x="19971" y="125867"/>
                  <a:pt x="28913" y="134809"/>
                  <a:pt x="39943" y="134809"/>
                </a:cubicBezTo>
                <a:cubicBezTo>
                  <a:pt x="50973" y="134809"/>
                  <a:pt x="59915" y="125867"/>
                  <a:pt x="59915" y="114837"/>
                </a:cubicBezTo>
                <a:cubicBezTo>
                  <a:pt x="59915" y="103807"/>
                  <a:pt x="50973" y="94865"/>
                  <a:pt x="39943" y="94865"/>
                </a:cubicBezTo>
                <a:cubicBezTo>
                  <a:pt x="28913" y="94865"/>
                  <a:pt x="19971" y="103807"/>
                  <a:pt x="19971" y="114837"/>
                </a:cubicBezTo>
                <a:moveTo>
                  <a:pt x="109844" y="114837"/>
                </a:moveTo>
                <a:cubicBezTo>
                  <a:pt x="109844" y="125867"/>
                  <a:pt x="118786" y="134809"/>
                  <a:pt x="129816" y="134809"/>
                </a:cubicBezTo>
                <a:cubicBezTo>
                  <a:pt x="140846" y="134809"/>
                  <a:pt x="149788" y="125867"/>
                  <a:pt x="149788" y="114837"/>
                </a:cubicBezTo>
                <a:cubicBezTo>
                  <a:pt x="149788" y="103807"/>
                  <a:pt x="140846" y="94865"/>
                  <a:pt x="129816" y="94865"/>
                </a:cubicBezTo>
                <a:cubicBezTo>
                  <a:pt x="118786" y="94865"/>
                  <a:pt x="109844" y="103807"/>
                  <a:pt x="109844" y="114837"/>
                </a:cubicBezTo>
                <a:moveTo>
                  <a:pt x="129816" y="94865"/>
                </a:moveTo>
                <a:lnTo>
                  <a:pt x="129816" y="59915"/>
                </a:lnTo>
                <a:moveTo>
                  <a:pt x="39943" y="169760"/>
                </a:moveTo>
                <a:lnTo>
                  <a:pt x="39943" y="134809"/>
                </a:lnTo>
                <a:moveTo>
                  <a:pt x="99858" y="0"/>
                </a:moveTo>
                <a:lnTo>
                  <a:pt x="159774" y="0"/>
                </a:lnTo>
                <a:cubicBezTo>
                  <a:pt x="159774" y="0"/>
                  <a:pt x="169760" y="0"/>
                  <a:pt x="169760" y="9985"/>
                </a:cubicBezTo>
                <a:lnTo>
                  <a:pt x="169760" y="49929"/>
                </a:lnTo>
                <a:cubicBezTo>
                  <a:pt x="169760" y="49929"/>
                  <a:pt x="169760" y="59915"/>
                  <a:pt x="159774" y="59915"/>
                </a:cubicBezTo>
                <a:lnTo>
                  <a:pt x="99858" y="59915"/>
                </a:lnTo>
                <a:cubicBezTo>
                  <a:pt x="99858" y="59915"/>
                  <a:pt x="89872" y="59915"/>
                  <a:pt x="89872" y="49929"/>
                </a:cubicBezTo>
                <a:lnTo>
                  <a:pt x="89872" y="9985"/>
                </a:lnTo>
                <a:cubicBezTo>
                  <a:pt x="89872" y="9985"/>
                  <a:pt x="89872" y="0"/>
                  <a:pt x="99858" y="0"/>
                </a:cubicBezTo>
                <a:moveTo>
                  <a:pt x="9985" y="169760"/>
                </a:moveTo>
                <a:lnTo>
                  <a:pt x="69901" y="169760"/>
                </a:lnTo>
                <a:cubicBezTo>
                  <a:pt x="69901" y="169760"/>
                  <a:pt x="79887" y="169760"/>
                  <a:pt x="79887" y="179745"/>
                </a:cubicBezTo>
                <a:lnTo>
                  <a:pt x="79887" y="219689"/>
                </a:lnTo>
                <a:cubicBezTo>
                  <a:pt x="79887" y="219689"/>
                  <a:pt x="79887" y="229675"/>
                  <a:pt x="69901" y="229675"/>
                </a:cubicBezTo>
                <a:lnTo>
                  <a:pt x="9985" y="229675"/>
                </a:lnTo>
                <a:cubicBezTo>
                  <a:pt x="9985" y="229675"/>
                  <a:pt x="0" y="229675"/>
                  <a:pt x="0" y="219689"/>
                </a:cubicBezTo>
                <a:lnTo>
                  <a:pt x="0" y="179745"/>
                </a:lnTo>
                <a:cubicBezTo>
                  <a:pt x="0" y="179745"/>
                  <a:pt x="0" y="169760"/>
                  <a:pt x="9985" y="169760"/>
                </a:cubicBezTo>
              </a:path>
            </a:pathLst>
          </a:custGeom>
          <a:noFill/>
          <a:ln w="19050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Rounded Rectangle 50">
            <a:extLst>
              <a:ext uri="{FF2B5EF4-FFF2-40B4-BE49-F238E27FC236}">
                <a16:creationId xmlns:a16="http://schemas.microsoft.com/office/drawing/2014/main" id="{DF1F34B6-C7EA-DC20-F494-340E7C8CCC5F}"/>
              </a:ext>
            </a:extLst>
          </p:cNvPr>
          <p:cNvSpPr/>
          <p:nvPr/>
        </p:nvSpPr>
        <p:spPr>
          <a:xfrm>
            <a:off x="8650564" y="2741172"/>
            <a:ext cx="553092" cy="417890"/>
          </a:xfrm>
          <a:custGeom>
            <a:avLst/>
            <a:gdLst/>
            <a:ahLst/>
            <a:cxnLst/>
            <a:rect l="0" t="0" r="0" b="0"/>
            <a:pathLst>
              <a:path w="553092" h="417890">
                <a:moveTo>
                  <a:pt x="76017" y="412713"/>
                </a:moveTo>
                <a:cubicBezTo>
                  <a:pt x="105798" y="412713"/>
                  <a:pt x="129941" y="388570"/>
                  <a:pt x="129941" y="358789"/>
                </a:cubicBezTo>
                <a:cubicBezTo>
                  <a:pt x="129941" y="329009"/>
                  <a:pt x="105798" y="304865"/>
                  <a:pt x="76017" y="304865"/>
                </a:cubicBezTo>
                <a:cubicBezTo>
                  <a:pt x="46236" y="304865"/>
                  <a:pt x="22093" y="329009"/>
                  <a:pt x="22093" y="358789"/>
                </a:cubicBezTo>
                <a:cubicBezTo>
                  <a:pt x="22093" y="388570"/>
                  <a:pt x="46236" y="412713"/>
                  <a:pt x="76017" y="412713"/>
                </a:cubicBezTo>
                <a:close/>
                <a:moveTo>
                  <a:pt x="82383" y="305680"/>
                </a:moveTo>
                <a:cubicBezTo>
                  <a:pt x="96259" y="258069"/>
                  <a:pt x="126844" y="217059"/>
                  <a:pt x="168522" y="190182"/>
                </a:cubicBezTo>
                <a:cubicBezTo>
                  <a:pt x="210201" y="163304"/>
                  <a:pt x="260176" y="152362"/>
                  <a:pt x="309270" y="159366"/>
                </a:cubicBezTo>
                <a:cubicBezTo>
                  <a:pt x="358367" y="166369"/>
                  <a:pt x="403290" y="190846"/>
                  <a:pt x="435792" y="228305"/>
                </a:cubicBezTo>
                <a:cubicBezTo>
                  <a:pt x="468293" y="265762"/>
                  <a:pt x="486193" y="313687"/>
                  <a:pt x="486203" y="363280"/>
                </a:cubicBezTo>
                <a:lnTo>
                  <a:pt x="486203" y="416083"/>
                </a:lnTo>
                <a:moveTo>
                  <a:pt x="0" y="0"/>
                </a:moveTo>
                <a:moveTo>
                  <a:pt x="553092" y="350995"/>
                </a:moveTo>
                <a:lnTo>
                  <a:pt x="486198" y="417890"/>
                </a:lnTo>
                <a:lnTo>
                  <a:pt x="419306" y="350995"/>
                </a:lnTo>
              </a:path>
            </a:pathLst>
          </a:custGeom>
          <a:noFill/>
          <a:ln w="28575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Rounded Rectangle 51">
            <a:extLst>
              <a:ext uri="{FF2B5EF4-FFF2-40B4-BE49-F238E27FC236}">
                <a16:creationId xmlns:a16="http://schemas.microsoft.com/office/drawing/2014/main" id="{8D7A2E6D-FF56-7A4D-92B2-7E0D00D7973A}"/>
              </a:ext>
            </a:extLst>
          </p:cNvPr>
          <p:cNvSpPr/>
          <p:nvPr/>
        </p:nvSpPr>
        <p:spPr>
          <a:xfrm>
            <a:off x="10333186" y="2027181"/>
            <a:ext cx="230074" cy="229675"/>
          </a:xfrm>
          <a:custGeom>
            <a:avLst/>
            <a:gdLst/>
            <a:ahLst/>
            <a:cxnLst/>
            <a:rect l="0" t="0" r="0" b="0"/>
            <a:pathLst>
              <a:path w="230074" h="229675">
                <a:moveTo>
                  <a:pt x="49929" y="189731"/>
                </a:moveTo>
                <a:lnTo>
                  <a:pt x="179745" y="189731"/>
                </a:lnTo>
                <a:cubicBezTo>
                  <a:pt x="179745" y="189731"/>
                  <a:pt x="189731" y="189731"/>
                  <a:pt x="189731" y="199717"/>
                </a:cubicBezTo>
                <a:lnTo>
                  <a:pt x="189731" y="219689"/>
                </a:lnTo>
                <a:cubicBezTo>
                  <a:pt x="189731" y="219689"/>
                  <a:pt x="189731" y="229675"/>
                  <a:pt x="179745" y="229675"/>
                </a:cubicBezTo>
                <a:lnTo>
                  <a:pt x="49929" y="229675"/>
                </a:lnTo>
                <a:cubicBezTo>
                  <a:pt x="49929" y="229675"/>
                  <a:pt x="39943" y="229675"/>
                  <a:pt x="39943" y="219689"/>
                </a:cubicBezTo>
                <a:lnTo>
                  <a:pt x="39943" y="199717"/>
                </a:lnTo>
                <a:cubicBezTo>
                  <a:pt x="39943" y="199717"/>
                  <a:pt x="39943" y="189731"/>
                  <a:pt x="49929" y="189731"/>
                </a:cubicBezTo>
                <a:moveTo>
                  <a:pt x="59915" y="189731"/>
                </a:moveTo>
                <a:lnTo>
                  <a:pt x="59915" y="159774"/>
                </a:lnTo>
                <a:moveTo>
                  <a:pt x="169760" y="189731"/>
                </a:moveTo>
                <a:lnTo>
                  <a:pt x="169760" y="159774"/>
                </a:lnTo>
                <a:moveTo>
                  <a:pt x="59915" y="209703"/>
                </a:moveTo>
                <a:lnTo>
                  <a:pt x="69901" y="209703"/>
                </a:lnTo>
                <a:moveTo>
                  <a:pt x="89872" y="209703"/>
                </a:moveTo>
                <a:lnTo>
                  <a:pt x="99858" y="209703"/>
                </a:lnTo>
                <a:moveTo>
                  <a:pt x="114837" y="57418"/>
                </a:moveTo>
                <a:cubicBezTo>
                  <a:pt x="113458" y="57418"/>
                  <a:pt x="112341" y="58536"/>
                  <a:pt x="112341" y="59915"/>
                </a:cubicBezTo>
                <a:cubicBezTo>
                  <a:pt x="112341" y="61294"/>
                  <a:pt x="113458" y="62411"/>
                  <a:pt x="114837" y="62411"/>
                </a:cubicBezTo>
                <a:cubicBezTo>
                  <a:pt x="116216" y="62411"/>
                  <a:pt x="117334" y="61294"/>
                  <a:pt x="117334" y="59915"/>
                </a:cubicBezTo>
                <a:cubicBezTo>
                  <a:pt x="117334" y="58536"/>
                  <a:pt x="116216" y="57418"/>
                  <a:pt x="114837" y="57418"/>
                </a:cubicBezTo>
                <a:moveTo>
                  <a:pt x="99858" y="0"/>
                </a:moveTo>
                <a:lnTo>
                  <a:pt x="129816" y="0"/>
                </a:lnTo>
                <a:cubicBezTo>
                  <a:pt x="129816" y="0"/>
                  <a:pt x="139802" y="0"/>
                  <a:pt x="139802" y="9985"/>
                </a:cubicBezTo>
                <a:lnTo>
                  <a:pt x="139802" y="69901"/>
                </a:lnTo>
                <a:cubicBezTo>
                  <a:pt x="139802" y="69901"/>
                  <a:pt x="139802" y="79887"/>
                  <a:pt x="129816" y="79887"/>
                </a:cubicBezTo>
                <a:lnTo>
                  <a:pt x="99858" y="79887"/>
                </a:lnTo>
                <a:cubicBezTo>
                  <a:pt x="99858" y="79887"/>
                  <a:pt x="89872" y="79887"/>
                  <a:pt x="89872" y="69901"/>
                </a:cubicBezTo>
                <a:lnTo>
                  <a:pt x="89872" y="9985"/>
                </a:lnTo>
                <a:cubicBezTo>
                  <a:pt x="89872" y="9985"/>
                  <a:pt x="89872" y="0"/>
                  <a:pt x="99858" y="0"/>
                </a:cubicBezTo>
                <a:moveTo>
                  <a:pt x="179745" y="29957"/>
                </a:moveTo>
                <a:lnTo>
                  <a:pt x="209703" y="29957"/>
                </a:lnTo>
                <a:cubicBezTo>
                  <a:pt x="215218" y="29957"/>
                  <a:pt x="219689" y="34428"/>
                  <a:pt x="219689" y="39943"/>
                </a:cubicBezTo>
                <a:lnTo>
                  <a:pt x="219689" y="69901"/>
                </a:lnTo>
                <a:lnTo>
                  <a:pt x="219689" y="69901"/>
                </a:lnTo>
                <a:lnTo>
                  <a:pt x="169760" y="69901"/>
                </a:lnTo>
                <a:lnTo>
                  <a:pt x="169760" y="69901"/>
                </a:lnTo>
                <a:lnTo>
                  <a:pt x="169760" y="39943"/>
                </a:lnTo>
                <a:cubicBezTo>
                  <a:pt x="169760" y="34428"/>
                  <a:pt x="174230" y="29957"/>
                  <a:pt x="179745" y="29957"/>
                </a:cubicBezTo>
                <a:close/>
                <a:moveTo>
                  <a:pt x="221596" y="99858"/>
                </a:moveTo>
                <a:cubicBezTo>
                  <a:pt x="224395" y="99855"/>
                  <a:pt x="226993" y="98404"/>
                  <a:pt x="228465" y="96023"/>
                </a:cubicBezTo>
                <a:cubicBezTo>
                  <a:pt x="229937" y="93643"/>
                  <a:pt x="230074" y="90670"/>
                  <a:pt x="228826" y="88165"/>
                </a:cubicBezTo>
                <a:lnTo>
                  <a:pt x="219689" y="69901"/>
                </a:lnTo>
                <a:lnTo>
                  <a:pt x="169760" y="69901"/>
                </a:lnTo>
                <a:lnTo>
                  <a:pt x="160622" y="88165"/>
                </a:lnTo>
                <a:cubicBezTo>
                  <a:pt x="159375" y="90670"/>
                  <a:pt x="159512" y="93643"/>
                  <a:pt x="160984" y="96023"/>
                </a:cubicBezTo>
                <a:cubicBezTo>
                  <a:pt x="162455" y="98404"/>
                  <a:pt x="165053" y="99855"/>
                  <a:pt x="167852" y="99858"/>
                </a:cubicBezTo>
                <a:close/>
                <a:moveTo>
                  <a:pt x="9985" y="29957"/>
                </a:moveTo>
                <a:lnTo>
                  <a:pt x="59915" y="29957"/>
                </a:lnTo>
                <a:cubicBezTo>
                  <a:pt x="59915" y="29957"/>
                  <a:pt x="69901" y="29957"/>
                  <a:pt x="69901" y="39943"/>
                </a:cubicBezTo>
                <a:lnTo>
                  <a:pt x="69901" y="69901"/>
                </a:lnTo>
                <a:cubicBezTo>
                  <a:pt x="69901" y="69901"/>
                  <a:pt x="69901" y="79887"/>
                  <a:pt x="59915" y="79887"/>
                </a:cubicBezTo>
                <a:lnTo>
                  <a:pt x="9985" y="79887"/>
                </a:lnTo>
                <a:cubicBezTo>
                  <a:pt x="9985" y="79887"/>
                  <a:pt x="0" y="79887"/>
                  <a:pt x="0" y="69901"/>
                </a:cubicBezTo>
                <a:lnTo>
                  <a:pt x="0" y="39943"/>
                </a:lnTo>
                <a:cubicBezTo>
                  <a:pt x="0" y="39943"/>
                  <a:pt x="0" y="29957"/>
                  <a:pt x="9985" y="29957"/>
                </a:cubicBezTo>
                <a:moveTo>
                  <a:pt x="9985" y="99858"/>
                </a:moveTo>
                <a:lnTo>
                  <a:pt x="59915" y="99858"/>
                </a:lnTo>
                <a:moveTo>
                  <a:pt x="19971" y="99858"/>
                </a:moveTo>
                <a:lnTo>
                  <a:pt x="24964" y="79887"/>
                </a:lnTo>
                <a:moveTo>
                  <a:pt x="49929" y="99858"/>
                </a:moveTo>
                <a:lnTo>
                  <a:pt x="44936" y="79887"/>
                </a:lnTo>
                <a:moveTo>
                  <a:pt x="150836" y="130735"/>
                </a:moveTo>
                <a:cubicBezTo>
                  <a:pt x="129036" y="116205"/>
                  <a:pt x="100638" y="116205"/>
                  <a:pt x="78838" y="130735"/>
                </a:cubicBezTo>
                <a:moveTo>
                  <a:pt x="139802" y="152344"/>
                </a:moveTo>
                <a:cubicBezTo>
                  <a:pt x="124708" y="142283"/>
                  <a:pt x="105046" y="142283"/>
                  <a:pt x="89952" y="152344"/>
                </a:cubicBezTo>
              </a:path>
            </a:pathLst>
          </a:custGeom>
          <a:noFill/>
          <a:ln w="19050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6" name="Rounded Rectangle 52">
            <a:extLst>
              <a:ext uri="{FF2B5EF4-FFF2-40B4-BE49-F238E27FC236}">
                <a16:creationId xmlns:a16="http://schemas.microsoft.com/office/drawing/2014/main" id="{E99831E1-1DA0-4C4B-5338-4CD4359C72BB}"/>
              </a:ext>
            </a:extLst>
          </p:cNvPr>
          <p:cNvSpPr/>
          <p:nvPr/>
        </p:nvSpPr>
        <p:spPr>
          <a:xfrm>
            <a:off x="8320031" y="4695910"/>
            <a:ext cx="229675" cy="164767"/>
          </a:xfrm>
          <a:custGeom>
            <a:avLst/>
            <a:gdLst/>
            <a:ahLst/>
            <a:cxnLst/>
            <a:rect l="0" t="0" r="0" b="0"/>
            <a:pathLst>
              <a:path w="229675" h="164767">
                <a:moveTo>
                  <a:pt x="179745" y="164767"/>
                </a:moveTo>
                <a:lnTo>
                  <a:pt x="0" y="164767"/>
                </a:lnTo>
                <a:lnTo>
                  <a:pt x="49929" y="0"/>
                </a:lnTo>
                <a:lnTo>
                  <a:pt x="229675" y="0"/>
                </a:lnTo>
                <a:lnTo>
                  <a:pt x="179745" y="164767"/>
                </a:lnTo>
                <a:close/>
              </a:path>
            </a:pathLst>
          </a:custGeom>
          <a:noFill/>
          <a:ln w="19050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450" name="Table 17449">
            <a:extLst>
              <a:ext uri="{FF2B5EF4-FFF2-40B4-BE49-F238E27FC236}">
                <a16:creationId xmlns:a16="http://schemas.microsoft.com/office/drawing/2014/main" id="{5E30F6B6-A817-C0E2-73E3-5D67D6C77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12057"/>
              </p:ext>
            </p:extLst>
          </p:nvPr>
        </p:nvGraphicFramePr>
        <p:xfrm>
          <a:off x="485973" y="1970465"/>
          <a:ext cx="5103796" cy="3826186"/>
        </p:xfrm>
        <a:graphic>
          <a:graphicData uri="http://schemas.openxmlformats.org/drawingml/2006/table">
            <a:tbl>
              <a:tblPr firstRow="1" bandRow="1"/>
              <a:tblGrid>
                <a:gridCol w="5103796">
                  <a:extLst>
                    <a:ext uri="{9D8B030D-6E8A-4147-A177-3AD203B41FA5}">
                      <a16:colId xmlns:a16="http://schemas.microsoft.com/office/drawing/2014/main" val="4234379314"/>
                    </a:ext>
                  </a:extLst>
                </a:gridCol>
              </a:tblGrid>
              <a:tr h="58914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238813"/>
                  </a:ext>
                </a:extLst>
              </a:tr>
              <a:tr h="1143635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Low-cost, scalable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mini-ERP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Firestore for real-time, secure data.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workflows and </a:t>
                      </a:r>
                      <a:r>
                        <a:rPr lang="en-US" sz="2000" b="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at-risk dashboard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Simplifies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admissions, fees,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hostel management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Cloud-native, secure, and fast to deploy.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625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Weavers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Rounded Rectangle 1">
            <a:extLst>
              <a:ext uri="{FF2B5EF4-FFF2-40B4-BE49-F238E27FC236}">
                <a16:creationId xmlns:a16="http://schemas.microsoft.com/office/drawing/2014/main" id="{20003632-8FE7-4FA5-3462-3BF9FED24DE0}"/>
              </a:ext>
            </a:extLst>
          </p:cNvPr>
          <p:cNvSpPr/>
          <p:nvPr/>
        </p:nvSpPr>
        <p:spPr>
          <a:xfrm>
            <a:off x="1799508" y="1559044"/>
            <a:ext cx="2075881" cy="916916"/>
          </a:xfrm>
          <a:custGeom>
            <a:avLst/>
            <a:gdLst/>
            <a:ahLst/>
            <a:cxnLst/>
            <a:rect l="0" t="0" r="0" b="0"/>
            <a:pathLst>
              <a:path w="1691940" h="690311">
                <a:moveTo>
                  <a:pt x="1529514" y="0"/>
                </a:moveTo>
                <a:cubicBezTo>
                  <a:pt x="1619219" y="0"/>
                  <a:pt x="1691940" y="72720"/>
                  <a:pt x="1691940" y="162426"/>
                </a:cubicBezTo>
                <a:moveTo>
                  <a:pt x="162426" y="0"/>
                </a:moveTo>
                <a:cubicBezTo>
                  <a:pt x="72720" y="0"/>
                  <a:pt x="0" y="72720"/>
                  <a:pt x="0" y="162426"/>
                </a:cubicBezTo>
                <a:moveTo>
                  <a:pt x="0" y="527885"/>
                </a:moveTo>
                <a:lnTo>
                  <a:pt x="0" y="162426"/>
                </a:lnTo>
                <a:moveTo>
                  <a:pt x="1691940" y="527885"/>
                </a:moveTo>
                <a:lnTo>
                  <a:pt x="1691940" y="162426"/>
                </a:lnTo>
                <a:moveTo>
                  <a:pt x="1691940" y="527885"/>
                </a:moveTo>
                <a:cubicBezTo>
                  <a:pt x="1691940" y="617590"/>
                  <a:pt x="1619219" y="690311"/>
                  <a:pt x="1529514" y="690311"/>
                </a:cubicBezTo>
                <a:moveTo>
                  <a:pt x="162426" y="690311"/>
                </a:moveTo>
                <a:lnTo>
                  <a:pt x="1529514" y="690311"/>
                </a:lnTo>
                <a:moveTo>
                  <a:pt x="162426" y="690311"/>
                </a:moveTo>
                <a:cubicBezTo>
                  <a:pt x="72720" y="690311"/>
                  <a:pt x="0" y="617590"/>
                  <a:pt x="0" y="527885"/>
                </a:cubicBezTo>
              </a:path>
            </a:pathLst>
          </a:custGeom>
          <a:noFill/>
          <a:ln w="28575">
            <a:solidFill>
              <a:srgbClr val="1EABD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Rounded Rectangle 2">
            <a:extLst>
              <a:ext uri="{FF2B5EF4-FFF2-40B4-BE49-F238E27FC236}">
                <a16:creationId xmlns:a16="http://schemas.microsoft.com/office/drawing/2014/main" id="{F51C8E43-6E49-B6F5-2D0C-1A24F785F143}"/>
              </a:ext>
            </a:extLst>
          </p:cNvPr>
          <p:cNvSpPr/>
          <p:nvPr/>
        </p:nvSpPr>
        <p:spPr>
          <a:xfrm>
            <a:off x="1998794" y="1559044"/>
            <a:ext cx="489908" cy="8988"/>
          </a:xfrm>
          <a:custGeom>
            <a:avLst/>
            <a:gdLst/>
            <a:ahLst/>
            <a:cxnLst/>
            <a:rect l="0" t="0" r="0" b="0"/>
            <a:pathLst>
              <a:path w="399298" h="6767">
                <a:moveTo>
                  <a:pt x="39929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1EABD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Rounded Rectangle 3">
            <a:extLst>
              <a:ext uri="{FF2B5EF4-FFF2-40B4-BE49-F238E27FC236}">
                <a16:creationId xmlns:a16="http://schemas.microsoft.com/office/drawing/2014/main" id="{BCC7D4E0-A362-5758-156A-7C005EE27A11}"/>
              </a:ext>
            </a:extLst>
          </p:cNvPr>
          <p:cNvSpPr/>
          <p:nvPr/>
        </p:nvSpPr>
        <p:spPr>
          <a:xfrm>
            <a:off x="2488702" y="1343299"/>
            <a:ext cx="697496" cy="431490"/>
          </a:xfrm>
          <a:custGeom>
            <a:avLst/>
            <a:gdLst/>
            <a:ahLst/>
            <a:cxnLst/>
            <a:rect l="0" t="0" r="0" b="0"/>
            <a:pathLst>
              <a:path w="568492" h="324852">
                <a:moveTo>
                  <a:pt x="412833" y="0"/>
                </a:moveTo>
                <a:cubicBezTo>
                  <a:pt x="498801" y="0"/>
                  <a:pt x="568492" y="69691"/>
                  <a:pt x="568492" y="155658"/>
                </a:cubicBezTo>
                <a:moveTo>
                  <a:pt x="412833" y="0"/>
                </a:moveTo>
                <a:lnTo>
                  <a:pt x="155658" y="0"/>
                </a:lnTo>
                <a:moveTo>
                  <a:pt x="155658" y="0"/>
                </a:moveTo>
                <a:cubicBezTo>
                  <a:pt x="69691" y="0"/>
                  <a:pt x="0" y="69691"/>
                  <a:pt x="0" y="155658"/>
                </a:cubicBezTo>
                <a:moveTo>
                  <a:pt x="0" y="169194"/>
                </a:moveTo>
                <a:lnTo>
                  <a:pt x="0" y="155658"/>
                </a:lnTo>
                <a:moveTo>
                  <a:pt x="568492" y="169194"/>
                </a:moveTo>
                <a:lnTo>
                  <a:pt x="568492" y="155658"/>
                </a:lnTo>
                <a:moveTo>
                  <a:pt x="568492" y="169194"/>
                </a:moveTo>
                <a:cubicBezTo>
                  <a:pt x="568492" y="255161"/>
                  <a:pt x="498801" y="324852"/>
                  <a:pt x="412833" y="324852"/>
                </a:cubicBezTo>
                <a:moveTo>
                  <a:pt x="155658" y="324852"/>
                </a:moveTo>
                <a:lnTo>
                  <a:pt x="412833" y="324852"/>
                </a:lnTo>
                <a:moveTo>
                  <a:pt x="155658" y="324852"/>
                </a:moveTo>
                <a:cubicBezTo>
                  <a:pt x="69691" y="324852"/>
                  <a:pt x="0" y="255161"/>
                  <a:pt x="0" y="169194"/>
                </a:cubicBezTo>
              </a:path>
            </a:pathLst>
          </a:custGeom>
          <a:noFill/>
          <a:ln w="28575">
            <a:solidFill>
              <a:srgbClr val="1EABD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Rounded Rectangle 4">
            <a:extLst>
              <a:ext uri="{FF2B5EF4-FFF2-40B4-BE49-F238E27FC236}">
                <a16:creationId xmlns:a16="http://schemas.microsoft.com/office/drawing/2014/main" id="{7199F211-1DBC-D242-DD8C-76FCA9B01CEB}"/>
              </a:ext>
            </a:extLst>
          </p:cNvPr>
          <p:cNvSpPr/>
          <p:nvPr/>
        </p:nvSpPr>
        <p:spPr>
          <a:xfrm>
            <a:off x="3186198" y="1559044"/>
            <a:ext cx="489908" cy="8988"/>
          </a:xfrm>
          <a:custGeom>
            <a:avLst/>
            <a:gdLst/>
            <a:ahLst/>
            <a:cxnLst/>
            <a:rect l="0" t="0" r="0" b="0"/>
            <a:pathLst>
              <a:path w="399298" h="6767">
                <a:moveTo>
                  <a:pt x="39929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1EABD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6" name="Rounded Rectangle 5">
            <a:extLst>
              <a:ext uri="{FF2B5EF4-FFF2-40B4-BE49-F238E27FC236}">
                <a16:creationId xmlns:a16="http://schemas.microsoft.com/office/drawing/2014/main" id="{994A062D-1958-40F0-D441-FFAF4E56DD55}"/>
              </a:ext>
            </a:extLst>
          </p:cNvPr>
          <p:cNvSpPr/>
          <p:nvPr/>
        </p:nvSpPr>
        <p:spPr>
          <a:xfrm>
            <a:off x="4074676" y="1559044"/>
            <a:ext cx="2075881" cy="1024790"/>
          </a:xfrm>
          <a:custGeom>
            <a:avLst/>
            <a:gdLst/>
            <a:ahLst/>
            <a:cxnLst/>
            <a:rect l="0" t="0" r="0" b="0"/>
            <a:pathLst>
              <a:path w="1691940" h="771525">
                <a:moveTo>
                  <a:pt x="1529514" y="0"/>
                </a:moveTo>
                <a:cubicBezTo>
                  <a:pt x="1619219" y="0"/>
                  <a:pt x="1691940" y="72720"/>
                  <a:pt x="1691940" y="162426"/>
                </a:cubicBezTo>
                <a:moveTo>
                  <a:pt x="162426" y="0"/>
                </a:moveTo>
                <a:cubicBezTo>
                  <a:pt x="72720" y="0"/>
                  <a:pt x="0" y="72720"/>
                  <a:pt x="0" y="162426"/>
                </a:cubicBezTo>
                <a:moveTo>
                  <a:pt x="0" y="609098"/>
                </a:moveTo>
                <a:lnTo>
                  <a:pt x="0" y="162426"/>
                </a:lnTo>
                <a:moveTo>
                  <a:pt x="1691940" y="609098"/>
                </a:moveTo>
                <a:lnTo>
                  <a:pt x="1691940" y="162426"/>
                </a:lnTo>
                <a:moveTo>
                  <a:pt x="1691940" y="609098"/>
                </a:moveTo>
                <a:cubicBezTo>
                  <a:pt x="1691940" y="698804"/>
                  <a:pt x="1619219" y="771525"/>
                  <a:pt x="1529514" y="771525"/>
                </a:cubicBezTo>
                <a:moveTo>
                  <a:pt x="162426" y="771525"/>
                </a:moveTo>
                <a:lnTo>
                  <a:pt x="1529514" y="771525"/>
                </a:lnTo>
                <a:moveTo>
                  <a:pt x="162426" y="771525"/>
                </a:moveTo>
                <a:cubicBezTo>
                  <a:pt x="72720" y="771525"/>
                  <a:pt x="0" y="698804"/>
                  <a:pt x="0" y="609098"/>
                </a:cubicBezTo>
              </a:path>
            </a:pathLst>
          </a:custGeom>
          <a:noFill/>
          <a:ln w="28575">
            <a:solidFill>
              <a:srgbClr val="92BD3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Rounded Rectangle 6">
            <a:extLst>
              <a:ext uri="{FF2B5EF4-FFF2-40B4-BE49-F238E27FC236}">
                <a16:creationId xmlns:a16="http://schemas.microsoft.com/office/drawing/2014/main" id="{69125086-06D3-6111-D7C9-A16084F04B1D}"/>
              </a:ext>
            </a:extLst>
          </p:cNvPr>
          <p:cNvSpPr/>
          <p:nvPr/>
        </p:nvSpPr>
        <p:spPr>
          <a:xfrm>
            <a:off x="4273960" y="1559044"/>
            <a:ext cx="240802" cy="8988"/>
          </a:xfrm>
          <a:custGeom>
            <a:avLst/>
            <a:gdLst/>
            <a:ahLst/>
            <a:cxnLst/>
            <a:rect l="0" t="0" r="0" b="0"/>
            <a:pathLst>
              <a:path w="196265" h="6767">
                <a:moveTo>
                  <a:pt x="196265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92BD3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Rounded Rectangle 7">
            <a:extLst>
              <a:ext uri="{FF2B5EF4-FFF2-40B4-BE49-F238E27FC236}">
                <a16:creationId xmlns:a16="http://schemas.microsoft.com/office/drawing/2014/main" id="{2C2B6F9B-244A-3BA7-77A8-0C8135A8EEB5}"/>
              </a:ext>
            </a:extLst>
          </p:cNvPr>
          <p:cNvSpPr/>
          <p:nvPr/>
        </p:nvSpPr>
        <p:spPr>
          <a:xfrm>
            <a:off x="4514763" y="1343299"/>
            <a:ext cx="1195707" cy="647234"/>
          </a:xfrm>
          <a:custGeom>
            <a:avLst/>
            <a:gdLst/>
            <a:ahLst/>
            <a:cxnLst/>
            <a:rect l="0" t="0" r="0" b="0"/>
            <a:pathLst>
              <a:path w="974557" h="487278">
                <a:moveTo>
                  <a:pt x="818899" y="0"/>
                </a:moveTo>
                <a:cubicBezTo>
                  <a:pt x="904866" y="0"/>
                  <a:pt x="974557" y="69691"/>
                  <a:pt x="974557" y="155658"/>
                </a:cubicBezTo>
                <a:moveTo>
                  <a:pt x="818899" y="0"/>
                </a:moveTo>
                <a:lnTo>
                  <a:pt x="155658" y="0"/>
                </a:lnTo>
                <a:moveTo>
                  <a:pt x="155658" y="0"/>
                </a:moveTo>
                <a:cubicBezTo>
                  <a:pt x="69691" y="0"/>
                  <a:pt x="0" y="69691"/>
                  <a:pt x="0" y="155658"/>
                </a:cubicBezTo>
                <a:moveTo>
                  <a:pt x="0" y="331620"/>
                </a:moveTo>
                <a:lnTo>
                  <a:pt x="0" y="155658"/>
                </a:lnTo>
                <a:moveTo>
                  <a:pt x="974557" y="331620"/>
                </a:moveTo>
                <a:lnTo>
                  <a:pt x="974557" y="155658"/>
                </a:lnTo>
                <a:moveTo>
                  <a:pt x="974557" y="331620"/>
                </a:moveTo>
                <a:cubicBezTo>
                  <a:pt x="974557" y="417587"/>
                  <a:pt x="904866" y="487278"/>
                  <a:pt x="818899" y="487278"/>
                </a:cubicBezTo>
                <a:moveTo>
                  <a:pt x="155658" y="487278"/>
                </a:moveTo>
                <a:lnTo>
                  <a:pt x="818899" y="487278"/>
                </a:lnTo>
                <a:moveTo>
                  <a:pt x="155658" y="487278"/>
                </a:moveTo>
                <a:cubicBezTo>
                  <a:pt x="69691" y="487278"/>
                  <a:pt x="0" y="417587"/>
                  <a:pt x="0" y="331620"/>
                </a:cubicBezTo>
              </a:path>
            </a:pathLst>
          </a:custGeom>
          <a:noFill/>
          <a:ln w="28575">
            <a:solidFill>
              <a:srgbClr val="92BD3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9" name="Rounded Rectangle 8">
            <a:extLst>
              <a:ext uri="{FF2B5EF4-FFF2-40B4-BE49-F238E27FC236}">
                <a16:creationId xmlns:a16="http://schemas.microsoft.com/office/drawing/2014/main" id="{10ACDA84-6621-9F30-1F57-276F97CF1748}"/>
              </a:ext>
            </a:extLst>
          </p:cNvPr>
          <p:cNvSpPr/>
          <p:nvPr/>
        </p:nvSpPr>
        <p:spPr>
          <a:xfrm>
            <a:off x="5710471" y="1559044"/>
            <a:ext cx="240802" cy="8988"/>
          </a:xfrm>
          <a:custGeom>
            <a:avLst/>
            <a:gdLst/>
            <a:ahLst/>
            <a:cxnLst/>
            <a:rect l="0" t="0" r="0" b="0"/>
            <a:pathLst>
              <a:path w="196265" h="6767">
                <a:moveTo>
                  <a:pt x="196265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92BD3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0" name="Rounded Rectangle 9">
            <a:extLst>
              <a:ext uri="{FF2B5EF4-FFF2-40B4-BE49-F238E27FC236}">
                <a16:creationId xmlns:a16="http://schemas.microsoft.com/office/drawing/2014/main" id="{72211E46-A321-BC7A-B8E3-A86F3006F24E}"/>
              </a:ext>
            </a:extLst>
          </p:cNvPr>
          <p:cNvSpPr/>
          <p:nvPr/>
        </p:nvSpPr>
        <p:spPr>
          <a:xfrm>
            <a:off x="6349843" y="1559044"/>
            <a:ext cx="2075881" cy="916916"/>
          </a:xfrm>
          <a:custGeom>
            <a:avLst/>
            <a:gdLst/>
            <a:ahLst/>
            <a:cxnLst/>
            <a:rect l="0" t="0" r="0" b="0"/>
            <a:pathLst>
              <a:path w="1691940" h="690311">
                <a:moveTo>
                  <a:pt x="1529514" y="0"/>
                </a:moveTo>
                <a:cubicBezTo>
                  <a:pt x="1619219" y="0"/>
                  <a:pt x="1691940" y="72720"/>
                  <a:pt x="1691940" y="162426"/>
                </a:cubicBezTo>
                <a:moveTo>
                  <a:pt x="162426" y="0"/>
                </a:moveTo>
                <a:cubicBezTo>
                  <a:pt x="72720" y="0"/>
                  <a:pt x="0" y="72720"/>
                  <a:pt x="0" y="162426"/>
                </a:cubicBezTo>
                <a:moveTo>
                  <a:pt x="0" y="527885"/>
                </a:moveTo>
                <a:lnTo>
                  <a:pt x="0" y="162426"/>
                </a:lnTo>
                <a:moveTo>
                  <a:pt x="1691940" y="527885"/>
                </a:moveTo>
                <a:lnTo>
                  <a:pt x="1691940" y="162426"/>
                </a:lnTo>
                <a:moveTo>
                  <a:pt x="1691940" y="527885"/>
                </a:moveTo>
                <a:cubicBezTo>
                  <a:pt x="1691940" y="617590"/>
                  <a:pt x="1619219" y="690311"/>
                  <a:pt x="1529514" y="690311"/>
                </a:cubicBezTo>
                <a:moveTo>
                  <a:pt x="162426" y="690311"/>
                </a:moveTo>
                <a:lnTo>
                  <a:pt x="1529514" y="690311"/>
                </a:lnTo>
                <a:moveTo>
                  <a:pt x="162426" y="690311"/>
                </a:moveTo>
                <a:cubicBezTo>
                  <a:pt x="72720" y="690311"/>
                  <a:pt x="0" y="617590"/>
                  <a:pt x="0" y="527885"/>
                </a:cubicBezTo>
              </a:path>
            </a:pathLst>
          </a:custGeom>
          <a:noFill/>
          <a:ln w="28575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1" name="Rounded Rectangle 10">
            <a:extLst>
              <a:ext uri="{FF2B5EF4-FFF2-40B4-BE49-F238E27FC236}">
                <a16:creationId xmlns:a16="http://schemas.microsoft.com/office/drawing/2014/main" id="{36509023-75EB-9812-10FC-DCD532F339F7}"/>
              </a:ext>
            </a:extLst>
          </p:cNvPr>
          <p:cNvSpPr/>
          <p:nvPr/>
        </p:nvSpPr>
        <p:spPr>
          <a:xfrm>
            <a:off x="6549127" y="1559044"/>
            <a:ext cx="340444" cy="8988"/>
          </a:xfrm>
          <a:custGeom>
            <a:avLst/>
            <a:gdLst/>
            <a:ahLst/>
            <a:cxnLst/>
            <a:rect l="0" t="0" r="0" b="0"/>
            <a:pathLst>
              <a:path w="277478" h="6767">
                <a:moveTo>
                  <a:pt x="27747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2" name="Rounded Rectangle 11">
            <a:extLst>
              <a:ext uri="{FF2B5EF4-FFF2-40B4-BE49-F238E27FC236}">
                <a16:creationId xmlns:a16="http://schemas.microsoft.com/office/drawing/2014/main" id="{F54A6706-1B75-8AB0-1965-F3589B6BE92C}"/>
              </a:ext>
            </a:extLst>
          </p:cNvPr>
          <p:cNvSpPr/>
          <p:nvPr/>
        </p:nvSpPr>
        <p:spPr>
          <a:xfrm>
            <a:off x="6889572" y="1343299"/>
            <a:ext cx="996423" cy="431490"/>
          </a:xfrm>
          <a:custGeom>
            <a:avLst/>
            <a:gdLst/>
            <a:ahLst/>
            <a:cxnLst/>
            <a:rect l="0" t="0" r="0" b="0"/>
            <a:pathLst>
              <a:path w="812131" h="324852">
                <a:moveTo>
                  <a:pt x="656473" y="0"/>
                </a:moveTo>
                <a:cubicBezTo>
                  <a:pt x="742440" y="0"/>
                  <a:pt x="812131" y="69691"/>
                  <a:pt x="812131" y="155658"/>
                </a:cubicBezTo>
                <a:moveTo>
                  <a:pt x="656472" y="0"/>
                </a:moveTo>
                <a:lnTo>
                  <a:pt x="155658" y="0"/>
                </a:lnTo>
                <a:moveTo>
                  <a:pt x="155658" y="0"/>
                </a:moveTo>
                <a:cubicBezTo>
                  <a:pt x="69691" y="0"/>
                  <a:pt x="0" y="69691"/>
                  <a:pt x="0" y="155658"/>
                </a:cubicBezTo>
                <a:moveTo>
                  <a:pt x="0" y="169194"/>
                </a:moveTo>
                <a:lnTo>
                  <a:pt x="0" y="155658"/>
                </a:lnTo>
                <a:moveTo>
                  <a:pt x="812131" y="169194"/>
                </a:moveTo>
                <a:lnTo>
                  <a:pt x="812131" y="155658"/>
                </a:lnTo>
                <a:moveTo>
                  <a:pt x="812131" y="169194"/>
                </a:moveTo>
                <a:cubicBezTo>
                  <a:pt x="812131" y="255161"/>
                  <a:pt x="742440" y="324852"/>
                  <a:pt x="656473" y="324852"/>
                </a:cubicBezTo>
                <a:moveTo>
                  <a:pt x="155658" y="324852"/>
                </a:moveTo>
                <a:lnTo>
                  <a:pt x="656472" y="324852"/>
                </a:lnTo>
                <a:moveTo>
                  <a:pt x="155658" y="324852"/>
                </a:moveTo>
                <a:cubicBezTo>
                  <a:pt x="69691" y="324852"/>
                  <a:pt x="0" y="255161"/>
                  <a:pt x="0" y="169194"/>
                </a:cubicBezTo>
              </a:path>
            </a:pathLst>
          </a:custGeom>
          <a:noFill/>
          <a:ln w="28575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3" name="Rounded Rectangle 12">
            <a:extLst>
              <a:ext uri="{FF2B5EF4-FFF2-40B4-BE49-F238E27FC236}">
                <a16:creationId xmlns:a16="http://schemas.microsoft.com/office/drawing/2014/main" id="{C9AC75B2-21CC-A303-E08A-35BA5E52E93B}"/>
              </a:ext>
            </a:extLst>
          </p:cNvPr>
          <p:cNvSpPr/>
          <p:nvPr/>
        </p:nvSpPr>
        <p:spPr>
          <a:xfrm>
            <a:off x="7885996" y="1559044"/>
            <a:ext cx="340444" cy="8988"/>
          </a:xfrm>
          <a:custGeom>
            <a:avLst/>
            <a:gdLst/>
            <a:ahLst/>
            <a:cxnLst/>
            <a:rect l="0" t="0" r="0" b="0"/>
            <a:pathLst>
              <a:path w="277478" h="6767">
                <a:moveTo>
                  <a:pt x="27747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4" name="Rounded Rectangle 13">
            <a:extLst>
              <a:ext uri="{FF2B5EF4-FFF2-40B4-BE49-F238E27FC236}">
                <a16:creationId xmlns:a16="http://schemas.microsoft.com/office/drawing/2014/main" id="{32D57064-FC50-5925-0C48-2EA52B9FEABC}"/>
              </a:ext>
            </a:extLst>
          </p:cNvPr>
          <p:cNvSpPr/>
          <p:nvPr/>
        </p:nvSpPr>
        <p:spPr>
          <a:xfrm>
            <a:off x="8625010" y="1559044"/>
            <a:ext cx="2075881" cy="916916"/>
          </a:xfrm>
          <a:custGeom>
            <a:avLst/>
            <a:gdLst/>
            <a:ahLst/>
            <a:cxnLst/>
            <a:rect l="0" t="0" r="0" b="0"/>
            <a:pathLst>
              <a:path w="1691940" h="690311">
                <a:moveTo>
                  <a:pt x="1529514" y="0"/>
                </a:moveTo>
                <a:cubicBezTo>
                  <a:pt x="1619219" y="0"/>
                  <a:pt x="1691940" y="72720"/>
                  <a:pt x="1691940" y="162426"/>
                </a:cubicBezTo>
                <a:moveTo>
                  <a:pt x="162426" y="0"/>
                </a:moveTo>
                <a:cubicBezTo>
                  <a:pt x="72720" y="0"/>
                  <a:pt x="0" y="72720"/>
                  <a:pt x="0" y="162426"/>
                </a:cubicBezTo>
                <a:moveTo>
                  <a:pt x="0" y="527885"/>
                </a:moveTo>
                <a:lnTo>
                  <a:pt x="0" y="162426"/>
                </a:lnTo>
                <a:moveTo>
                  <a:pt x="1691940" y="527885"/>
                </a:moveTo>
                <a:lnTo>
                  <a:pt x="1691940" y="162426"/>
                </a:lnTo>
                <a:moveTo>
                  <a:pt x="1691940" y="527885"/>
                </a:moveTo>
                <a:cubicBezTo>
                  <a:pt x="1691940" y="617590"/>
                  <a:pt x="1619219" y="690311"/>
                  <a:pt x="1529514" y="690311"/>
                </a:cubicBezTo>
                <a:moveTo>
                  <a:pt x="162426" y="690311"/>
                </a:moveTo>
                <a:lnTo>
                  <a:pt x="1529514" y="690311"/>
                </a:lnTo>
                <a:moveTo>
                  <a:pt x="162426" y="690311"/>
                </a:moveTo>
                <a:cubicBezTo>
                  <a:pt x="72720" y="690311"/>
                  <a:pt x="0" y="617590"/>
                  <a:pt x="0" y="527885"/>
                </a:cubicBezTo>
              </a:path>
            </a:pathLst>
          </a:custGeom>
          <a:noFill/>
          <a:ln w="28575">
            <a:solidFill>
              <a:srgbClr val="DE58A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5" name="Rounded Rectangle 14">
            <a:extLst>
              <a:ext uri="{FF2B5EF4-FFF2-40B4-BE49-F238E27FC236}">
                <a16:creationId xmlns:a16="http://schemas.microsoft.com/office/drawing/2014/main" id="{A5EF8352-A5A3-A339-4E88-BFAF7188B394}"/>
              </a:ext>
            </a:extLst>
          </p:cNvPr>
          <p:cNvSpPr/>
          <p:nvPr/>
        </p:nvSpPr>
        <p:spPr>
          <a:xfrm>
            <a:off x="8824294" y="1559044"/>
            <a:ext cx="41517" cy="8988"/>
          </a:xfrm>
          <a:custGeom>
            <a:avLst/>
            <a:gdLst/>
            <a:ahLst/>
            <a:cxnLst/>
            <a:rect l="0" t="0" r="0" b="0"/>
            <a:pathLst>
              <a:path w="33838" h="6767">
                <a:moveTo>
                  <a:pt x="3383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E58A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6" name="Rounded Rectangle 15">
            <a:extLst>
              <a:ext uri="{FF2B5EF4-FFF2-40B4-BE49-F238E27FC236}">
                <a16:creationId xmlns:a16="http://schemas.microsoft.com/office/drawing/2014/main" id="{5D4F4146-B10D-F9E6-0C7C-BEF99CAA190E}"/>
              </a:ext>
            </a:extLst>
          </p:cNvPr>
          <p:cNvSpPr/>
          <p:nvPr/>
        </p:nvSpPr>
        <p:spPr>
          <a:xfrm>
            <a:off x="8865812" y="1343299"/>
            <a:ext cx="1594277" cy="431490"/>
          </a:xfrm>
          <a:custGeom>
            <a:avLst/>
            <a:gdLst/>
            <a:ahLst/>
            <a:cxnLst/>
            <a:rect l="0" t="0" r="0" b="0"/>
            <a:pathLst>
              <a:path w="1299410" h="324852">
                <a:moveTo>
                  <a:pt x="1143751" y="0"/>
                </a:moveTo>
                <a:cubicBezTo>
                  <a:pt x="1229719" y="0"/>
                  <a:pt x="1299410" y="69691"/>
                  <a:pt x="1299410" y="155658"/>
                </a:cubicBezTo>
                <a:moveTo>
                  <a:pt x="1143751" y="0"/>
                </a:moveTo>
                <a:lnTo>
                  <a:pt x="155658" y="0"/>
                </a:lnTo>
                <a:moveTo>
                  <a:pt x="155658" y="0"/>
                </a:moveTo>
                <a:cubicBezTo>
                  <a:pt x="69691" y="0"/>
                  <a:pt x="0" y="69691"/>
                  <a:pt x="0" y="155658"/>
                </a:cubicBezTo>
                <a:moveTo>
                  <a:pt x="0" y="169194"/>
                </a:moveTo>
                <a:lnTo>
                  <a:pt x="0" y="155658"/>
                </a:lnTo>
                <a:moveTo>
                  <a:pt x="1299410" y="169194"/>
                </a:moveTo>
                <a:lnTo>
                  <a:pt x="1299410" y="155658"/>
                </a:lnTo>
                <a:moveTo>
                  <a:pt x="1299410" y="169194"/>
                </a:moveTo>
                <a:cubicBezTo>
                  <a:pt x="1299410" y="255161"/>
                  <a:pt x="1229719" y="324852"/>
                  <a:pt x="1143751" y="324852"/>
                </a:cubicBezTo>
                <a:moveTo>
                  <a:pt x="155658" y="324852"/>
                </a:moveTo>
                <a:lnTo>
                  <a:pt x="1143751" y="324852"/>
                </a:lnTo>
                <a:moveTo>
                  <a:pt x="155658" y="324852"/>
                </a:moveTo>
                <a:cubicBezTo>
                  <a:pt x="69691" y="324852"/>
                  <a:pt x="0" y="255161"/>
                  <a:pt x="0" y="169194"/>
                </a:cubicBezTo>
              </a:path>
            </a:pathLst>
          </a:custGeom>
          <a:noFill/>
          <a:ln w="28575">
            <a:solidFill>
              <a:srgbClr val="DE58A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7" name="Rounded Rectangle 16">
            <a:extLst>
              <a:ext uri="{FF2B5EF4-FFF2-40B4-BE49-F238E27FC236}">
                <a16:creationId xmlns:a16="http://schemas.microsoft.com/office/drawing/2014/main" id="{C6018B49-5718-29B5-6AFB-0A4ACCA88A8B}"/>
              </a:ext>
            </a:extLst>
          </p:cNvPr>
          <p:cNvSpPr/>
          <p:nvPr/>
        </p:nvSpPr>
        <p:spPr>
          <a:xfrm>
            <a:off x="10460089" y="1559044"/>
            <a:ext cx="41517" cy="8988"/>
          </a:xfrm>
          <a:custGeom>
            <a:avLst/>
            <a:gdLst/>
            <a:ahLst/>
            <a:cxnLst/>
            <a:rect l="0" t="0" r="0" b="0"/>
            <a:pathLst>
              <a:path w="33838" h="6767">
                <a:moveTo>
                  <a:pt x="3383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DE58A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8" name="Rounded Rectangle 17">
            <a:extLst>
              <a:ext uri="{FF2B5EF4-FFF2-40B4-BE49-F238E27FC236}">
                <a16:creationId xmlns:a16="http://schemas.microsoft.com/office/drawing/2014/main" id="{658449F5-7F84-5BE8-8979-23326377E15D}"/>
              </a:ext>
            </a:extLst>
          </p:cNvPr>
          <p:cNvSpPr/>
          <p:nvPr/>
        </p:nvSpPr>
        <p:spPr>
          <a:xfrm>
            <a:off x="4315477" y="3231069"/>
            <a:ext cx="3910962" cy="755108"/>
          </a:xfrm>
          <a:custGeom>
            <a:avLst/>
            <a:gdLst/>
            <a:ahLst/>
            <a:cxnLst/>
            <a:rect l="0" t="0" r="0" b="0"/>
            <a:pathLst>
              <a:path w="2747711" h="568492">
                <a:moveTo>
                  <a:pt x="2470233" y="0"/>
                </a:moveTo>
                <a:cubicBezTo>
                  <a:pt x="2623480" y="0"/>
                  <a:pt x="2747711" y="124231"/>
                  <a:pt x="2747711" y="277478"/>
                </a:cubicBezTo>
                <a:moveTo>
                  <a:pt x="2470233" y="0"/>
                </a:moveTo>
                <a:lnTo>
                  <a:pt x="277478" y="0"/>
                </a:lnTo>
                <a:moveTo>
                  <a:pt x="277478" y="0"/>
                </a:moveTo>
                <a:cubicBezTo>
                  <a:pt x="124231" y="0"/>
                  <a:pt x="0" y="124231"/>
                  <a:pt x="0" y="277478"/>
                </a:cubicBezTo>
                <a:moveTo>
                  <a:pt x="0" y="291013"/>
                </a:moveTo>
                <a:lnTo>
                  <a:pt x="0" y="277478"/>
                </a:lnTo>
                <a:moveTo>
                  <a:pt x="2747711" y="291013"/>
                </a:moveTo>
                <a:lnTo>
                  <a:pt x="2747711" y="277478"/>
                </a:lnTo>
                <a:moveTo>
                  <a:pt x="2747711" y="291013"/>
                </a:moveTo>
                <a:cubicBezTo>
                  <a:pt x="2747711" y="444261"/>
                  <a:pt x="2623480" y="568492"/>
                  <a:pt x="2470233" y="568492"/>
                </a:cubicBezTo>
                <a:moveTo>
                  <a:pt x="277478" y="568492"/>
                </a:moveTo>
                <a:lnTo>
                  <a:pt x="2470233" y="568492"/>
                </a:lnTo>
                <a:moveTo>
                  <a:pt x="277478" y="568492"/>
                </a:moveTo>
                <a:cubicBezTo>
                  <a:pt x="124231" y="568492"/>
                  <a:pt x="0" y="444261"/>
                  <a:pt x="0" y="291013"/>
                </a:cubicBezTo>
              </a:path>
            </a:pathLst>
          </a:custGeom>
          <a:noFill/>
          <a:ln w="28575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9" name="Rounded Rectangle 18">
            <a:extLst>
              <a:ext uri="{FF2B5EF4-FFF2-40B4-BE49-F238E27FC236}">
                <a16:creationId xmlns:a16="http://schemas.microsoft.com/office/drawing/2014/main" id="{958A4C17-35AE-8283-FB6E-40B266082B16}"/>
              </a:ext>
            </a:extLst>
          </p:cNvPr>
          <p:cNvSpPr/>
          <p:nvPr/>
        </p:nvSpPr>
        <p:spPr>
          <a:xfrm>
            <a:off x="1799508" y="4849159"/>
            <a:ext cx="2075881" cy="1132662"/>
          </a:xfrm>
          <a:custGeom>
            <a:avLst/>
            <a:gdLst/>
            <a:ahLst/>
            <a:cxnLst/>
            <a:rect l="0" t="0" r="0" b="0"/>
            <a:pathLst>
              <a:path w="1691940" h="852738">
                <a:moveTo>
                  <a:pt x="1529514" y="0"/>
                </a:moveTo>
                <a:cubicBezTo>
                  <a:pt x="1619219" y="0"/>
                  <a:pt x="1691940" y="72720"/>
                  <a:pt x="1691940" y="162426"/>
                </a:cubicBezTo>
                <a:moveTo>
                  <a:pt x="162426" y="0"/>
                </a:moveTo>
                <a:cubicBezTo>
                  <a:pt x="72720" y="0"/>
                  <a:pt x="0" y="72720"/>
                  <a:pt x="0" y="162426"/>
                </a:cubicBezTo>
                <a:moveTo>
                  <a:pt x="0" y="690311"/>
                </a:moveTo>
                <a:lnTo>
                  <a:pt x="0" y="162426"/>
                </a:lnTo>
                <a:moveTo>
                  <a:pt x="1691940" y="690311"/>
                </a:moveTo>
                <a:lnTo>
                  <a:pt x="1691940" y="162426"/>
                </a:lnTo>
                <a:moveTo>
                  <a:pt x="1691940" y="690311"/>
                </a:moveTo>
                <a:cubicBezTo>
                  <a:pt x="1691940" y="780017"/>
                  <a:pt x="1619219" y="852738"/>
                  <a:pt x="1529514" y="852738"/>
                </a:cubicBezTo>
                <a:moveTo>
                  <a:pt x="162426" y="852738"/>
                </a:moveTo>
                <a:lnTo>
                  <a:pt x="1529514" y="852738"/>
                </a:lnTo>
                <a:moveTo>
                  <a:pt x="162426" y="852738"/>
                </a:moveTo>
                <a:cubicBezTo>
                  <a:pt x="72720" y="852738"/>
                  <a:pt x="0" y="780017"/>
                  <a:pt x="0" y="690311"/>
                </a:cubicBezTo>
              </a:path>
            </a:pathLst>
          </a:custGeom>
          <a:noFill/>
          <a:ln w="28575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0" name="Rounded Rectangle 19">
            <a:extLst>
              <a:ext uri="{FF2B5EF4-FFF2-40B4-BE49-F238E27FC236}">
                <a16:creationId xmlns:a16="http://schemas.microsoft.com/office/drawing/2014/main" id="{8E29B13E-FA4B-C80C-2490-47C3B3327508}"/>
              </a:ext>
            </a:extLst>
          </p:cNvPr>
          <p:cNvSpPr/>
          <p:nvPr/>
        </p:nvSpPr>
        <p:spPr>
          <a:xfrm>
            <a:off x="1998794" y="4849159"/>
            <a:ext cx="340444" cy="8988"/>
          </a:xfrm>
          <a:custGeom>
            <a:avLst/>
            <a:gdLst/>
            <a:ahLst/>
            <a:cxnLst/>
            <a:rect l="0" t="0" r="0" b="0"/>
            <a:pathLst>
              <a:path w="277478" h="6767">
                <a:moveTo>
                  <a:pt x="27747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1" name="Rounded Rectangle 20">
            <a:extLst>
              <a:ext uri="{FF2B5EF4-FFF2-40B4-BE49-F238E27FC236}">
                <a16:creationId xmlns:a16="http://schemas.microsoft.com/office/drawing/2014/main" id="{CE348887-B1EB-CF1F-3033-F4C6CDA19101}"/>
              </a:ext>
            </a:extLst>
          </p:cNvPr>
          <p:cNvSpPr/>
          <p:nvPr/>
        </p:nvSpPr>
        <p:spPr>
          <a:xfrm>
            <a:off x="2339238" y="4633413"/>
            <a:ext cx="996423" cy="647234"/>
          </a:xfrm>
          <a:custGeom>
            <a:avLst/>
            <a:gdLst/>
            <a:ahLst/>
            <a:cxnLst/>
            <a:rect l="0" t="0" r="0" b="0"/>
            <a:pathLst>
              <a:path w="812131" h="487278">
                <a:moveTo>
                  <a:pt x="656473" y="0"/>
                </a:moveTo>
                <a:cubicBezTo>
                  <a:pt x="742440" y="0"/>
                  <a:pt x="812131" y="69691"/>
                  <a:pt x="812131" y="155658"/>
                </a:cubicBezTo>
                <a:moveTo>
                  <a:pt x="656472" y="0"/>
                </a:moveTo>
                <a:lnTo>
                  <a:pt x="155658" y="0"/>
                </a:lnTo>
                <a:moveTo>
                  <a:pt x="155658" y="0"/>
                </a:moveTo>
                <a:cubicBezTo>
                  <a:pt x="69691" y="0"/>
                  <a:pt x="0" y="69691"/>
                  <a:pt x="0" y="155658"/>
                </a:cubicBezTo>
                <a:moveTo>
                  <a:pt x="0" y="331620"/>
                </a:moveTo>
                <a:lnTo>
                  <a:pt x="0" y="155658"/>
                </a:lnTo>
                <a:moveTo>
                  <a:pt x="812131" y="331620"/>
                </a:moveTo>
                <a:lnTo>
                  <a:pt x="812131" y="155658"/>
                </a:lnTo>
                <a:moveTo>
                  <a:pt x="812131" y="331620"/>
                </a:moveTo>
                <a:cubicBezTo>
                  <a:pt x="812131" y="417587"/>
                  <a:pt x="742440" y="487278"/>
                  <a:pt x="656473" y="487278"/>
                </a:cubicBezTo>
                <a:moveTo>
                  <a:pt x="155658" y="487278"/>
                </a:moveTo>
                <a:lnTo>
                  <a:pt x="656472" y="487278"/>
                </a:lnTo>
                <a:moveTo>
                  <a:pt x="155658" y="487278"/>
                </a:moveTo>
                <a:cubicBezTo>
                  <a:pt x="69691" y="487278"/>
                  <a:pt x="0" y="417587"/>
                  <a:pt x="0" y="331620"/>
                </a:cubicBezTo>
              </a:path>
            </a:pathLst>
          </a:custGeom>
          <a:noFill/>
          <a:ln w="28575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2" name="Rounded Rectangle 21">
            <a:extLst>
              <a:ext uri="{FF2B5EF4-FFF2-40B4-BE49-F238E27FC236}">
                <a16:creationId xmlns:a16="http://schemas.microsoft.com/office/drawing/2014/main" id="{8CD0428D-8322-5458-40E0-ECD0A70FFBA1}"/>
              </a:ext>
            </a:extLst>
          </p:cNvPr>
          <p:cNvSpPr/>
          <p:nvPr/>
        </p:nvSpPr>
        <p:spPr>
          <a:xfrm>
            <a:off x="3335662" y="4849159"/>
            <a:ext cx="340444" cy="8988"/>
          </a:xfrm>
          <a:custGeom>
            <a:avLst/>
            <a:gdLst/>
            <a:ahLst/>
            <a:cxnLst/>
            <a:rect l="0" t="0" r="0" b="0"/>
            <a:pathLst>
              <a:path w="277478" h="6767">
                <a:moveTo>
                  <a:pt x="27747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3" name="Rounded Rectangle 22">
            <a:extLst>
              <a:ext uri="{FF2B5EF4-FFF2-40B4-BE49-F238E27FC236}">
                <a16:creationId xmlns:a16="http://schemas.microsoft.com/office/drawing/2014/main" id="{48978D04-6310-540B-143D-0A7C6A0186BF}"/>
              </a:ext>
            </a:extLst>
          </p:cNvPr>
          <p:cNvSpPr/>
          <p:nvPr/>
        </p:nvSpPr>
        <p:spPr>
          <a:xfrm>
            <a:off x="4074676" y="4849159"/>
            <a:ext cx="2075881" cy="916916"/>
          </a:xfrm>
          <a:custGeom>
            <a:avLst/>
            <a:gdLst/>
            <a:ahLst/>
            <a:cxnLst/>
            <a:rect l="0" t="0" r="0" b="0"/>
            <a:pathLst>
              <a:path w="1691940" h="690311">
                <a:moveTo>
                  <a:pt x="1529514" y="0"/>
                </a:moveTo>
                <a:cubicBezTo>
                  <a:pt x="1619219" y="0"/>
                  <a:pt x="1691940" y="72720"/>
                  <a:pt x="1691940" y="162426"/>
                </a:cubicBezTo>
                <a:moveTo>
                  <a:pt x="162426" y="0"/>
                </a:moveTo>
                <a:cubicBezTo>
                  <a:pt x="72720" y="0"/>
                  <a:pt x="0" y="72720"/>
                  <a:pt x="0" y="162426"/>
                </a:cubicBezTo>
                <a:moveTo>
                  <a:pt x="0" y="527885"/>
                </a:moveTo>
                <a:lnTo>
                  <a:pt x="0" y="162426"/>
                </a:lnTo>
                <a:moveTo>
                  <a:pt x="1691940" y="527885"/>
                </a:moveTo>
                <a:lnTo>
                  <a:pt x="1691940" y="162426"/>
                </a:lnTo>
                <a:moveTo>
                  <a:pt x="1691940" y="527885"/>
                </a:moveTo>
                <a:cubicBezTo>
                  <a:pt x="1691940" y="617590"/>
                  <a:pt x="1619219" y="690311"/>
                  <a:pt x="1529514" y="690311"/>
                </a:cubicBezTo>
                <a:moveTo>
                  <a:pt x="162426" y="690311"/>
                </a:moveTo>
                <a:lnTo>
                  <a:pt x="1529514" y="690311"/>
                </a:lnTo>
                <a:moveTo>
                  <a:pt x="162426" y="690311"/>
                </a:moveTo>
                <a:cubicBezTo>
                  <a:pt x="72720" y="690311"/>
                  <a:pt x="0" y="617590"/>
                  <a:pt x="0" y="527885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4" name="Rounded Rectangle 23">
            <a:extLst>
              <a:ext uri="{FF2B5EF4-FFF2-40B4-BE49-F238E27FC236}">
                <a16:creationId xmlns:a16="http://schemas.microsoft.com/office/drawing/2014/main" id="{73AEC2EC-0228-6C0B-1551-D427C389D84B}"/>
              </a:ext>
            </a:extLst>
          </p:cNvPr>
          <p:cNvSpPr/>
          <p:nvPr/>
        </p:nvSpPr>
        <p:spPr>
          <a:xfrm>
            <a:off x="4273960" y="4849159"/>
            <a:ext cx="41517" cy="8988"/>
          </a:xfrm>
          <a:custGeom>
            <a:avLst/>
            <a:gdLst/>
            <a:ahLst/>
            <a:cxnLst/>
            <a:rect l="0" t="0" r="0" b="0"/>
            <a:pathLst>
              <a:path w="33838" h="6767">
                <a:moveTo>
                  <a:pt x="3383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5" name="Rounded Rectangle 24">
            <a:extLst>
              <a:ext uri="{FF2B5EF4-FFF2-40B4-BE49-F238E27FC236}">
                <a16:creationId xmlns:a16="http://schemas.microsoft.com/office/drawing/2014/main" id="{82E7FEBF-6D58-0A5B-4363-2030065CB935}"/>
              </a:ext>
            </a:extLst>
          </p:cNvPr>
          <p:cNvSpPr/>
          <p:nvPr/>
        </p:nvSpPr>
        <p:spPr>
          <a:xfrm>
            <a:off x="4315478" y="4633413"/>
            <a:ext cx="1594277" cy="431490"/>
          </a:xfrm>
          <a:custGeom>
            <a:avLst/>
            <a:gdLst/>
            <a:ahLst/>
            <a:cxnLst/>
            <a:rect l="0" t="0" r="0" b="0"/>
            <a:pathLst>
              <a:path w="1299410" h="324852">
                <a:moveTo>
                  <a:pt x="1143751" y="0"/>
                </a:moveTo>
                <a:cubicBezTo>
                  <a:pt x="1229719" y="0"/>
                  <a:pt x="1299410" y="69691"/>
                  <a:pt x="1299410" y="155658"/>
                </a:cubicBezTo>
                <a:moveTo>
                  <a:pt x="1143751" y="0"/>
                </a:moveTo>
                <a:lnTo>
                  <a:pt x="155658" y="0"/>
                </a:lnTo>
                <a:moveTo>
                  <a:pt x="155658" y="0"/>
                </a:moveTo>
                <a:cubicBezTo>
                  <a:pt x="69691" y="0"/>
                  <a:pt x="0" y="69691"/>
                  <a:pt x="0" y="155658"/>
                </a:cubicBezTo>
                <a:moveTo>
                  <a:pt x="0" y="169194"/>
                </a:moveTo>
                <a:lnTo>
                  <a:pt x="0" y="155658"/>
                </a:lnTo>
                <a:moveTo>
                  <a:pt x="1299410" y="169194"/>
                </a:moveTo>
                <a:lnTo>
                  <a:pt x="1299410" y="155658"/>
                </a:lnTo>
                <a:moveTo>
                  <a:pt x="1299410" y="169194"/>
                </a:moveTo>
                <a:cubicBezTo>
                  <a:pt x="1299410" y="255161"/>
                  <a:pt x="1229719" y="324852"/>
                  <a:pt x="1143751" y="324852"/>
                </a:cubicBezTo>
                <a:moveTo>
                  <a:pt x="155658" y="324852"/>
                </a:moveTo>
                <a:lnTo>
                  <a:pt x="1143751" y="324852"/>
                </a:lnTo>
                <a:moveTo>
                  <a:pt x="155658" y="324852"/>
                </a:moveTo>
                <a:cubicBezTo>
                  <a:pt x="69691" y="324852"/>
                  <a:pt x="0" y="255161"/>
                  <a:pt x="0" y="169194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6" name="Rounded Rectangle 25">
            <a:extLst>
              <a:ext uri="{FF2B5EF4-FFF2-40B4-BE49-F238E27FC236}">
                <a16:creationId xmlns:a16="http://schemas.microsoft.com/office/drawing/2014/main" id="{57D04F97-5430-1E0B-E840-1BBBBFAE4BD8}"/>
              </a:ext>
            </a:extLst>
          </p:cNvPr>
          <p:cNvSpPr/>
          <p:nvPr/>
        </p:nvSpPr>
        <p:spPr>
          <a:xfrm>
            <a:off x="5909755" y="4849159"/>
            <a:ext cx="41517" cy="8988"/>
          </a:xfrm>
          <a:custGeom>
            <a:avLst/>
            <a:gdLst/>
            <a:ahLst/>
            <a:cxnLst/>
            <a:rect l="0" t="0" r="0" b="0"/>
            <a:pathLst>
              <a:path w="33838" h="6767">
                <a:moveTo>
                  <a:pt x="3383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7" name="Rounded Rectangle 26">
            <a:extLst>
              <a:ext uri="{FF2B5EF4-FFF2-40B4-BE49-F238E27FC236}">
                <a16:creationId xmlns:a16="http://schemas.microsoft.com/office/drawing/2014/main" id="{002AFEE6-714A-8A5E-2036-DC6D54B5405A}"/>
              </a:ext>
            </a:extLst>
          </p:cNvPr>
          <p:cNvSpPr/>
          <p:nvPr/>
        </p:nvSpPr>
        <p:spPr>
          <a:xfrm>
            <a:off x="6349843" y="4849159"/>
            <a:ext cx="2075881" cy="1132662"/>
          </a:xfrm>
          <a:custGeom>
            <a:avLst/>
            <a:gdLst/>
            <a:ahLst/>
            <a:cxnLst/>
            <a:rect l="0" t="0" r="0" b="0"/>
            <a:pathLst>
              <a:path w="1691940" h="852738">
                <a:moveTo>
                  <a:pt x="1529514" y="0"/>
                </a:moveTo>
                <a:cubicBezTo>
                  <a:pt x="1619219" y="0"/>
                  <a:pt x="1691940" y="72720"/>
                  <a:pt x="1691940" y="162426"/>
                </a:cubicBezTo>
                <a:moveTo>
                  <a:pt x="162426" y="0"/>
                </a:moveTo>
                <a:cubicBezTo>
                  <a:pt x="72720" y="0"/>
                  <a:pt x="0" y="72720"/>
                  <a:pt x="0" y="162426"/>
                </a:cubicBezTo>
                <a:moveTo>
                  <a:pt x="0" y="690311"/>
                </a:moveTo>
                <a:lnTo>
                  <a:pt x="0" y="162426"/>
                </a:lnTo>
                <a:moveTo>
                  <a:pt x="1691940" y="690311"/>
                </a:moveTo>
                <a:lnTo>
                  <a:pt x="1691940" y="162426"/>
                </a:lnTo>
                <a:moveTo>
                  <a:pt x="1691940" y="690311"/>
                </a:moveTo>
                <a:cubicBezTo>
                  <a:pt x="1691940" y="780017"/>
                  <a:pt x="1619219" y="852738"/>
                  <a:pt x="1529514" y="852738"/>
                </a:cubicBezTo>
                <a:moveTo>
                  <a:pt x="162426" y="852738"/>
                </a:moveTo>
                <a:lnTo>
                  <a:pt x="1529514" y="852738"/>
                </a:lnTo>
                <a:moveTo>
                  <a:pt x="162426" y="852738"/>
                </a:moveTo>
                <a:cubicBezTo>
                  <a:pt x="72720" y="852738"/>
                  <a:pt x="0" y="780017"/>
                  <a:pt x="0" y="690311"/>
                </a:cubicBezTo>
              </a:path>
            </a:pathLst>
          </a:custGeom>
          <a:noFill/>
          <a:ln w="28575">
            <a:solidFill>
              <a:srgbClr val="E5575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8" name="Rounded Rectangle 27">
            <a:extLst>
              <a:ext uri="{FF2B5EF4-FFF2-40B4-BE49-F238E27FC236}">
                <a16:creationId xmlns:a16="http://schemas.microsoft.com/office/drawing/2014/main" id="{94F60FE6-8DCE-47B7-8E7A-7397BA8FBE3F}"/>
              </a:ext>
            </a:extLst>
          </p:cNvPr>
          <p:cNvSpPr/>
          <p:nvPr/>
        </p:nvSpPr>
        <p:spPr>
          <a:xfrm>
            <a:off x="6549127" y="4849159"/>
            <a:ext cx="190980" cy="8988"/>
          </a:xfrm>
          <a:custGeom>
            <a:avLst/>
            <a:gdLst/>
            <a:ahLst/>
            <a:cxnLst/>
            <a:rect l="0" t="0" r="0" b="0"/>
            <a:pathLst>
              <a:path w="155658" h="6767">
                <a:moveTo>
                  <a:pt x="15565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E5575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9" name="Rounded Rectangle 28">
            <a:extLst>
              <a:ext uri="{FF2B5EF4-FFF2-40B4-BE49-F238E27FC236}">
                <a16:creationId xmlns:a16="http://schemas.microsoft.com/office/drawing/2014/main" id="{10680469-727B-EB55-1933-E69CD547A47A}"/>
              </a:ext>
            </a:extLst>
          </p:cNvPr>
          <p:cNvSpPr/>
          <p:nvPr/>
        </p:nvSpPr>
        <p:spPr>
          <a:xfrm>
            <a:off x="6740109" y="4633413"/>
            <a:ext cx="1295350" cy="647234"/>
          </a:xfrm>
          <a:custGeom>
            <a:avLst/>
            <a:gdLst/>
            <a:ahLst/>
            <a:cxnLst/>
            <a:rect l="0" t="0" r="0" b="0"/>
            <a:pathLst>
              <a:path w="1055771" h="487278">
                <a:moveTo>
                  <a:pt x="900112" y="0"/>
                </a:moveTo>
                <a:cubicBezTo>
                  <a:pt x="986080" y="0"/>
                  <a:pt x="1055771" y="69691"/>
                  <a:pt x="1055771" y="155658"/>
                </a:cubicBezTo>
                <a:moveTo>
                  <a:pt x="900112" y="0"/>
                </a:moveTo>
                <a:lnTo>
                  <a:pt x="155658" y="0"/>
                </a:lnTo>
                <a:moveTo>
                  <a:pt x="155658" y="0"/>
                </a:moveTo>
                <a:cubicBezTo>
                  <a:pt x="69691" y="0"/>
                  <a:pt x="0" y="69691"/>
                  <a:pt x="0" y="155658"/>
                </a:cubicBezTo>
                <a:moveTo>
                  <a:pt x="0" y="331620"/>
                </a:moveTo>
                <a:lnTo>
                  <a:pt x="0" y="155658"/>
                </a:lnTo>
                <a:moveTo>
                  <a:pt x="1055771" y="331620"/>
                </a:moveTo>
                <a:lnTo>
                  <a:pt x="1055771" y="155658"/>
                </a:lnTo>
                <a:moveTo>
                  <a:pt x="1055771" y="331620"/>
                </a:moveTo>
                <a:cubicBezTo>
                  <a:pt x="1055771" y="417587"/>
                  <a:pt x="986080" y="487278"/>
                  <a:pt x="900112" y="487278"/>
                </a:cubicBezTo>
                <a:moveTo>
                  <a:pt x="155658" y="487278"/>
                </a:moveTo>
                <a:lnTo>
                  <a:pt x="900112" y="487278"/>
                </a:lnTo>
                <a:moveTo>
                  <a:pt x="155658" y="487278"/>
                </a:moveTo>
                <a:cubicBezTo>
                  <a:pt x="69691" y="487278"/>
                  <a:pt x="0" y="417587"/>
                  <a:pt x="0" y="331620"/>
                </a:cubicBezTo>
              </a:path>
            </a:pathLst>
          </a:custGeom>
          <a:noFill/>
          <a:ln w="28575">
            <a:solidFill>
              <a:srgbClr val="E5575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0" name="Rounded Rectangle 29">
            <a:extLst>
              <a:ext uri="{FF2B5EF4-FFF2-40B4-BE49-F238E27FC236}">
                <a16:creationId xmlns:a16="http://schemas.microsoft.com/office/drawing/2014/main" id="{BAA430B5-85BC-1E94-1DA5-BA6C71DA3088}"/>
              </a:ext>
            </a:extLst>
          </p:cNvPr>
          <p:cNvSpPr/>
          <p:nvPr/>
        </p:nvSpPr>
        <p:spPr>
          <a:xfrm>
            <a:off x="8035459" y="4849159"/>
            <a:ext cx="190980" cy="8988"/>
          </a:xfrm>
          <a:custGeom>
            <a:avLst/>
            <a:gdLst/>
            <a:ahLst/>
            <a:cxnLst/>
            <a:rect l="0" t="0" r="0" b="0"/>
            <a:pathLst>
              <a:path w="155658" h="6767">
                <a:moveTo>
                  <a:pt x="155658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E5575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1" name="Rounded Rectangle 30">
            <a:extLst>
              <a:ext uri="{FF2B5EF4-FFF2-40B4-BE49-F238E27FC236}">
                <a16:creationId xmlns:a16="http://schemas.microsoft.com/office/drawing/2014/main" id="{DE9673A7-1746-4386-5603-AAFCC421679E}"/>
              </a:ext>
            </a:extLst>
          </p:cNvPr>
          <p:cNvSpPr/>
          <p:nvPr/>
        </p:nvSpPr>
        <p:spPr>
          <a:xfrm>
            <a:off x="8625010" y="4849159"/>
            <a:ext cx="2075881" cy="916916"/>
          </a:xfrm>
          <a:custGeom>
            <a:avLst/>
            <a:gdLst/>
            <a:ahLst/>
            <a:cxnLst/>
            <a:rect l="0" t="0" r="0" b="0"/>
            <a:pathLst>
              <a:path w="1691940" h="690311">
                <a:moveTo>
                  <a:pt x="1529514" y="0"/>
                </a:moveTo>
                <a:cubicBezTo>
                  <a:pt x="1619219" y="0"/>
                  <a:pt x="1691940" y="72720"/>
                  <a:pt x="1691940" y="162426"/>
                </a:cubicBezTo>
                <a:moveTo>
                  <a:pt x="162426" y="0"/>
                </a:moveTo>
                <a:cubicBezTo>
                  <a:pt x="72720" y="0"/>
                  <a:pt x="0" y="72720"/>
                  <a:pt x="0" y="162426"/>
                </a:cubicBezTo>
                <a:moveTo>
                  <a:pt x="0" y="527885"/>
                </a:moveTo>
                <a:lnTo>
                  <a:pt x="0" y="162426"/>
                </a:lnTo>
                <a:moveTo>
                  <a:pt x="1691940" y="527885"/>
                </a:moveTo>
                <a:lnTo>
                  <a:pt x="1691940" y="162426"/>
                </a:lnTo>
                <a:moveTo>
                  <a:pt x="1691940" y="527885"/>
                </a:moveTo>
                <a:cubicBezTo>
                  <a:pt x="1691940" y="617590"/>
                  <a:pt x="1619219" y="690311"/>
                  <a:pt x="1529514" y="690311"/>
                </a:cubicBezTo>
                <a:moveTo>
                  <a:pt x="162426" y="690311"/>
                </a:moveTo>
                <a:lnTo>
                  <a:pt x="1529514" y="690311"/>
                </a:lnTo>
                <a:moveTo>
                  <a:pt x="162426" y="690311"/>
                </a:moveTo>
                <a:cubicBezTo>
                  <a:pt x="72720" y="690311"/>
                  <a:pt x="0" y="617590"/>
                  <a:pt x="0" y="527885"/>
                </a:cubicBezTo>
              </a:path>
            </a:pathLst>
          </a:custGeom>
          <a:noFill/>
          <a:ln w="28575">
            <a:solidFill>
              <a:srgbClr val="543A3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2" name="Rounded Rectangle 31">
            <a:extLst>
              <a:ext uri="{FF2B5EF4-FFF2-40B4-BE49-F238E27FC236}">
                <a16:creationId xmlns:a16="http://schemas.microsoft.com/office/drawing/2014/main" id="{82245F13-48B1-F149-7595-DC2D9A236B1B}"/>
              </a:ext>
            </a:extLst>
          </p:cNvPr>
          <p:cNvSpPr/>
          <p:nvPr/>
        </p:nvSpPr>
        <p:spPr>
          <a:xfrm>
            <a:off x="8824294" y="4849159"/>
            <a:ext cx="539729" cy="8988"/>
          </a:xfrm>
          <a:custGeom>
            <a:avLst/>
            <a:gdLst/>
            <a:ahLst/>
            <a:cxnLst/>
            <a:rect l="0" t="0" r="0" b="0"/>
            <a:pathLst>
              <a:path w="439904" h="6767">
                <a:moveTo>
                  <a:pt x="439904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543A3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3" name="Rounded Rectangle 32">
            <a:extLst>
              <a:ext uri="{FF2B5EF4-FFF2-40B4-BE49-F238E27FC236}">
                <a16:creationId xmlns:a16="http://schemas.microsoft.com/office/drawing/2014/main" id="{54CC573A-D5D9-3F19-256F-FD87C24785DE}"/>
              </a:ext>
            </a:extLst>
          </p:cNvPr>
          <p:cNvSpPr/>
          <p:nvPr/>
        </p:nvSpPr>
        <p:spPr>
          <a:xfrm>
            <a:off x="9364024" y="4633413"/>
            <a:ext cx="597853" cy="431490"/>
          </a:xfrm>
          <a:custGeom>
            <a:avLst/>
            <a:gdLst/>
            <a:ahLst/>
            <a:cxnLst/>
            <a:rect l="0" t="0" r="0" b="0"/>
            <a:pathLst>
              <a:path w="487278" h="324852">
                <a:moveTo>
                  <a:pt x="331620" y="0"/>
                </a:moveTo>
                <a:cubicBezTo>
                  <a:pt x="417587" y="0"/>
                  <a:pt x="487278" y="69691"/>
                  <a:pt x="487278" y="155658"/>
                </a:cubicBezTo>
                <a:moveTo>
                  <a:pt x="331620" y="0"/>
                </a:moveTo>
                <a:lnTo>
                  <a:pt x="155658" y="0"/>
                </a:lnTo>
                <a:moveTo>
                  <a:pt x="155658" y="0"/>
                </a:moveTo>
                <a:cubicBezTo>
                  <a:pt x="69691" y="0"/>
                  <a:pt x="0" y="69691"/>
                  <a:pt x="0" y="155658"/>
                </a:cubicBezTo>
                <a:moveTo>
                  <a:pt x="0" y="169194"/>
                </a:moveTo>
                <a:lnTo>
                  <a:pt x="0" y="155658"/>
                </a:lnTo>
                <a:moveTo>
                  <a:pt x="487278" y="169194"/>
                </a:moveTo>
                <a:lnTo>
                  <a:pt x="487278" y="155658"/>
                </a:lnTo>
                <a:moveTo>
                  <a:pt x="487278" y="169194"/>
                </a:moveTo>
                <a:cubicBezTo>
                  <a:pt x="487278" y="255161"/>
                  <a:pt x="417587" y="324852"/>
                  <a:pt x="331620" y="324852"/>
                </a:cubicBezTo>
                <a:moveTo>
                  <a:pt x="155658" y="324852"/>
                </a:moveTo>
                <a:lnTo>
                  <a:pt x="331620" y="324852"/>
                </a:lnTo>
                <a:moveTo>
                  <a:pt x="155658" y="324852"/>
                </a:moveTo>
                <a:cubicBezTo>
                  <a:pt x="69691" y="324852"/>
                  <a:pt x="0" y="255161"/>
                  <a:pt x="0" y="169194"/>
                </a:cubicBezTo>
              </a:path>
            </a:pathLst>
          </a:custGeom>
          <a:noFill/>
          <a:ln w="28575">
            <a:solidFill>
              <a:srgbClr val="543A3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4" name="Rounded Rectangle 33">
            <a:extLst>
              <a:ext uri="{FF2B5EF4-FFF2-40B4-BE49-F238E27FC236}">
                <a16:creationId xmlns:a16="http://schemas.microsoft.com/office/drawing/2014/main" id="{66F6F8E4-257B-DF53-5DED-E2F6F1A7DE93}"/>
              </a:ext>
            </a:extLst>
          </p:cNvPr>
          <p:cNvSpPr/>
          <p:nvPr/>
        </p:nvSpPr>
        <p:spPr>
          <a:xfrm>
            <a:off x="9961878" y="4849159"/>
            <a:ext cx="539729" cy="8988"/>
          </a:xfrm>
          <a:custGeom>
            <a:avLst/>
            <a:gdLst/>
            <a:ahLst/>
            <a:cxnLst/>
            <a:rect l="0" t="0" r="0" b="0"/>
            <a:pathLst>
              <a:path w="439904" h="6767">
                <a:moveTo>
                  <a:pt x="439904" y="0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543A3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5" name="Rounded Rectangle 34">
            <a:extLst>
              <a:ext uri="{FF2B5EF4-FFF2-40B4-BE49-F238E27FC236}">
                <a16:creationId xmlns:a16="http://schemas.microsoft.com/office/drawing/2014/main" id="{907A7DB4-D78C-9606-140F-B691263C94B1}"/>
              </a:ext>
            </a:extLst>
          </p:cNvPr>
          <p:cNvSpPr/>
          <p:nvPr/>
        </p:nvSpPr>
        <p:spPr>
          <a:xfrm>
            <a:off x="2837450" y="2475961"/>
            <a:ext cx="6825500" cy="755108"/>
          </a:xfrm>
          <a:custGeom>
            <a:avLst/>
            <a:gdLst/>
            <a:ahLst/>
            <a:cxnLst/>
            <a:rect l="0" t="0" r="0" b="0"/>
            <a:pathLst>
              <a:path w="5563101" h="568492">
                <a:moveTo>
                  <a:pt x="2781550" y="568492"/>
                </a:moveTo>
                <a:lnTo>
                  <a:pt x="2781550" y="324852"/>
                </a:lnTo>
                <a:moveTo>
                  <a:pt x="0" y="0"/>
                </a:moveTo>
                <a:lnTo>
                  <a:pt x="0" y="243639"/>
                </a:lnTo>
                <a:cubicBezTo>
                  <a:pt x="0" y="288492"/>
                  <a:pt x="36360" y="324852"/>
                  <a:pt x="81213" y="324852"/>
                </a:cubicBezTo>
                <a:lnTo>
                  <a:pt x="5481888" y="324852"/>
                </a:lnTo>
                <a:cubicBezTo>
                  <a:pt x="5526741" y="324852"/>
                  <a:pt x="5563101" y="288492"/>
                  <a:pt x="5563101" y="243639"/>
                </a:cubicBezTo>
                <a:lnTo>
                  <a:pt x="5563101" y="0"/>
                </a:lnTo>
                <a:moveTo>
                  <a:pt x="1935580" y="324852"/>
                </a:moveTo>
                <a:lnTo>
                  <a:pt x="1935580" y="324852"/>
                </a:lnTo>
                <a:cubicBezTo>
                  <a:pt x="1890727" y="324852"/>
                  <a:pt x="1854367" y="288492"/>
                  <a:pt x="1854367" y="243639"/>
                </a:cubicBezTo>
                <a:lnTo>
                  <a:pt x="1854367" y="81213"/>
                </a:lnTo>
                <a:moveTo>
                  <a:pt x="3708734" y="0"/>
                </a:moveTo>
                <a:lnTo>
                  <a:pt x="3708734" y="243639"/>
                </a:lnTo>
                <a:cubicBezTo>
                  <a:pt x="3708734" y="288492"/>
                  <a:pt x="3672373" y="324852"/>
                  <a:pt x="3627521" y="324852"/>
                </a:cubicBezTo>
                <a:lnTo>
                  <a:pt x="3627521" y="324852"/>
                </a:lnTo>
              </a:path>
            </a:pathLst>
          </a:custGeom>
          <a:noFill/>
          <a:ln w="28575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6" name="Rounded Rectangle 35">
            <a:extLst>
              <a:ext uri="{FF2B5EF4-FFF2-40B4-BE49-F238E27FC236}">
                <a16:creationId xmlns:a16="http://schemas.microsoft.com/office/drawing/2014/main" id="{CEC6DE1B-E993-6050-A9D8-7806603C68BE}"/>
              </a:ext>
            </a:extLst>
          </p:cNvPr>
          <p:cNvSpPr/>
          <p:nvPr/>
        </p:nvSpPr>
        <p:spPr>
          <a:xfrm>
            <a:off x="2837450" y="3986177"/>
            <a:ext cx="6825500" cy="647234"/>
          </a:xfrm>
          <a:custGeom>
            <a:avLst/>
            <a:gdLst/>
            <a:ahLst/>
            <a:cxnLst/>
            <a:rect l="0" t="0" r="0" b="0"/>
            <a:pathLst>
              <a:path w="5563101" h="487278">
                <a:moveTo>
                  <a:pt x="2781550" y="0"/>
                </a:moveTo>
                <a:lnTo>
                  <a:pt x="2781550" y="243639"/>
                </a:lnTo>
                <a:moveTo>
                  <a:pt x="5563101" y="487278"/>
                </a:moveTo>
                <a:lnTo>
                  <a:pt x="5563101" y="324852"/>
                </a:lnTo>
                <a:cubicBezTo>
                  <a:pt x="5563101" y="279999"/>
                  <a:pt x="5526741" y="243639"/>
                  <a:pt x="5481888" y="243639"/>
                </a:cubicBezTo>
                <a:lnTo>
                  <a:pt x="81213" y="243639"/>
                </a:lnTo>
                <a:cubicBezTo>
                  <a:pt x="36360" y="243639"/>
                  <a:pt x="0" y="279999"/>
                  <a:pt x="0" y="324852"/>
                </a:cubicBezTo>
                <a:lnTo>
                  <a:pt x="0" y="487278"/>
                </a:lnTo>
                <a:moveTo>
                  <a:pt x="1854367" y="487278"/>
                </a:moveTo>
                <a:lnTo>
                  <a:pt x="1854367" y="324852"/>
                </a:lnTo>
                <a:cubicBezTo>
                  <a:pt x="1854367" y="279999"/>
                  <a:pt x="1890727" y="243639"/>
                  <a:pt x="1935580" y="243639"/>
                </a:cubicBezTo>
                <a:lnTo>
                  <a:pt x="1935580" y="243639"/>
                </a:lnTo>
                <a:moveTo>
                  <a:pt x="3627521" y="243639"/>
                </a:moveTo>
                <a:lnTo>
                  <a:pt x="3627521" y="243639"/>
                </a:lnTo>
                <a:cubicBezTo>
                  <a:pt x="3672373" y="243639"/>
                  <a:pt x="3708734" y="279999"/>
                  <a:pt x="3708734" y="324852"/>
                </a:cubicBezTo>
                <a:lnTo>
                  <a:pt x="3708734" y="487278"/>
                </a:lnTo>
              </a:path>
            </a:pathLst>
          </a:custGeom>
          <a:noFill/>
          <a:ln w="28575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7" name="TextBox 36">
            <a:extLst>
              <a:ext uri="{FF2B5EF4-FFF2-40B4-BE49-F238E27FC236}">
                <a16:creationId xmlns:a16="http://schemas.microsoft.com/office/drawing/2014/main" id="{AE700690-816B-1DFC-4283-A5B2DAED31F4}"/>
              </a:ext>
            </a:extLst>
          </p:cNvPr>
          <p:cNvSpPr txBox="1"/>
          <p:nvPr/>
        </p:nvSpPr>
        <p:spPr>
          <a:xfrm>
            <a:off x="4649369" y="1469151"/>
            <a:ext cx="926536" cy="430887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b="1" dirty="0">
                <a:solidFill>
                  <a:srgbClr val="92BD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
Feasibility</a:t>
            </a:r>
          </a:p>
        </p:txBody>
      </p:sp>
      <p:sp>
        <p:nvSpPr>
          <p:cNvPr id="17448" name="TextBox 37">
            <a:extLst>
              <a:ext uri="{FF2B5EF4-FFF2-40B4-BE49-F238E27FC236}">
                <a16:creationId xmlns:a16="http://schemas.microsoft.com/office/drawing/2014/main" id="{738419D3-4C89-8D68-2960-5055110FEB64}"/>
              </a:ext>
            </a:extLst>
          </p:cNvPr>
          <p:cNvSpPr txBox="1"/>
          <p:nvPr/>
        </p:nvSpPr>
        <p:spPr>
          <a:xfrm>
            <a:off x="4451128" y="3485512"/>
            <a:ext cx="3598101" cy="246221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600" b="1" dirty="0">
                <a:solidFill>
                  <a:srgbClr val="4E88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ERP System | Lightweight, modular ERP</a:t>
            </a:r>
          </a:p>
        </p:txBody>
      </p:sp>
      <p:sp>
        <p:nvSpPr>
          <p:cNvPr id="17449" name="TextBox 38">
            <a:extLst>
              <a:ext uri="{FF2B5EF4-FFF2-40B4-BE49-F238E27FC236}">
                <a16:creationId xmlns:a16="http://schemas.microsoft.com/office/drawing/2014/main" id="{E7387816-5CB4-4FB2-CC4C-B3CD07060659}"/>
              </a:ext>
            </a:extLst>
          </p:cNvPr>
          <p:cNvSpPr txBox="1"/>
          <p:nvPr/>
        </p:nvSpPr>
        <p:spPr>
          <a:xfrm>
            <a:off x="4451174" y="4759265"/>
            <a:ext cx="1322926" cy="200055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Viability</a:t>
            </a:r>
          </a:p>
        </p:txBody>
      </p:sp>
      <p:sp>
        <p:nvSpPr>
          <p:cNvPr id="17450" name="TextBox 39">
            <a:extLst>
              <a:ext uri="{FF2B5EF4-FFF2-40B4-BE49-F238E27FC236}">
                <a16:creationId xmlns:a16="http://schemas.microsoft.com/office/drawing/2014/main" id="{A2A10602-0B0D-E992-66FC-BEF0E73704A0}"/>
              </a:ext>
            </a:extLst>
          </p:cNvPr>
          <p:cNvSpPr txBox="1"/>
          <p:nvPr/>
        </p:nvSpPr>
        <p:spPr>
          <a:xfrm>
            <a:off x="4242959" y="2189201"/>
            <a:ext cx="1739259" cy="184666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0" dirty="0">
                <a:solidFill>
                  <a:srgbClr val="92BD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 UX, phased rollout</a:t>
            </a:r>
            <a:endParaRPr sz="1200" b="0" dirty="0">
              <a:solidFill>
                <a:srgbClr val="92BD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51" name="TextBox 40">
            <a:extLst>
              <a:ext uri="{FF2B5EF4-FFF2-40B4-BE49-F238E27FC236}">
                <a16:creationId xmlns:a16="http://schemas.microsoft.com/office/drawing/2014/main" id="{7F1A89E1-E00B-1525-2A91-6A762BBF6CD8}"/>
              </a:ext>
            </a:extLst>
          </p:cNvPr>
          <p:cNvSpPr txBox="1"/>
          <p:nvPr/>
        </p:nvSpPr>
        <p:spPr>
          <a:xfrm>
            <a:off x="8990683" y="1946487"/>
            <a:ext cx="1344535" cy="369332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0" dirty="0">
                <a:solidFill>
                  <a:srgbClr val="DE58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quality, cloud
dependency, adoption</a:t>
            </a:r>
          </a:p>
        </p:txBody>
      </p:sp>
      <p:sp>
        <p:nvSpPr>
          <p:cNvPr id="17452" name="TextBox 41">
            <a:extLst>
              <a:ext uri="{FF2B5EF4-FFF2-40B4-BE49-F238E27FC236}">
                <a16:creationId xmlns:a16="http://schemas.microsoft.com/office/drawing/2014/main" id="{516456F1-5B11-4CCA-A162-3C53D08ED649}"/>
              </a:ext>
            </a:extLst>
          </p:cNvPr>
          <p:cNvSpPr txBox="1"/>
          <p:nvPr/>
        </p:nvSpPr>
        <p:spPr>
          <a:xfrm>
            <a:off x="6902113" y="1946487"/>
            <a:ext cx="971420" cy="369332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0" dirty="0">
                <a:solidFill>
                  <a:srgbClr val="DE84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8–10 weeks for
implementation</a:t>
            </a:r>
          </a:p>
        </p:txBody>
      </p:sp>
      <p:sp>
        <p:nvSpPr>
          <p:cNvPr id="17453" name="TextBox 42">
            <a:extLst>
              <a:ext uri="{FF2B5EF4-FFF2-40B4-BE49-F238E27FC236}">
                <a16:creationId xmlns:a16="http://schemas.microsoft.com/office/drawing/2014/main" id="{9F025B36-D0CF-434C-94B5-D73FB174FD12}"/>
              </a:ext>
            </a:extLst>
          </p:cNvPr>
          <p:cNvSpPr txBox="1"/>
          <p:nvPr/>
        </p:nvSpPr>
        <p:spPr>
          <a:xfrm>
            <a:off x="2035928" y="1946487"/>
            <a:ext cx="1603003" cy="369332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0" dirty="0">
                <a:solidFill>
                  <a:srgbClr val="1EAB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Admissions, Fees, Hostel,
Exams, Analytics</a:t>
            </a:r>
          </a:p>
        </p:txBody>
      </p:sp>
      <p:sp>
        <p:nvSpPr>
          <p:cNvPr id="17454" name="TextBox 43">
            <a:extLst>
              <a:ext uri="{FF2B5EF4-FFF2-40B4-BE49-F238E27FC236}">
                <a16:creationId xmlns:a16="http://schemas.microsoft.com/office/drawing/2014/main" id="{BEACB65F-AFC9-2848-5DB1-C5EF4C7BF43A}"/>
              </a:ext>
            </a:extLst>
          </p:cNvPr>
          <p:cNvSpPr txBox="1"/>
          <p:nvPr/>
        </p:nvSpPr>
        <p:spPr>
          <a:xfrm>
            <a:off x="6895673" y="4759265"/>
            <a:ext cx="984244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1" dirty="0">
                <a:solidFill>
                  <a:srgbClr val="E557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
Sustainability</a:t>
            </a:r>
          </a:p>
        </p:txBody>
      </p:sp>
      <p:sp>
        <p:nvSpPr>
          <p:cNvPr id="17455" name="TextBox 44">
            <a:extLst>
              <a:ext uri="{FF2B5EF4-FFF2-40B4-BE49-F238E27FC236}">
                <a16:creationId xmlns:a16="http://schemas.microsoft.com/office/drawing/2014/main" id="{99BD886A-BCFE-8D7E-A1DF-45CA00818C32}"/>
              </a:ext>
            </a:extLst>
          </p:cNvPr>
          <p:cNvSpPr txBox="1"/>
          <p:nvPr/>
        </p:nvSpPr>
        <p:spPr>
          <a:xfrm>
            <a:off x="7043981" y="1469151"/>
            <a:ext cx="687689" cy="215444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b="1" dirty="0">
                <a:solidFill>
                  <a:srgbClr val="DE84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</p:txBody>
      </p:sp>
      <p:sp>
        <p:nvSpPr>
          <p:cNvPr id="17456" name="TextBox 45">
            <a:extLst>
              <a:ext uri="{FF2B5EF4-FFF2-40B4-BE49-F238E27FC236}">
                <a16:creationId xmlns:a16="http://schemas.microsoft.com/office/drawing/2014/main" id="{48C1D768-0672-9B16-A30B-E962DE0AB20B}"/>
              </a:ext>
            </a:extLst>
          </p:cNvPr>
          <p:cNvSpPr txBox="1"/>
          <p:nvPr/>
        </p:nvSpPr>
        <p:spPr>
          <a:xfrm>
            <a:off x="2466374" y="4759265"/>
            <a:ext cx="742191" cy="400110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1" dirty="0">
                <a:solidFill>
                  <a:srgbClr val="3CC5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
Feasibility</a:t>
            </a:r>
          </a:p>
        </p:txBody>
      </p:sp>
      <p:sp>
        <p:nvSpPr>
          <p:cNvPr id="17457" name="TextBox 46">
            <a:extLst>
              <a:ext uri="{FF2B5EF4-FFF2-40B4-BE49-F238E27FC236}">
                <a16:creationId xmlns:a16="http://schemas.microsoft.com/office/drawing/2014/main" id="{2D61A7AE-2C80-CC94-AE00-EEDEDF67657E}"/>
              </a:ext>
            </a:extLst>
          </p:cNvPr>
          <p:cNvSpPr txBox="1"/>
          <p:nvPr/>
        </p:nvSpPr>
        <p:spPr>
          <a:xfrm>
            <a:off x="6644750" y="5452347"/>
            <a:ext cx="1485984" cy="369332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0" dirty="0">
                <a:solidFill>
                  <a:srgbClr val="E557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 app, serverless
Firestore</a:t>
            </a:r>
          </a:p>
        </p:txBody>
      </p:sp>
      <p:sp>
        <p:nvSpPr>
          <p:cNvPr id="17458" name="TextBox 47">
            <a:extLst>
              <a:ext uri="{FF2B5EF4-FFF2-40B4-BE49-F238E27FC236}">
                <a16:creationId xmlns:a16="http://schemas.microsoft.com/office/drawing/2014/main" id="{E6C72CFE-B7EA-EDE3-4340-F303A520B37A}"/>
              </a:ext>
            </a:extLst>
          </p:cNvPr>
          <p:cNvSpPr txBox="1"/>
          <p:nvPr/>
        </p:nvSpPr>
        <p:spPr>
          <a:xfrm>
            <a:off x="9482604" y="4759265"/>
            <a:ext cx="360676" cy="200055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1" dirty="0">
                <a:solidFill>
                  <a:srgbClr val="54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</a:p>
        </p:txBody>
      </p:sp>
      <p:sp>
        <p:nvSpPr>
          <p:cNvPr id="17459" name="TextBox 49">
            <a:extLst>
              <a:ext uri="{FF2B5EF4-FFF2-40B4-BE49-F238E27FC236}">
                <a16:creationId xmlns:a16="http://schemas.microsoft.com/office/drawing/2014/main" id="{2EB935D6-85F5-9947-FA59-44F75226087E}"/>
              </a:ext>
            </a:extLst>
          </p:cNvPr>
          <p:cNvSpPr txBox="1"/>
          <p:nvPr/>
        </p:nvSpPr>
        <p:spPr>
          <a:xfrm>
            <a:off x="4413741" y="5236601"/>
            <a:ext cx="1397819" cy="369332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~$25–75/month; saves
staff time</a:t>
            </a:r>
          </a:p>
        </p:txBody>
      </p:sp>
      <p:sp>
        <p:nvSpPr>
          <p:cNvPr id="17460" name="TextBox 50">
            <a:extLst>
              <a:ext uri="{FF2B5EF4-FFF2-40B4-BE49-F238E27FC236}">
                <a16:creationId xmlns:a16="http://schemas.microsoft.com/office/drawing/2014/main" id="{9EF7E361-BE27-A0A2-B488-20CBA2D90E93}"/>
              </a:ext>
            </a:extLst>
          </p:cNvPr>
          <p:cNvSpPr txBox="1"/>
          <p:nvPr/>
        </p:nvSpPr>
        <p:spPr>
          <a:xfrm>
            <a:off x="8919571" y="5178675"/>
            <a:ext cx="1580561" cy="369332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0" dirty="0">
                <a:solidFill>
                  <a:srgbClr val="54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↓, Queues ↓,
Errors ↓, Fee timeliness ↑</a:t>
            </a:r>
          </a:p>
        </p:txBody>
      </p:sp>
      <p:sp>
        <p:nvSpPr>
          <p:cNvPr id="17461" name="TextBox 51">
            <a:extLst>
              <a:ext uri="{FF2B5EF4-FFF2-40B4-BE49-F238E27FC236}">
                <a16:creationId xmlns:a16="http://schemas.microsoft.com/office/drawing/2014/main" id="{42A85E53-149A-0708-BDCF-5A6C09B213CE}"/>
              </a:ext>
            </a:extLst>
          </p:cNvPr>
          <p:cNvSpPr txBox="1"/>
          <p:nvPr/>
        </p:nvSpPr>
        <p:spPr>
          <a:xfrm>
            <a:off x="8930370" y="1469151"/>
            <a:ext cx="1465145" cy="215444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b="1" dirty="0">
                <a:solidFill>
                  <a:srgbClr val="DE58A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&amp; Mitigation</a:t>
            </a:r>
          </a:p>
        </p:txBody>
      </p:sp>
      <p:sp>
        <p:nvSpPr>
          <p:cNvPr id="17462" name="TextBox 52">
            <a:extLst>
              <a:ext uri="{FF2B5EF4-FFF2-40B4-BE49-F238E27FC236}">
                <a16:creationId xmlns:a16="http://schemas.microsoft.com/office/drawing/2014/main" id="{8D463144-D7DA-291B-BDD8-8B8146FE2F00}"/>
              </a:ext>
            </a:extLst>
          </p:cNvPr>
          <p:cNvSpPr txBox="1"/>
          <p:nvPr/>
        </p:nvSpPr>
        <p:spPr>
          <a:xfrm>
            <a:off x="2556156" y="1469151"/>
            <a:ext cx="562655" cy="215444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b="1" dirty="0">
                <a:solidFill>
                  <a:srgbClr val="1EAB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z="1400" b="1" dirty="0">
                <a:solidFill>
                  <a:srgbClr val="1EAB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sz="1400" b="1" dirty="0">
              <a:solidFill>
                <a:srgbClr val="1EABD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63" name="TextBox 53">
            <a:extLst>
              <a:ext uri="{FF2B5EF4-FFF2-40B4-BE49-F238E27FC236}">
                <a16:creationId xmlns:a16="http://schemas.microsoft.com/office/drawing/2014/main" id="{0B7AE3F3-0E2B-0901-6EF7-705340BD2A28}"/>
              </a:ext>
            </a:extLst>
          </p:cNvPr>
          <p:cNvSpPr txBox="1"/>
          <p:nvPr/>
        </p:nvSpPr>
        <p:spPr>
          <a:xfrm>
            <a:off x="2123269" y="5452347"/>
            <a:ext cx="1428276" cy="369332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0" dirty="0">
                <a:solidFill>
                  <a:srgbClr val="3CC5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Proven stack, real-time
Firestore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Weavers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542" name="Group 17541">
            <a:extLst>
              <a:ext uri="{FF2B5EF4-FFF2-40B4-BE49-F238E27FC236}">
                <a16:creationId xmlns:a16="http://schemas.microsoft.com/office/drawing/2014/main" id="{CB38E447-71DA-CE1C-D858-FD0AF4C6FAA9}"/>
              </a:ext>
            </a:extLst>
          </p:cNvPr>
          <p:cNvGrpSpPr/>
          <p:nvPr/>
        </p:nvGrpSpPr>
        <p:grpSpPr>
          <a:xfrm>
            <a:off x="1545887" y="1615448"/>
            <a:ext cx="9100225" cy="4219240"/>
            <a:chOff x="1545887" y="1615448"/>
            <a:chExt cx="9100225" cy="4219240"/>
          </a:xfrm>
        </p:grpSpPr>
        <p:sp>
          <p:nvSpPr>
            <p:cNvPr id="17518" name="Rounded Rectangle 1">
              <a:extLst>
                <a:ext uri="{FF2B5EF4-FFF2-40B4-BE49-F238E27FC236}">
                  <a16:creationId xmlns:a16="http://schemas.microsoft.com/office/drawing/2014/main" id="{132A8269-66CC-BEDA-194B-FDC85B7AB6F2}"/>
                </a:ext>
              </a:extLst>
            </p:cNvPr>
            <p:cNvSpPr/>
            <p:nvPr/>
          </p:nvSpPr>
          <p:spPr>
            <a:xfrm>
              <a:off x="1545887" y="3132658"/>
              <a:ext cx="1633373" cy="2702030"/>
            </a:xfrm>
            <a:custGeom>
              <a:avLst/>
              <a:gdLst/>
              <a:ahLst/>
              <a:cxnLst/>
              <a:rect l="0" t="0" r="0" b="0"/>
              <a:pathLst>
                <a:path w="1338405" h="2007608">
                  <a:moveTo>
                    <a:pt x="0" y="382401"/>
                  </a:moveTo>
                  <a:lnTo>
                    <a:pt x="0" y="286801"/>
                  </a:lnTo>
                  <a:cubicBezTo>
                    <a:pt x="0" y="233981"/>
                    <a:pt x="42860" y="191200"/>
                    <a:pt x="95600" y="191200"/>
                  </a:cubicBezTo>
                  <a:lnTo>
                    <a:pt x="478001" y="191200"/>
                  </a:lnTo>
                  <a:lnTo>
                    <a:pt x="669202" y="0"/>
                  </a:lnTo>
                  <a:lnTo>
                    <a:pt x="860403" y="191200"/>
                  </a:lnTo>
                  <a:lnTo>
                    <a:pt x="1242805" y="191200"/>
                  </a:lnTo>
                  <a:cubicBezTo>
                    <a:pt x="1295624" y="191200"/>
                    <a:pt x="1338405" y="233981"/>
                    <a:pt x="1338405" y="286801"/>
                  </a:cubicBezTo>
                  <a:lnTo>
                    <a:pt x="1338405" y="382401"/>
                  </a:lnTo>
                  <a:moveTo>
                    <a:pt x="1338405" y="382401"/>
                  </a:moveTo>
                  <a:lnTo>
                    <a:pt x="1338405" y="1816407"/>
                  </a:lnTo>
                  <a:moveTo>
                    <a:pt x="0" y="1816407"/>
                  </a:moveTo>
                  <a:lnTo>
                    <a:pt x="0" y="382401"/>
                  </a:lnTo>
                  <a:moveTo>
                    <a:pt x="1338405" y="1816407"/>
                  </a:moveTo>
                  <a:lnTo>
                    <a:pt x="1338405" y="1912007"/>
                  </a:lnTo>
                  <a:cubicBezTo>
                    <a:pt x="1338405" y="1964826"/>
                    <a:pt x="1295624" y="2007608"/>
                    <a:pt x="1242805" y="2007608"/>
                  </a:cubicBezTo>
                  <a:lnTo>
                    <a:pt x="95600" y="2007608"/>
                  </a:lnTo>
                  <a:cubicBezTo>
                    <a:pt x="42781" y="2007608"/>
                    <a:pt x="0" y="1964826"/>
                    <a:pt x="0" y="1912007"/>
                  </a:cubicBezTo>
                  <a:lnTo>
                    <a:pt x="0" y="1816407"/>
                  </a:lnTo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19" name="Rounded Rectangle 2">
              <a:extLst>
                <a:ext uri="{FF2B5EF4-FFF2-40B4-BE49-F238E27FC236}">
                  <a16:creationId xmlns:a16="http://schemas.microsoft.com/office/drawing/2014/main" id="{C39D9C67-EAE5-E563-8DE1-CE5C591E948D}"/>
                </a:ext>
              </a:extLst>
            </p:cNvPr>
            <p:cNvSpPr/>
            <p:nvPr/>
          </p:nvSpPr>
          <p:spPr>
            <a:xfrm>
              <a:off x="3412600" y="3132658"/>
              <a:ext cx="1633373" cy="2702030"/>
            </a:xfrm>
            <a:custGeom>
              <a:avLst/>
              <a:gdLst/>
              <a:ahLst/>
              <a:cxnLst/>
              <a:rect l="0" t="0" r="0" b="0"/>
              <a:pathLst>
                <a:path w="1338405" h="2007608">
                  <a:moveTo>
                    <a:pt x="0" y="382401"/>
                  </a:moveTo>
                  <a:lnTo>
                    <a:pt x="0" y="286801"/>
                  </a:lnTo>
                  <a:cubicBezTo>
                    <a:pt x="0" y="233981"/>
                    <a:pt x="42860" y="191200"/>
                    <a:pt x="95600" y="191200"/>
                  </a:cubicBezTo>
                  <a:lnTo>
                    <a:pt x="478001" y="191200"/>
                  </a:lnTo>
                  <a:lnTo>
                    <a:pt x="669202" y="0"/>
                  </a:lnTo>
                  <a:lnTo>
                    <a:pt x="860403" y="191200"/>
                  </a:lnTo>
                  <a:lnTo>
                    <a:pt x="1242805" y="191200"/>
                  </a:lnTo>
                  <a:cubicBezTo>
                    <a:pt x="1295624" y="191200"/>
                    <a:pt x="1338405" y="233981"/>
                    <a:pt x="1338405" y="286801"/>
                  </a:cubicBezTo>
                  <a:lnTo>
                    <a:pt x="1338405" y="382401"/>
                  </a:lnTo>
                  <a:moveTo>
                    <a:pt x="1338405" y="382401"/>
                  </a:moveTo>
                  <a:lnTo>
                    <a:pt x="1338405" y="1816407"/>
                  </a:lnTo>
                  <a:moveTo>
                    <a:pt x="0" y="1816407"/>
                  </a:moveTo>
                  <a:lnTo>
                    <a:pt x="0" y="382401"/>
                  </a:lnTo>
                  <a:moveTo>
                    <a:pt x="1338405" y="1816407"/>
                  </a:moveTo>
                  <a:lnTo>
                    <a:pt x="1338405" y="1912007"/>
                  </a:lnTo>
                  <a:cubicBezTo>
                    <a:pt x="1338405" y="1964826"/>
                    <a:pt x="1295624" y="2007608"/>
                    <a:pt x="1242805" y="2007608"/>
                  </a:cubicBezTo>
                  <a:lnTo>
                    <a:pt x="95600" y="2007608"/>
                  </a:lnTo>
                  <a:cubicBezTo>
                    <a:pt x="42781" y="2007608"/>
                    <a:pt x="0" y="1964826"/>
                    <a:pt x="0" y="1912007"/>
                  </a:cubicBezTo>
                  <a:lnTo>
                    <a:pt x="0" y="1816407"/>
                  </a:lnTo>
                </a:path>
              </a:pathLst>
            </a:custGeom>
            <a:noFill/>
            <a:ln w="19050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0" name="Rounded Rectangle 3">
              <a:extLst>
                <a:ext uri="{FF2B5EF4-FFF2-40B4-BE49-F238E27FC236}">
                  <a16:creationId xmlns:a16="http://schemas.microsoft.com/office/drawing/2014/main" id="{2E0ECF9D-C442-044A-7B73-C9D535E4423D}"/>
                </a:ext>
              </a:extLst>
            </p:cNvPr>
            <p:cNvSpPr/>
            <p:nvPr/>
          </p:nvSpPr>
          <p:spPr>
            <a:xfrm>
              <a:off x="5279312" y="3132658"/>
              <a:ext cx="1633373" cy="2702030"/>
            </a:xfrm>
            <a:custGeom>
              <a:avLst/>
              <a:gdLst/>
              <a:ahLst/>
              <a:cxnLst/>
              <a:rect l="0" t="0" r="0" b="0"/>
              <a:pathLst>
                <a:path w="1338405" h="2007608">
                  <a:moveTo>
                    <a:pt x="0" y="382401"/>
                  </a:moveTo>
                  <a:lnTo>
                    <a:pt x="0" y="286801"/>
                  </a:lnTo>
                  <a:cubicBezTo>
                    <a:pt x="0" y="233981"/>
                    <a:pt x="42860" y="191200"/>
                    <a:pt x="95600" y="191200"/>
                  </a:cubicBezTo>
                  <a:lnTo>
                    <a:pt x="478001" y="191200"/>
                  </a:lnTo>
                  <a:lnTo>
                    <a:pt x="669202" y="0"/>
                  </a:lnTo>
                  <a:lnTo>
                    <a:pt x="860403" y="191200"/>
                  </a:lnTo>
                  <a:lnTo>
                    <a:pt x="1242805" y="191200"/>
                  </a:lnTo>
                  <a:cubicBezTo>
                    <a:pt x="1295624" y="191200"/>
                    <a:pt x="1338405" y="233981"/>
                    <a:pt x="1338405" y="286801"/>
                  </a:cubicBezTo>
                  <a:lnTo>
                    <a:pt x="1338405" y="382401"/>
                  </a:lnTo>
                  <a:moveTo>
                    <a:pt x="1338405" y="382401"/>
                  </a:moveTo>
                  <a:lnTo>
                    <a:pt x="1338405" y="1816407"/>
                  </a:lnTo>
                  <a:moveTo>
                    <a:pt x="0" y="1816407"/>
                  </a:moveTo>
                  <a:lnTo>
                    <a:pt x="0" y="382401"/>
                  </a:lnTo>
                  <a:moveTo>
                    <a:pt x="1338405" y="1816407"/>
                  </a:moveTo>
                  <a:lnTo>
                    <a:pt x="1338405" y="1912007"/>
                  </a:lnTo>
                  <a:cubicBezTo>
                    <a:pt x="1338405" y="1964826"/>
                    <a:pt x="1295624" y="2007608"/>
                    <a:pt x="1242805" y="2007608"/>
                  </a:cubicBezTo>
                  <a:lnTo>
                    <a:pt x="95600" y="2007608"/>
                  </a:lnTo>
                  <a:cubicBezTo>
                    <a:pt x="42781" y="2007608"/>
                    <a:pt x="0" y="1964826"/>
                    <a:pt x="0" y="1912007"/>
                  </a:cubicBezTo>
                  <a:lnTo>
                    <a:pt x="0" y="1816407"/>
                  </a:lnTo>
                </a:path>
              </a:pathLst>
            </a:custGeom>
            <a:noFill/>
            <a:ln w="19050">
              <a:solidFill>
                <a:srgbClr val="E5575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1" name="Rounded Rectangle 4">
              <a:extLst>
                <a:ext uri="{FF2B5EF4-FFF2-40B4-BE49-F238E27FC236}">
                  <a16:creationId xmlns:a16="http://schemas.microsoft.com/office/drawing/2014/main" id="{B10F5BB3-0F2A-1E06-9E7F-AFD2BD5878AC}"/>
                </a:ext>
              </a:extLst>
            </p:cNvPr>
            <p:cNvSpPr/>
            <p:nvPr/>
          </p:nvSpPr>
          <p:spPr>
            <a:xfrm>
              <a:off x="7146026" y="3132658"/>
              <a:ext cx="1633373" cy="2702030"/>
            </a:xfrm>
            <a:custGeom>
              <a:avLst/>
              <a:gdLst/>
              <a:ahLst/>
              <a:cxnLst/>
              <a:rect l="0" t="0" r="0" b="0"/>
              <a:pathLst>
                <a:path w="1338405" h="2007608">
                  <a:moveTo>
                    <a:pt x="0" y="382401"/>
                  </a:moveTo>
                  <a:lnTo>
                    <a:pt x="0" y="286801"/>
                  </a:lnTo>
                  <a:cubicBezTo>
                    <a:pt x="0" y="233981"/>
                    <a:pt x="42860" y="191200"/>
                    <a:pt x="95600" y="191200"/>
                  </a:cubicBezTo>
                  <a:lnTo>
                    <a:pt x="478001" y="191200"/>
                  </a:lnTo>
                  <a:lnTo>
                    <a:pt x="669202" y="0"/>
                  </a:lnTo>
                  <a:lnTo>
                    <a:pt x="860403" y="191200"/>
                  </a:lnTo>
                  <a:lnTo>
                    <a:pt x="1242805" y="191200"/>
                  </a:lnTo>
                  <a:cubicBezTo>
                    <a:pt x="1295624" y="191200"/>
                    <a:pt x="1338405" y="233981"/>
                    <a:pt x="1338405" y="286801"/>
                  </a:cubicBezTo>
                  <a:lnTo>
                    <a:pt x="1338405" y="382401"/>
                  </a:lnTo>
                  <a:moveTo>
                    <a:pt x="1338405" y="382401"/>
                  </a:moveTo>
                  <a:lnTo>
                    <a:pt x="1338405" y="1816407"/>
                  </a:lnTo>
                  <a:moveTo>
                    <a:pt x="0" y="1816407"/>
                  </a:moveTo>
                  <a:lnTo>
                    <a:pt x="0" y="382401"/>
                  </a:lnTo>
                  <a:moveTo>
                    <a:pt x="1338405" y="1816407"/>
                  </a:moveTo>
                  <a:lnTo>
                    <a:pt x="1338405" y="1912007"/>
                  </a:lnTo>
                  <a:cubicBezTo>
                    <a:pt x="1338405" y="1964826"/>
                    <a:pt x="1295624" y="2007608"/>
                    <a:pt x="1242805" y="2007608"/>
                  </a:cubicBezTo>
                  <a:lnTo>
                    <a:pt x="95600" y="2007608"/>
                  </a:lnTo>
                  <a:cubicBezTo>
                    <a:pt x="42781" y="2007608"/>
                    <a:pt x="0" y="1964826"/>
                    <a:pt x="0" y="1912007"/>
                  </a:cubicBezTo>
                  <a:lnTo>
                    <a:pt x="0" y="1816407"/>
                  </a:lnTo>
                </a:path>
              </a:pathLst>
            </a:custGeom>
            <a:noFill/>
            <a:ln w="19050">
              <a:solidFill>
                <a:srgbClr val="DE58A9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22" name="Rounded Rectangle 5">
              <a:extLst>
                <a:ext uri="{FF2B5EF4-FFF2-40B4-BE49-F238E27FC236}">
                  <a16:creationId xmlns:a16="http://schemas.microsoft.com/office/drawing/2014/main" id="{0C659A8E-9E2D-57EA-87D0-0E9072B8FB7A}"/>
                </a:ext>
              </a:extLst>
            </p:cNvPr>
            <p:cNvSpPr/>
            <p:nvPr/>
          </p:nvSpPr>
          <p:spPr>
            <a:xfrm>
              <a:off x="9012739" y="3132658"/>
              <a:ext cx="1633373" cy="2702030"/>
            </a:xfrm>
            <a:custGeom>
              <a:avLst/>
              <a:gdLst/>
              <a:ahLst/>
              <a:cxnLst/>
              <a:rect l="0" t="0" r="0" b="0"/>
              <a:pathLst>
                <a:path w="1338405" h="2007608">
                  <a:moveTo>
                    <a:pt x="0" y="382401"/>
                  </a:moveTo>
                  <a:lnTo>
                    <a:pt x="0" y="286801"/>
                  </a:lnTo>
                  <a:cubicBezTo>
                    <a:pt x="0" y="233981"/>
                    <a:pt x="42860" y="191200"/>
                    <a:pt x="95600" y="191200"/>
                  </a:cubicBezTo>
                  <a:lnTo>
                    <a:pt x="478001" y="191200"/>
                  </a:lnTo>
                  <a:lnTo>
                    <a:pt x="669202" y="0"/>
                  </a:lnTo>
                  <a:lnTo>
                    <a:pt x="860403" y="191200"/>
                  </a:lnTo>
                  <a:lnTo>
                    <a:pt x="1242805" y="191200"/>
                  </a:lnTo>
                  <a:cubicBezTo>
                    <a:pt x="1295624" y="191200"/>
                    <a:pt x="1338405" y="233981"/>
                    <a:pt x="1338405" y="286801"/>
                  </a:cubicBezTo>
                  <a:lnTo>
                    <a:pt x="1338405" y="382401"/>
                  </a:lnTo>
                  <a:moveTo>
                    <a:pt x="1338405" y="382401"/>
                  </a:moveTo>
                  <a:lnTo>
                    <a:pt x="1338405" y="1816407"/>
                  </a:lnTo>
                  <a:moveTo>
                    <a:pt x="0" y="1816407"/>
                  </a:moveTo>
                  <a:lnTo>
                    <a:pt x="0" y="382401"/>
                  </a:lnTo>
                  <a:moveTo>
                    <a:pt x="1338405" y="1816407"/>
                  </a:moveTo>
                  <a:lnTo>
                    <a:pt x="1338405" y="1912007"/>
                  </a:lnTo>
                  <a:cubicBezTo>
                    <a:pt x="1338405" y="1964826"/>
                    <a:pt x="1295624" y="2007608"/>
                    <a:pt x="1242805" y="2007608"/>
                  </a:cubicBezTo>
                  <a:lnTo>
                    <a:pt x="95600" y="2007608"/>
                  </a:lnTo>
                  <a:cubicBezTo>
                    <a:pt x="42781" y="2007608"/>
                    <a:pt x="0" y="1964826"/>
                    <a:pt x="0" y="1912007"/>
                  </a:cubicBezTo>
                  <a:lnTo>
                    <a:pt x="0" y="1816407"/>
                  </a:lnTo>
                </a:path>
              </a:pathLst>
            </a:custGeom>
            <a:noFill/>
            <a:ln w="19050">
              <a:solidFill>
                <a:srgbClr val="BA5DE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540" name="Group 17539">
              <a:extLst>
                <a:ext uri="{FF2B5EF4-FFF2-40B4-BE49-F238E27FC236}">
                  <a16:creationId xmlns:a16="http://schemas.microsoft.com/office/drawing/2014/main" id="{FD401CFF-5040-4E96-653D-9866887CDD7A}"/>
                </a:ext>
              </a:extLst>
            </p:cNvPr>
            <p:cNvGrpSpPr/>
            <p:nvPr/>
          </p:nvGrpSpPr>
          <p:grpSpPr>
            <a:xfrm>
              <a:off x="3583243" y="3668775"/>
              <a:ext cx="1292021" cy="1053462"/>
              <a:chOff x="3583243" y="3668775"/>
              <a:chExt cx="1292021" cy="1053462"/>
            </a:xfrm>
          </p:grpSpPr>
          <p:sp>
            <p:nvSpPr>
              <p:cNvPr id="17524" name="TextBox 8">
                <a:extLst>
                  <a:ext uri="{FF2B5EF4-FFF2-40B4-BE49-F238E27FC236}">
                    <a16:creationId xmlns:a16="http://schemas.microsoft.com/office/drawing/2014/main" id="{91F10561-7E8D-C996-648B-8DD1E9B4BA3F}"/>
                  </a:ext>
                </a:extLst>
              </p:cNvPr>
              <p:cNvSpPr txBox="1"/>
              <p:nvPr/>
            </p:nvSpPr>
            <p:spPr>
              <a:xfrm>
                <a:off x="3621748" y="3668775"/>
                <a:ext cx="1215076" cy="21544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400" b="1" dirty="0">
                    <a:solidFill>
                      <a:srgbClr val="DE84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Social Benefits</a:t>
                </a:r>
              </a:p>
            </p:txBody>
          </p:sp>
          <p:sp>
            <p:nvSpPr>
              <p:cNvPr id="17528" name="TextBox 12">
                <a:extLst>
                  <a:ext uri="{FF2B5EF4-FFF2-40B4-BE49-F238E27FC236}">
                    <a16:creationId xmlns:a16="http://schemas.microsoft.com/office/drawing/2014/main" id="{A3B355A7-A1F4-DB0A-95BD-3EF7CEB7721F}"/>
                  </a:ext>
                </a:extLst>
              </p:cNvPr>
              <p:cNvSpPr txBox="1"/>
              <p:nvPr/>
            </p:nvSpPr>
            <p:spPr>
              <a:xfrm>
                <a:off x="3583243" y="4045129"/>
                <a:ext cx="1292021" cy="67710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100" b="0" dirty="0">
                    <a:solidFill>
                      <a:srgbClr val="DE843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 friction and
bureaucracy for
students, improving
timely support.</a:t>
                </a:r>
              </a:p>
            </p:txBody>
          </p:sp>
        </p:grpSp>
        <p:grpSp>
          <p:nvGrpSpPr>
            <p:cNvPr id="17541" name="Group 17540">
              <a:extLst>
                <a:ext uri="{FF2B5EF4-FFF2-40B4-BE49-F238E27FC236}">
                  <a16:creationId xmlns:a16="http://schemas.microsoft.com/office/drawing/2014/main" id="{E9B84B3C-1CF7-507B-ADCF-A7708EA821D2}"/>
                </a:ext>
              </a:extLst>
            </p:cNvPr>
            <p:cNvGrpSpPr/>
            <p:nvPr/>
          </p:nvGrpSpPr>
          <p:grpSpPr>
            <a:xfrm>
              <a:off x="5452382" y="3668775"/>
              <a:ext cx="4973399" cy="1310799"/>
              <a:chOff x="5452382" y="3668775"/>
              <a:chExt cx="4973399" cy="1310799"/>
            </a:xfrm>
          </p:grpSpPr>
          <p:sp>
            <p:nvSpPr>
              <p:cNvPr id="17525" name="TextBox 9">
                <a:extLst>
                  <a:ext uri="{FF2B5EF4-FFF2-40B4-BE49-F238E27FC236}">
                    <a16:creationId xmlns:a16="http://schemas.microsoft.com/office/drawing/2014/main" id="{F463550C-DAE9-5808-A13E-FD2F011F3223}"/>
                  </a:ext>
                </a:extLst>
              </p:cNvPr>
              <p:cNvSpPr txBox="1"/>
              <p:nvPr/>
            </p:nvSpPr>
            <p:spPr>
              <a:xfrm>
                <a:off x="5699295" y="3668775"/>
                <a:ext cx="793486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400" b="1" dirty="0">
                    <a:solidFill>
                      <a:srgbClr val="E5575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Economic
Benefits</a:t>
                </a:r>
              </a:p>
            </p:txBody>
          </p:sp>
          <p:sp>
            <p:nvSpPr>
              <p:cNvPr id="17526" name="TextBox 10">
                <a:extLst>
                  <a:ext uri="{FF2B5EF4-FFF2-40B4-BE49-F238E27FC236}">
                    <a16:creationId xmlns:a16="http://schemas.microsoft.com/office/drawing/2014/main" id="{025C16D8-1131-137E-C818-DEDEB98C1AC5}"/>
                  </a:ext>
                </a:extLst>
              </p:cNvPr>
              <p:cNvSpPr txBox="1"/>
              <p:nvPr/>
            </p:nvSpPr>
            <p:spPr>
              <a:xfrm>
                <a:off x="7493810" y="3668775"/>
                <a:ext cx="937756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400" b="1" dirty="0">
                    <a:solidFill>
                      <a:srgbClr val="DE58A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Operational
Benefits</a:t>
                </a:r>
              </a:p>
            </p:txBody>
          </p:sp>
          <p:sp>
            <p:nvSpPr>
              <p:cNvPr id="17527" name="TextBox 11">
                <a:extLst>
                  <a:ext uri="{FF2B5EF4-FFF2-40B4-BE49-F238E27FC236}">
                    <a16:creationId xmlns:a16="http://schemas.microsoft.com/office/drawing/2014/main" id="{9C078D33-7E8F-46DE-BAFA-7591BA531CE4}"/>
                  </a:ext>
                </a:extLst>
              </p:cNvPr>
              <p:cNvSpPr txBox="1"/>
              <p:nvPr/>
            </p:nvSpPr>
            <p:spPr>
              <a:xfrm>
                <a:off x="9245966" y="3668775"/>
                <a:ext cx="1166986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400" b="1" dirty="0">
                    <a:solidFill>
                      <a:srgbClr val="BA5D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Environmental
Benefits</a:t>
                </a:r>
              </a:p>
            </p:txBody>
          </p:sp>
          <p:sp>
            <p:nvSpPr>
              <p:cNvPr id="17529" name="TextBox 13">
                <a:extLst>
                  <a:ext uri="{FF2B5EF4-FFF2-40B4-BE49-F238E27FC236}">
                    <a16:creationId xmlns:a16="http://schemas.microsoft.com/office/drawing/2014/main" id="{2A688B7E-9427-C387-10E4-B1A983F3A23D}"/>
                  </a:ext>
                </a:extLst>
              </p:cNvPr>
              <p:cNvSpPr txBox="1"/>
              <p:nvPr/>
            </p:nvSpPr>
            <p:spPr>
              <a:xfrm>
                <a:off x="5452382" y="4302466"/>
                <a:ext cx="1287211" cy="67710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100" b="0" dirty="0">
                    <a:solidFill>
                      <a:srgbClr val="E5575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open-source
and commodity
cloud, avoiding
heavy ERP licensing.</a:t>
                </a:r>
              </a:p>
            </p:txBody>
          </p:sp>
          <p:sp>
            <p:nvSpPr>
              <p:cNvPr id="17530" name="TextBox 14">
                <a:extLst>
                  <a:ext uri="{FF2B5EF4-FFF2-40B4-BE49-F238E27FC236}">
                    <a16:creationId xmlns:a16="http://schemas.microsoft.com/office/drawing/2014/main" id="{3F0EE55F-B66A-437D-F53B-05C1C43F44A9}"/>
                  </a:ext>
                </a:extLst>
              </p:cNvPr>
              <p:cNvSpPr txBox="1"/>
              <p:nvPr/>
            </p:nvSpPr>
            <p:spPr>
              <a:xfrm>
                <a:off x="7413721" y="4302466"/>
                <a:ext cx="1098057" cy="67710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100" b="0" dirty="0">
                    <a:solidFill>
                      <a:srgbClr val="DE58A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source of
truth, measurable
reduction in
processing time.</a:t>
                </a:r>
              </a:p>
            </p:txBody>
          </p:sp>
          <p:sp>
            <p:nvSpPr>
              <p:cNvPr id="17531" name="TextBox 15">
                <a:extLst>
                  <a:ext uri="{FF2B5EF4-FFF2-40B4-BE49-F238E27FC236}">
                    <a16:creationId xmlns:a16="http://schemas.microsoft.com/office/drawing/2014/main" id="{047D0ECC-20ED-A60D-7F9A-F5A38D9408C1}"/>
                  </a:ext>
                </a:extLst>
              </p:cNvPr>
              <p:cNvSpPr txBox="1"/>
              <p:nvPr/>
            </p:nvSpPr>
            <p:spPr>
              <a:xfrm>
                <a:off x="9233146" y="4334633"/>
                <a:ext cx="1192635" cy="5078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100" b="0" dirty="0">
                    <a:solidFill>
                      <a:srgbClr val="BA5DE5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Paperless process,
digital receipts and
records.</a:t>
                </a:r>
              </a:p>
            </p:txBody>
          </p:sp>
        </p:grpSp>
        <p:grpSp>
          <p:nvGrpSpPr>
            <p:cNvPr id="17539" name="Group 17538">
              <a:extLst>
                <a:ext uri="{FF2B5EF4-FFF2-40B4-BE49-F238E27FC236}">
                  <a16:creationId xmlns:a16="http://schemas.microsoft.com/office/drawing/2014/main" id="{0FFD288B-C93D-AE6F-D547-E84D9DDA6FC9}"/>
                </a:ext>
              </a:extLst>
            </p:cNvPr>
            <p:cNvGrpSpPr/>
            <p:nvPr/>
          </p:nvGrpSpPr>
          <p:grpSpPr>
            <a:xfrm>
              <a:off x="1758193" y="3668775"/>
              <a:ext cx="1208664" cy="1769580"/>
              <a:chOff x="1758193" y="3668775"/>
              <a:chExt cx="1208664" cy="1769580"/>
            </a:xfrm>
          </p:grpSpPr>
          <p:sp>
            <p:nvSpPr>
              <p:cNvPr id="17523" name="TextBox 7">
                <a:extLst>
                  <a:ext uri="{FF2B5EF4-FFF2-40B4-BE49-F238E27FC236}">
                    <a16:creationId xmlns:a16="http://schemas.microsoft.com/office/drawing/2014/main" id="{FBA8A358-AB6B-029C-DDA7-A6249D8C8D74}"/>
                  </a:ext>
                </a:extLst>
              </p:cNvPr>
              <p:cNvSpPr txBox="1"/>
              <p:nvPr/>
            </p:nvSpPr>
            <p:spPr>
              <a:xfrm>
                <a:off x="1959409" y="3668775"/>
                <a:ext cx="806310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400" b="1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Impact on
Target
Audience</a:t>
                </a:r>
              </a:p>
            </p:txBody>
          </p:sp>
          <p:sp>
            <p:nvSpPr>
              <p:cNvPr id="17532" name="TextBox 16">
                <a:extLst>
                  <a:ext uri="{FF2B5EF4-FFF2-40B4-BE49-F238E27FC236}">
                    <a16:creationId xmlns:a16="http://schemas.microsoft.com/office/drawing/2014/main" id="{EEC95CE4-C9A1-103A-867A-ECB4F98D53BC}"/>
                  </a:ext>
                </a:extLst>
              </p:cNvPr>
              <p:cNvSpPr txBox="1"/>
              <p:nvPr/>
            </p:nvSpPr>
            <p:spPr>
              <a:xfrm>
                <a:off x="1758193" y="4591969"/>
                <a:ext cx="1208664" cy="8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anchor="t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sz="11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Students,
staff/faculty, and
administrators
experience positive
changes.</a:t>
                </a:r>
              </a:p>
            </p:txBody>
          </p:sp>
        </p:grpSp>
        <p:sp>
          <p:nvSpPr>
            <p:cNvPr id="17533" name="Rounded Rectangle 17">
              <a:extLst>
                <a:ext uri="{FF2B5EF4-FFF2-40B4-BE49-F238E27FC236}">
                  <a16:creationId xmlns:a16="http://schemas.microsoft.com/office/drawing/2014/main" id="{BEE83AD1-B815-7079-3D71-452A07F457C0}"/>
                </a:ext>
              </a:extLst>
            </p:cNvPr>
            <p:cNvSpPr/>
            <p:nvPr/>
          </p:nvSpPr>
          <p:spPr>
            <a:xfrm>
              <a:off x="1803533" y="1615448"/>
              <a:ext cx="1118083" cy="1233069"/>
            </a:xfrm>
            <a:custGeom>
              <a:avLst/>
              <a:gdLst/>
              <a:ahLst/>
              <a:cxnLst/>
              <a:rect l="0" t="0" r="0" b="0"/>
              <a:pathLst>
                <a:path w="916170" h="916170">
                  <a:moveTo>
                    <a:pt x="458085" y="156306"/>
                  </a:moveTo>
                  <a:lnTo>
                    <a:pt x="458085" y="0"/>
                  </a:lnTo>
                  <a:moveTo>
                    <a:pt x="458085" y="916170"/>
                  </a:moveTo>
                  <a:lnTo>
                    <a:pt x="458085" y="759863"/>
                  </a:lnTo>
                  <a:moveTo>
                    <a:pt x="156306" y="458085"/>
                  </a:moveTo>
                  <a:lnTo>
                    <a:pt x="0" y="458085"/>
                  </a:lnTo>
                  <a:moveTo>
                    <a:pt x="916170" y="458085"/>
                  </a:moveTo>
                  <a:lnTo>
                    <a:pt x="759863" y="458085"/>
                  </a:lnTo>
                  <a:moveTo>
                    <a:pt x="78949" y="458085"/>
                  </a:moveTo>
                  <a:cubicBezTo>
                    <a:pt x="78949" y="667079"/>
                    <a:pt x="248373" y="836503"/>
                    <a:pt x="457368" y="836503"/>
                  </a:cubicBezTo>
                  <a:cubicBezTo>
                    <a:pt x="666362" y="836503"/>
                    <a:pt x="835786" y="667079"/>
                    <a:pt x="835786" y="458085"/>
                  </a:cubicBezTo>
                  <a:cubicBezTo>
                    <a:pt x="835786" y="249090"/>
                    <a:pt x="666362" y="79666"/>
                    <a:pt x="457368" y="79666"/>
                  </a:cubicBezTo>
                  <a:cubicBezTo>
                    <a:pt x="248373" y="79666"/>
                    <a:pt x="78949" y="249090"/>
                    <a:pt x="78949" y="458085"/>
                  </a:cubicBezTo>
                  <a:moveTo>
                    <a:pt x="367145" y="368459"/>
                  </a:moveTo>
                  <a:cubicBezTo>
                    <a:pt x="367145" y="318961"/>
                    <a:pt x="407271" y="278834"/>
                    <a:pt x="456770" y="278834"/>
                  </a:cubicBezTo>
                  <a:cubicBezTo>
                    <a:pt x="506269" y="278834"/>
                    <a:pt x="546396" y="318961"/>
                    <a:pt x="546396" y="368459"/>
                  </a:cubicBezTo>
                  <a:cubicBezTo>
                    <a:pt x="546396" y="417958"/>
                    <a:pt x="506269" y="458085"/>
                    <a:pt x="456770" y="458085"/>
                  </a:cubicBezTo>
                  <a:cubicBezTo>
                    <a:pt x="407271" y="458085"/>
                    <a:pt x="367145" y="417958"/>
                    <a:pt x="367145" y="368459"/>
                  </a:cubicBezTo>
                  <a:moveTo>
                    <a:pt x="636021" y="637335"/>
                  </a:moveTo>
                  <a:lnTo>
                    <a:pt x="277519" y="637335"/>
                  </a:lnTo>
                  <a:cubicBezTo>
                    <a:pt x="298414" y="555397"/>
                    <a:pt x="372210" y="498057"/>
                    <a:pt x="456770" y="498057"/>
                  </a:cubicBezTo>
                  <a:cubicBezTo>
                    <a:pt x="541331" y="498057"/>
                    <a:pt x="615127" y="555397"/>
                    <a:pt x="636021" y="637335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34" name="Rounded Rectangle 18">
              <a:extLst>
                <a:ext uri="{FF2B5EF4-FFF2-40B4-BE49-F238E27FC236}">
                  <a16:creationId xmlns:a16="http://schemas.microsoft.com/office/drawing/2014/main" id="{54BB8ED4-5653-59BD-03F4-47F40782E33F}"/>
                </a:ext>
              </a:extLst>
            </p:cNvPr>
            <p:cNvSpPr/>
            <p:nvPr/>
          </p:nvSpPr>
          <p:spPr>
            <a:xfrm>
              <a:off x="3670245" y="1899692"/>
              <a:ext cx="1118083" cy="661735"/>
            </a:xfrm>
            <a:custGeom>
              <a:avLst/>
              <a:gdLst/>
              <a:ahLst/>
              <a:cxnLst/>
              <a:rect l="0" t="0" r="0" b="0"/>
              <a:pathLst>
                <a:path w="916170" h="491669">
                  <a:moveTo>
                    <a:pt x="529267" y="395310"/>
                  </a:moveTo>
                  <a:lnTo>
                    <a:pt x="537752" y="395310"/>
                  </a:lnTo>
                  <a:cubicBezTo>
                    <a:pt x="537752" y="395310"/>
                    <a:pt x="675297" y="395589"/>
                    <a:pt x="677169" y="395310"/>
                  </a:cubicBezTo>
                  <a:lnTo>
                    <a:pt x="764006" y="379377"/>
                  </a:lnTo>
                  <a:cubicBezTo>
                    <a:pt x="782931" y="375914"/>
                    <a:pt x="796676" y="359420"/>
                    <a:pt x="796669" y="340181"/>
                  </a:cubicBezTo>
                  <a:lnTo>
                    <a:pt x="796669" y="123726"/>
                  </a:lnTo>
                  <a:cubicBezTo>
                    <a:pt x="796669" y="107338"/>
                    <a:pt x="786632" y="92622"/>
                    <a:pt x="771375" y="86641"/>
                  </a:cubicBezTo>
                  <a:lnTo>
                    <a:pt x="570415" y="7890"/>
                  </a:lnTo>
                  <a:cubicBezTo>
                    <a:pt x="550245" y="0"/>
                    <a:pt x="527384" y="3642"/>
                    <a:pt x="510665" y="17410"/>
                  </a:cubicBezTo>
                  <a:lnTo>
                    <a:pt x="364675" y="137508"/>
                  </a:lnTo>
                  <a:cubicBezTo>
                    <a:pt x="353249" y="146863"/>
                    <a:pt x="350123" y="163038"/>
                    <a:pt x="357242" y="175976"/>
                  </a:cubicBezTo>
                  <a:cubicBezTo>
                    <a:pt x="364360" y="188914"/>
                    <a:pt x="379696" y="194932"/>
                    <a:pt x="393714" y="190287"/>
                  </a:cubicBezTo>
                  <a:lnTo>
                    <a:pt x="557668" y="136393"/>
                  </a:lnTo>
                  <a:moveTo>
                    <a:pt x="119500" y="315643"/>
                  </a:moveTo>
                  <a:lnTo>
                    <a:pt x="223067" y="335560"/>
                  </a:lnTo>
                  <a:lnTo>
                    <a:pt x="365870" y="478363"/>
                  </a:lnTo>
                  <a:cubicBezTo>
                    <a:pt x="375017" y="487524"/>
                    <a:pt x="388045" y="491669"/>
                    <a:pt x="400804" y="489477"/>
                  </a:cubicBezTo>
                  <a:lnTo>
                    <a:pt x="420721" y="486011"/>
                  </a:lnTo>
                  <a:cubicBezTo>
                    <a:pt x="437345" y="483152"/>
                    <a:pt x="450365" y="470131"/>
                    <a:pt x="453225" y="453507"/>
                  </a:cubicBezTo>
                  <a:lnTo>
                    <a:pt x="460156" y="413156"/>
                  </a:lnTo>
                  <a:lnTo>
                    <a:pt x="528231" y="401405"/>
                  </a:lnTo>
                  <a:lnTo>
                    <a:pt x="539982" y="333369"/>
                  </a:lnTo>
                  <a:lnTo>
                    <a:pt x="608058" y="321619"/>
                  </a:lnTo>
                  <a:lnTo>
                    <a:pt x="619769" y="253543"/>
                  </a:lnTo>
                  <a:lnTo>
                    <a:pt x="516202" y="149976"/>
                  </a:lnTo>
                  <a:moveTo>
                    <a:pt x="440956" y="74731"/>
                  </a:moveTo>
                  <a:lnTo>
                    <a:pt x="382043" y="15857"/>
                  </a:lnTo>
                  <a:cubicBezTo>
                    <a:pt x="370652" y="4427"/>
                    <a:pt x="353492" y="998"/>
                    <a:pt x="338584" y="7173"/>
                  </a:cubicBezTo>
                  <a:lnTo>
                    <a:pt x="219084" y="56726"/>
                  </a:lnTo>
                  <a:lnTo>
                    <a:pt x="119500" y="76643"/>
                  </a:lnTo>
                  <a:moveTo>
                    <a:pt x="0" y="16892"/>
                  </a:moveTo>
                  <a:lnTo>
                    <a:pt x="79666" y="16892"/>
                  </a:lnTo>
                  <a:cubicBezTo>
                    <a:pt x="101666" y="16892"/>
                    <a:pt x="119500" y="34726"/>
                    <a:pt x="119500" y="56726"/>
                  </a:cubicBezTo>
                  <a:lnTo>
                    <a:pt x="119500" y="335560"/>
                  </a:lnTo>
                  <a:cubicBezTo>
                    <a:pt x="119500" y="357560"/>
                    <a:pt x="101666" y="375394"/>
                    <a:pt x="79666" y="375394"/>
                  </a:cubicBezTo>
                  <a:lnTo>
                    <a:pt x="0" y="375394"/>
                  </a:lnTo>
                  <a:lnTo>
                    <a:pt x="0" y="375394"/>
                  </a:lnTo>
                  <a:lnTo>
                    <a:pt x="0" y="16892"/>
                  </a:lnTo>
                  <a:lnTo>
                    <a:pt x="0" y="16892"/>
                  </a:lnTo>
                  <a:close/>
                  <a:moveTo>
                    <a:pt x="836503" y="56726"/>
                  </a:moveTo>
                  <a:lnTo>
                    <a:pt x="916170" y="56726"/>
                  </a:lnTo>
                  <a:lnTo>
                    <a:pt x="916170" y="56726"/>
                  </a:lnTo>
                  <a:lnTo>
                    <a:pt x="916170" y="415227"/>
                  </a:lnTo>
                  <a:lnTo>
                    <a:pt x="916170" y="415227"/>
                  </a:lnTo>
                  <a:lnTo>
                    <a:pt x="836503" y="415227"/>
                  </a:lnTo>
                  <a:cubicBezTo>
                    <a:pt x="814503" y="415227"/>
                    <a:pt x="796669" y="397393"/>
                    <a:pt x="796669" y="375394"/>
                  </a:cubicBezTo>
                  <a:lnTo>
                    <a:pt x="796669" y="96559"/>
                  </a:lnTo>
                  <a:cubicBezTo>
                    <a:pt x="796669" y="74560"/>
                    <a:pt x="814503" y="56726"/>
                    <a:pt x="836503" y="56726"/>
                  </a:cubicBezTo>
                  <a:close/>
                </a:path>
              </a:pathLst>
            </a:custGeom>
            <a:noFill/>
            <a:ln w="28575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35" name="Rounded Rectangle 19">
              <a:extLst>
                <a:ext uri="{FF2B5EF4-FFF2-40B4-BE49-F238E27FC236}">
                  <a16:creationId xmlns:a16="http://schemas.microsoft.com/office/drawing/2014/main" id="{AC9A6730-E31D-7A5D-5630-28881EF0DF50}"/>
                </a:ext>
              </a:extLst>
            </p:cNvPr>
            <p:cNvSpPr/>
            <p:nvPr/>
          </p:nvSpPr>
          <p:spPr>
            <a:xfrm>
              <a:off x="5536958" y="1680612"/>
              <a:ext cx="1118083" cy="1087486"/>
            </a:xfrm>
            <a:custGeom>
              <a:avLst/>
              <a:gdLst/>
              <a:ahLst/>
              <a:cxnLst/>
              <a:rect l="0" t="0" r="0" b="0"/>
              <a:pathLst>
                <a:path w="916170" h="808002">
                  <a:moveTo>
                    <a:pt x="657252" y="249616"/>
                  </a:moveTo>
                  <a:cubicBezTo>
                    <a:pt x="600099" y="206674"/>
                    <a:pt x="529407" y="185720"/>
                    <a:pt x="458085" y="190583"/>
                  </a:cubicBezTo>
                  <a:moveTo>
                    <a:pt x="916170" y="310083"/>
                  </a:moveTo>
                  <a:cubicBezTo>
                    <a:pt x="916170" y="354082"/>
                    <a:pt x="880502" y="389750"/>
                    <a:pt x="836503" y="389750"/>
                  </a:cubicBezTo>
                  <a:moveTo>
                    <a:pt x="360493" y="82236"/>
                  </a:moveTo>
                  <a:cubicBezTo>
                    <a:pt x="329433" y="27244"/>
                    <a:pt x="265286" y="0"/>
                    <a:pt x="204146" y="15833"/>
                  </a:cubicBezTo>
                  <a:cubicBezTo>
                    <a:pt x="197146" y="17665"/>
                    <a:pt x="191689" y="23149"/>
                    <a:pt x="189894" y="30159"/>
                  </a:cubicBezTo>
                  <a:cubicBezTo>
                    <a:pt x="188098" y="37168"/>
                    <a:pt x="190245" y="44601"/>
                    <a:pt x="195502" y="49572"/>
                  </a:cubicBezTo>
                  <a:cubicBezTo>
                    <a:pt x="214789" y="67748"/>
                    <a:pt x="228496" y="91045"/>
                    <a:pt x="235017" y="116732"/>
                  </a:cubicBezTo>
                  <a:cubicBezTo>
                    <a:pt x="237093" y="124981"/>
                    <a:pt x="233701" y="133639"/>
                    <a:pt x="226572" y="138282"/>
                  </a:cubicBezTo>
                  <a:cubicBezTo>
                    <a:pt x="150509" y="184942"/>
                    <a:pt x="98140" y="262015"/>
                    <a:pt x="82773" y="349917"/>
                  </a:cubicBezTo>
                  <a:lnTo>
                    <a:pt x="39833" y="349917"/>
                  </a:lnTo>
                  <a:cubicBezTo>
                    <a:pt x="17834" y="349917"/>
                    <a:pt x="0" y="367751"/>
                    <a:pt x="0" y="389750"/>
                  </a:cubicBezTo>
                  <a:lnTo>
                    <a:pt x="0" y="469417"/>
                  </a:lnTo>
                  <a:cubicBezTo>
                    <a:pt x="0" y="491417"/>
                    <a:pt x="17834" y="509251"/>
                    <a:pt x="39833" y="509251"/>
                  </a:cubicBezTo>
                  <a:lnTo>
                    <a:pt x="107550" y="509251"/>
                  </a:lnTo>
                  <a:cubicBezTo>
                    <a:pt x="177281" y="636634"/>
                    <a:pt x="312961" y="713725"/>
                    <a:pt x="458085" y="708418"/>
                  </a:cubicBezTo>
                  <a:cubicBezTo>
                    <a:pt x="667091" y="708418"/>
                    <a:pt x="836503" y="565775"/>
                    <a:pt x="836503" y="389750"/>
                  </a:cubicBezTo>
                  <a:cubicBezTo>
                    <a:pt x="836503" y="183931"/>
                    <a:pt x="605469" y="27266"/>
                    <a:pt x="360493" y="82236"/>
                  </a:cubicBezTo>
                  <a:close/>
                  <a:moveTo>
                    <a:pt x="219084" y="320042"/>
                  </a:moveTo>
                  <a:cubicBezTo>
                    <a:pt x="224584" y="320042"/>
                    <a:pt x="229042" y="324500"/>
                    <a:pt x="229042" y="330000"/>
                  </a:cubicBezTo>
                  <a:cubicBezTo>
                    <a:pt x="229042" y="335500"/>
                    <a:pt x="224584" y="339959"/>
                    <a:pt x="219084" y="339959"/>
                  </a:cubicBezTo>
                  <a:cubicBezTo>
                    <a:pt x="213584" y="339959"/>
                    <a:pt x="209125" y="335500"/>
                    <a:pt x="209125" y="330000"/>
                  </a:cubicBezTo>
                  <a:cubicBezTo>
                    <a:pt x="209147" y="324509"/>
                    <a:pt x="213593" y="320064"/>
                    <a:pt x="219084" y="320042"/>
                  </a:cubicBezTo>
                  <a:moveTo>
                    <a:pt x="278993" y="670417"/>
                  </a:moveTo>
                  <a:lnTo>
                    <a:pt x="239160" y="808002"/>
                  </a:lnTo>
                  <a:moveTo>
                    <a:pt x="637495" y="670417"/>
                  </a:moveTo>
                  <a:lnTo>
                    <a:pt x="677328" y="808002"/>
                  </a:lnTo>
                </a:path>
              </a:pathLst>
            </a:custGeom>
            <a:noFill/>
            <a:ln w="28575">
              <a:solidFill>
                <a:srgbClr val="E5575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36" name="Rounded Rectangle 20">
              <a:extLst>
                <a:ext uri="{FF2B5EF4-FFF2-40B4-BE49-F238E27FC236}">
                  <a16:creationId xmlns:a16="http://schemas.microsoft.com/office/drawing/2014/main" id="{527B5D4F-B032-4169-5AB8-403D9CE37456}"/>
                </a:ext>
              </a:extLst>
            </p:cNvPr>
            <p:cNvSpPr/>
            <p:nvPr/>
          </p:nvSpPr>
          <p:spPr>
            <a:xfrm>
              <a:off x="7403865" y="1628850"/>
              <a:ext cx="1118083" cy="1206263"/>
            </a:xfrm>
            <a:custGeom>
              <a:avLst/>
              <a:gdLst/>
              <a:ahLst/>
              <a:cxnLst/>
              <a:rect l="0" t="0" r="0" b="0"/>
              <a:pathLst>
                <a:path w="916170" h="896253">
                  <a:moveTo>
                    <a:pt x="0" y="896253"/>
                  </a:moveTo>
                  <a:lnTo>
                    <a:pt x="916170" y="896253"/>
                  </a:lnTo>
                  <a:moveTo>
                    <a:pt x="159174" y="896253"/>
                  </a:moveTo>
                  <a:lnTo>
                    <a:pt x="159174" y="796669"/>
                  </a:lnTo>
                  <a:cubicBezTo>
                    <a:pt x="159174" y="785670"/>
                    <a:pt x="150257" y="776753"/>
                    <a:pt x="139257" y="776753"/>
                  </a:cubicBezTo>
                  <a:lnTo>
                    <a:pt x="59590" y="776753"/>
                  </a:lnTo>
                  <a:cubicBezTo>
                    <a:pt x="48591" y="776753"/>
                    <a:pt x="39674" y="785670"/>
                    <a:pt x="39674" y="796669"/>
                  </a:cubicBezTo>
                  <a:lnTo>
                    <a:pt x="39674" y="896253"/>
                  </a:lnTo>
                  <a:moveTo>
                    <a:pt x="398175" y="896253"/>
                  </a:moveTo>
                  <a:lnTo>
                    <a:pt x="398175" y="637335"/>
                  </a:lnTo>
                  <a:cubicBezTo>
                    <a:pt x="398175" y="626336"/>
                    <a:pt x="389258" y="617419"/>
                    <a:pt x="378258" y="617419"/>
                  </a:cubicBezTo>
                  <a:lnTo>
                    <a:pt x="298591" y="617419"/>
                  </a:lnTo>
                  <a:cubicBezTo>
                    <a:pt x="287592" y="617419"/>
                    <a:pt x="278675" y="626336"/>
                    <a:pt x="278675" y="637335"/>
                  </a:cubicBezTo>
                  <a:lnTo>
                    <a:pt x="278675" y="896253"/>
                  </a:lnTo>
                  <a:moveTo>
                    <a:pt x="637176" y="896253"/>
                  </a:moveTo>
                  <a:lnTo>
                    <a:pt x="637176" y="478001"/>
                  </a:lnTo>
                  <a:cubicBezTo>
                    <a:pt x="637176" y="467002"/>
                    <a:pt x="628259" y="458085"/>
                    <a:pt x="617259" y="458085"/>
                  </a:cubicBezTo>
                  <a:lnTo>
                    <a:pt x="537592" y="458085"/>
                  </a:lnTo>
                  <a:cubicBezTo>
                    <a:pt x="526593" y="458085"/>
                    <a:pt x="517676" y="467002"/>
                    <a:pt x="517676" y="478001"/>
                  </a:cubicBezTo>
                  <a:lnTo>
                    <a:pt x="517676" y="896253"/>
                  </a:lnTo>
                  <a:moveTo>
                    <a:pt x="876177" y="896253"/>
                  </a:moveTo>
                  <a:lnTo>
                    <a:pt x="876177" y="318667"/>
                  </a:lnTo>
                  <a:cubicBezTo>
                    <a:pt x="876177" y="307668"/>
                    <a:pt x="867260" y="298751"/>
                    <a:pt x="856260" y="298751"/>
                  </a:cubicBezTo>
                  <a:lnTo>
                    <a:pt x="776593" y="298751"/>
                  </a:lnTo>
                  <a:cubicBezTo>
                    <a:pt x="765594" y="298751"/>
                    <a:pt x="756677" y="307668"/>
                    <a:pt x="756677" y="318667"/>
                  </a:cubicBezTo>
                  <a:lnTo>
                    <a:pt x="756677" y="896253"/>
                  </a:lnTo>
                  <a:moveTo>
                    <a:pt x="99583" y="497918"/>
                  </a:moveTo>
                  <a:lnTo>
                    <a:pt x="816586" y="19916"/>
                  </a:lnTo>
                  <a:moveTo>
                    <a:pt x="796669" y="179250"/>
                  </a:moveTo>
                  <a:lnTo>
                    <a:pt x="816586" y="19916"/>
                  </a:lnTo>
                  <a:lnTo>
                    <a:pt x="657252" y="0"/>
                  </a:lnTo>
                </a:path>
              </a:pathLst>
            </a:custGeom>
            <a:noFill/>
            <a:ln w="28575">
              <a:solidFill>
                <a:srgbClr val="DE58A9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537" name="Rounded Rectangle 21">
              <a:extLst>
                <a:ext uri="{FF2B5EF4-FFF2-40B4-BE49-F238E27FC236}">
                  <a16:creationId xmlns:a16="http://schemas.microsoft.com/office/drawing/2014/main" id="{8F5A7297-DE0E-7DD9-28DD-8C0828A6CDCE}"/>
                </a:ext>
              </a:extLst>
            </p:cNvPr>
            <p:cNvSpPr/>
            <p:nvPr/>
          </p:nvSpPr>
          <p:spPr>
            <a:xfrm>
              <a:off x="9294690" y="1803087"/>
              <a:ext cx="1069470" cy="857802"/>
            </a:xfrm>
            <a:custGeom>
              <a:avLst/>
              <a:gdLst/>
              <a:ahLst/>
              <a:cxnLst/>
              <a:rect l="0" t="0" r="0" b="0"/>
              <a:pathLst>
                <a:path w="876336" h="637347">
                  <a:moveTo>
                    <a:pt x="876336" y="433708"/>
                  </a:moveTo>
                  <a:cubicBezTo>
                    <a:pt x="789938" y="454461"/>
                    <a:pt x="736282" y="354877"/>
                    <a:pt x="736282" y="354877"/>
                  </a:cubicBezTo>
                  <a:cubicBezTo>
                    <a:pt x="711740" y="402117"/>
                    <a:pt x="664355" y="433153"/>
                    <a:pt x="611244" y="436775"/>
                  </a:cubicBezTo>
                  <a:cubicBezTo>
                    <a:pt x="558650" y="431885"/>
                    <a:pt x="511916" y="401197"/>
                    <a:pt x="486526" y="354877"/>
                  </a:cubicBezTo>
                  <a:cubicBezTo>
                    <a:pt x="460711" y="402531"/>
                    <a:pt x="412528" y="433878"/>
                    <a:pt x="358501" y="438169"/>
                  </a:cubicBezTo>
                  <a:moveTo>
                    <a:pt x="876336" y="594436"/>
                  </a:moveTo>
                  <a:cubicBezTo>
                    <a:pt x="789938" y="615189"/>
                    <a:pt x="736162" y="515605"/>
                    <a:pt x="736162" y="515605"/>
                  </a:cubicBezTo>
                  <a:cubicBezTo>
                    <a:pt x="711677" y="562860"/>
                    <a:pt x="664304" y="593908"/>
                    <a:pt x="611205" y="597503"/>
                  </a:cubicBezTo>
                  <a:cubicBezTo>
                    <a:pt x="558585" y="592596"/>
                    <a:pt x="511822" y="561918"/>
                    <a:pt x="486366" y="515605"/>
                  </a:cubicBezTo>
                  <a:cubicBezTo>
                    <a:pt x="473092" y="538798"/>
                    <a:pt x="454982" y="558863"/>
                    <a:pt x="433268" y="574439"/>
                  </a:cubicBezTo>
                  <a:moveTo>
                    <a:pt x="876336" y="254457"/>
                  </a:moveTo>
                  <a:cubicBezTo>
                    <a:pt x="789938" y="275210"/>
                    <a:pt x="736282" y="175626"/>
                    <a:pt x="736282" y="175626"/>
                  </a:cubicBezTo>
                  <a:cubicBezTo>
                    <a:pt x="711740" y="222866"/>
                    <a:pt x="664355" y="253903"/>
                    <a:pt x="611244" y="257524"/>
                  </a:cubicBezTo>
                  <a:cubicBezTo>
                    <a:pt x="558650" y="252634"/>
                    <a:pt x="511916" y="221946"/>
                    <a:pt x="486526" y="175626"/>
                  </a:cubicBezTo>
                  <a:cubicBezTo>
                    <a:pt x="460711" y="223280"/>
                    <a:pt x="412528" y="254628"/>
                    <a:pt x="358501" y="258918"/>
                  </a:cubicBezTo>
                  <a:moveTo>
                    <a:pt x="348543" y="637336"/>
                  </a:moveTo>
                  <a:cubicBezTo>
                    <a:pt x="356437" y="637347"/>
                    <a:pt x="363592" y="632693"/>
                    <a:pt x="366784" y="625472"/>
                  </a:cubicBezTo>
                  <a:cubicBezTo>
                    <a:pt x="369976" y="618252"/>
                    <a:pt x="368602" y="609828"/>
                    <a:pt x="363281" y="603996"/>
                  </a:cubicBezTo>
                  <a:cubicBezTo>
                    <a:pt x="302495" y="537315"/>
                    <a:pt x="183791" y="363402"/>
                    <a:pt x="179250" y="19638"/>
                  </a:cubicBezTo>
                  <a:cubicBezTo>
                    <a:pt x="179098" y="8748"/>
                    <a:pt x="170225" y="0"/>
                    <a:pt x="159333" y="1"/>
                  </a:cubicBezTo>
                  <a:lnTo>
                    <a:pt x="19916" y="1"/>
                  </a:lnTo>
                  <a:cubicBezTo>
                    <a:pt x="8917" y="1"/>
                    <a:pt x="0" y="8918"/>
                    <a:pt x="0" y="19917"/>
                  </a:cubicBezTo>
                  <a:lnTo>
                    <a:pt x="0" y="617420"/>
                  </a:lnTo>
                  <a:cubicBezTo>
                    <a:pt x="0" y="628419"/>
                    <a:pt x="8917" y="637336"/>
                    <a:pt x="19916" y="637336"/>
                  </a:cubicBezTo>
                  <a:close/>
                </a:path>
              </a:pathLst>
            </a:custGeom>
            <a:noFill/>
            <a:ln w="28575">
              <a:solidFill>
                <a:srgbClr val="BA5DE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Weavers</a:t>
            </a: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3F107F-D4FF-8C86-8C7C-99781DE60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701" y="1147529"/>
            <a:ext cx="10406690" cy="512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hangingPunct="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Repository: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Explore the full source code and documentation for our project on GitHub: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https://github.com/chaitany851P/mini-erp-test-mvp.git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Inspiration: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core hybrid data model is validated by industry-leading cloud providers. We use it to ensure both real-time data and long-term data integrity. </a:t>
            </a:r>
          </a:p>
          <a:p>
            <a:pPr marL="342900" lvl="0" indent="-342900" algn="just" defTabSz="914400" eaLnBrk="0" hangingPunct="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&amp; Scalability: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conducted research on cloud computing models to identify the most efficient and cost-effective approach for public institutions.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5"/>
              </a:rPr>
              <a:t>https://bit.ly/3I6SGlt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is not just about technology; it's grounded in a systematic approach to digital transformation and process mapping. We focused on a phased rollout to ensure seamless adoption and success.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7799</TotalTime>
  <Words>589</Words>
  <Application>Microsoft Office PowerPoint</Application>
  <PresentationFormat>Widescreen</PresentationFormat>
  <Paragraphs>110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Roboto</vt:lpstr>
      <vt:lpstr>Times New Roman</vt:lpstr>
      <vt:lpstr>TradeGothic</vt:lpstr>
      <vt:lpstr>Office Theme</vt:lpstr>
      <vt:lpstr>SMART INDIA HACKATHON 2025</vt:lpstr>
      <vt:lpstr>Mini-ERP: Easy College Management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Chaitany Thakar</cp:lastModifiedBy>
  <cp:revision>156</cp:revision>
  <cp:lastPrinted>2025-09-29T19:48:49Z</cp:lastPrinted>
  <dcterms:created xsi:type="dcterms:W3CDTF">2013-12-12T18:46:50Z</dcterms:created>
  <dcterms:modified xsi:type="dcterms:W3CDTF">2025-09-29T19:49:35Z</dcterms:modified>
  <cp:category/>
</cp:coreProperties>
</file>