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72" r:id="rId4"/>
    <p:sldId id="258" r:id="rId5"/>
    <p:sldId id="259" r:id="rId6"/>
    <p:sldId id="260" r:id="rId7"/>
    <p:sldId id="261" r:id="rId8"/>
    <p:sldId id="262" r:id="rId9"/>
    <p:sldId id="263" r:id="rId10"/>
    <p:sldId id="266" r:id="rId11"/>
    <p:sldId id="264" r:id="rId12"/>
    <p:sldId id="265" r:id="rId13"/>
    <p:sldId id="267" r:id="rId14"/>
    <p:sldId id="268" r:id="rId15"/>
    <p:sldId id="271"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9D477B-E75E-4F66-9E07-CEA881C4E586}">
          <p14:sldIdLst>
            <p14:sldId id="256"/>
            <p14:sldId id="257"/>
            <p14:sldId id="272"/>
            <p14:sldId id="258"/>
            <p14:sldId id="259"/>
            <p14:sldId id="260"/>
            <p14:sldId id="261"/>
            <p14:sldId id="262"/>
            <p14:sldId id="263"/>
            <p14:sldId id="266"/>
            <p14:sldId id="264"/>
            <p14:sldId id="265"/>
            <p14:sldId id="267"/>
            <p14:sldId id="268"/>
            <p14:sldId id="271"/>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BC85C-C525-440F-8B3A-086963A9199F}" type="datetimeFigureOut">
              <a:rPr lang="en-US" smtClean="0"/>
              <a:t>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DD7645-B8B7-498C-9248-DC6E0436B371}" type="slidenum">
              <a:rPr lang="en-US" smtClean="0"/>
              <a:t>‹#›</a:t>
            </a:fld>
            <a:endParaRPr lang="en-US"/>
          </a:p>
        </p:txBody>
      </p:sp>
    </p:spTree>
    <p:extLst>
      <p:ext uri="{BB962C8B-B14F-4D97-AF65-F5344CB8AC3E}">
        <p14:creationId xmlns:p14="http://schemas.microsoft.com/office/powerpoint/2010/main" val="1027386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1E1F9BE-F7DE-45E0-93FE-C872053AB55D}" type="datetime1">
              <a:rPr lang="en-US" smtClean="0"/>
              <a:t>12/4/2021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r>
              <a:rPr lang="en-US"/>
              <a:t>page no</a:t>
            </a:r>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24897F-8433-4365-B347-58A9920DC344}" type="datetime1">
              <a:rPr lang="en-US" smtClean="0"/>
              <a:t>12/4/2021</a:t>
            </a:fld>
            <a:endParaRPr lang="en-US" dirty="0"/>
          </a:p>
        </p:txBody>
      </p:sp>
      <p:sp>
        <p:nvSpPr>
          <p:cNvPr id="6" name="Footer Placeholder 5"/>
          <p:cNvSpPr>
            <a:spLocks noGrp="1"/>
          </p:cNvSpPr>
          <p:nvPr>
            <p:ph type="ftr" sz="quarter" idx="11"/>
          </p:nvPr>
        </p:nvSpPr>
        <p:spPr/>
        <p:txBody>
          <a:bodyPr/>
          <a:lstStyle/>
          <a:p>
            <a:r>
              <a:rPr lang="en-US"/>
              <a:t>page no</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0B0522-88D6-4233-8CE9-BAB960A439EB}" type="datetime1">
              <a:rPr lang="en-US" smtClean="0"/>
              <a:t>12/4/2021</a:t>
            </a:fld>
            <a:endParaRPr lang="en-US" dirty="0"/>
          </a:p>
        </p:txBody>
      </p:sp>
      <p:sp>
        <p:nvSpPr>
          <p:cNvPr id="5" name="Footer Placeholder 4"/>
          <p:cNvSpPr>
            <a:spLocks noGrp="1"/>
          </p:cNvSpPr>
          <p:nvPr>
            <p:ph type="ftr" sz="quarter" idx="11"/>
          </p:nvPr>
        </p:nvSpPr>
        <p:spPr/>
        <p:txBody>
          <a:bodyPr/>
          <a:lstStyle/>
          <a:p>
            <a:r>
              <a:rPr lang="en-US"/>
              <a:t>page no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A7CF79-5CB5-4FEE-A93E-FB8657C1E3F7}" type="datetime1">
              <a:rPr lang="en-US" smtClean="0"/>
              <a:t>12/4/2021</a:t>
            </a:fld>
            <a:endParaRPr lang="en-US" dirty="0"/>
          </a:p>
        </p:txBody>
      </p:sp>
      <p:sp>
        <p:nvSpPr>
          <p:cNvPr id="5" name="Footer Placeholder 4"/>
          <p:cNvSpPr>
            <a:spLocks noGrp="1"/>
          </p:cNvSpPr>
          <p:nvPr>
            <p:ph type="ftr" sz="quarter" idx="11"/>
          </p:nvPr>
        </p:nvSpPr>
        <p:spPr/>
        <p:txBody>
          <a:bodyPr/>
          <a:lstStyle/>
          <a:p>
            <a:r>
              <a:rPr lang="en-US"/>
              <a:t>page no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4E9674-6650-4F6D-8699-02F14C3BAA00}" type="datetime1">
              <a:rPr lang="en-US" smtClean="0"/>
              <a:t>12/4/2021</a:t>
            </a:fld>
            <a:endParaRPr lang="en-US" dirty="0"/>
          </a:p>
        </p:txBody>
      </p:sp>
      <p:sp>
        <p:nvSpPr>
          <p:cNvPr id="5" name="Footer Placeholder 4"/>
          <p:cNvSpPr>
            <a:spLocks noGrp="1"/>
          </p:cNvSpPr>
          <p:nvPr>
            <p:ph type="ftr" sz="quarter" idx="11"/>
          </p:nvPr>
        </p:nvSpPr>
        <p:spPr/>
        <p:txBody>
          <a:bodyPr/>
          <a:lstStyle/>
          <a:p>
            <a:r>
              <a:rPr lang="en-US"/>
              <a:t>page no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73A5A9-7D86-441E-B84E-DCAF93B39C1A}" type="datetime1">
              <a:rPr lang="en-US" smtClean="0"/>
              <a:t>12/4/2021</a:t>
            </a:fld>
            <a:endParaRPr lang="en-US" dirty="0"/>
          </a:p>
        </p:txBody>
      </p:sp>
      <p:sp>
        <p:nvSpPr>
          <p:cNvPr id="5" name="Footer Placeholder 4"/>
          <p:cNvSpPr>
            <a:spLocks noGrp="1"/>
          </p:cNvSpPr>
          <p:nvPr>
            <p:ph type="ftr" sz="quarter" idx="11"/>
          </p:nvPr>
        </p:nvSpPr>
        <p:spPr/>
        <p:txBody>
          <a:bodyPr/>
          <a:lstStyle/>
          <a:p>
            <a:r>
              <a:rPr lang="en-US"/>
              <a:t>page no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77C7D3-E230-4043-B538-B6D18DC97698}" type="datetime1">
              <a:rPr lang="en-US" smtClean="0"/>
              <a:t>12/4/2021</a:t>
            </a:fld>
            <a:endParaRPr lang="en-US" dirty="0"/>
          </a:p>
        </p:txBody>
      </p:sp>
      <p:sp>
        <p:nvSpPr>
          <p:cNvPr id="5" name="Footer Placeholder 4"/>
          <p:cNvSpPr>
            <a:spLocks noGrp="1"/>
          </p:cNvSpPr>
          <p:nvPr>
            <p:ph type="ftr" sz="quarter" idx="11"/>
          </p:nvPr>
        </p:nvSpPr>
        <p:spPr/>
        <p:txBody>
          <a:bodyPr/>
          <a:lstStyle/>
          <a:p>
            <a:r>
              <a:rPr lang="en-US"/>
              <a:t>page no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0A5248-17A7-4901-9719-4126837545EF}" type="datetime1">
              <a:rPr lang="en-US" smtClean="0"/>
              <a:t>12/4/2021</a:t>
            </a:fld>
            <a:endParaRPr lang="en-US" dirty="0"/>
          </a:p>
        </p:txBody>
      </p:sp>
      <p:sp>
        <p:nvSpPr>
          <p:cNvPr id="5" name="Footer Placeholder 4"/>
          <p:cNvSpPr>
            <a:spLocks noGrp="1"/>
          </p:cNvSpPr>
          <p:nvPr>
            <p:ph type="ftr" sz="quarter" idx="11"/>
          </p:nvPr>
        </p:nvSpPr>
        <p:spPr/>
        <p:txBody>
          <a:bodyPr/>
          <a:lstStyle/>
          <a:p>
            <a:r>
              <a:rPr lang="en-US"/>
              <a:t>page no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28EF5D-3F59-4F25-8843-092D86984355}" type="datetime1">
              <a:rPr lang="en-US" smtClean="0"/>
              <a:t>12/4/2021</a:t>
            </a:fld>
            <a:endParaRPr lang="en-US" dirty="0"/>
          </a:p>
        </p:txBody>
      </p:sp>
      <p:sp>
        <p:nvSpPr>
          <p:cNvPr id="5" name="Footer Placeholder 4"/>
          <p:cNvSpPr>
            <a:spLocks noGrp="1"/>
          </p:cNvSpPr>
          <p:nvPr>
            <p:ph type="ftr" sz="quarter" idx="11"/>
          </p:nvPr>
        </p:nvSpPr>
        <p:spPr/>
        <p:txBody>
          <a:bodyPr/>
          <a:lstStyle/>
          <a:p>
            <a:r>
              <a:rPr lang="en-US"/>
              <a:t>page no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E03EF2-0A38-4E55-96FD-F167430A9AFA}" type="datetime1">
              <a:rPr lang="en-US" smtClean="0"/>
              <a:t>12/4/2021</a:t>
            </a:fld>
            <a:endParaRPr lang="en-US" dirty="0"/>
          </a:p>
        </p:txBody>
      </p:sp>
      <p:sp>
        <p:nvSpPr>
          <p:cNvPr id="5" name="Footer Placeholder 4"/>
          <p:cNvSpPr>
            <a:spLocks noGrp="1"/>
          </p:cNvSpPr>
          <p:nvPr>
            <p:ph type="ftr" sz="quarter" idx="11"/>
          </p:nvPr>
        </p:nvSpPr>
        <p:spPr/>
        <p:txBody>
          <a:bodyPr/>
          <a:lstStyle/>
          <a:p>
            <a:r>
              <a:rPr lang="en-US"/>
              <a:t>page no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DAE497-812B-412D-BD56-835BC2B07B44}" type="datetime1">
              <a:rPr lang="en-US" smtClean="0"/>
              <a:t>12/4/2021</a:t>
            </a:fld>
            <a:endParaRPr lang="en-US" dirty="0"/>
          </a:p>
        </p:txBody>
      </p:sp>
      <p:sp>
        <p:nvSpPr>
          <p:cNvPr id="5" name="Footer Placeholder 4"/>
          <p:cNvSpPr>
            <a:spLocks noGrp="1"/>
          </p:cNvSpPr>
          <p:nvPr>
            <p:ph type="ftr" sz="quarter" idx="11"/>
          </p:nvPr>
        </p:nvSpPr>
        <p:spPr/>
        <p:txBody>
          <a:bodyPr/>
          <a:lstStyle/>
          <a:p>
            <a:r>
              <a:rPr lang="en-US"/>
              <a:t>page no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7C38CC-BBD8-463F-9AF0-94FB64B4CB67}" type="datetime1">
              <a:rPr lang="en-US" smtClean="0"/>
              <a:t>12/4/2021</a:t>
            </a:fld>
            <a:endParaRPr lang="en-US" dirty="0"/>
          </a:p>
        </p:txBody>
      </p:sp>
      <p:sp>
        <p:nvSpPr>
          <p:cNvPr id="6" name="Footer Placeholder 5"/>
          <p:cNvSpPr>
            <a:spLocks noGrp="1"/>
          </p:cNvSpPr>
          <p:nvPr>
            <p:ph type="ftr" sz="quarter" idx="11"/>
          </p:nvPr>
        </p:nvSpPr>
        <p:spPr/>
        <p:txBody>
          <a:bodyPr/>
          <a:lstStyle/>
          <a:p>
            <a:r>
              <a:rPr lang="en-US"/>
              <a:t>page no</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24222C-9E08-41B4-8F9A-819AF7299CA9}" type="datetime1">
              <a:rPr lang="en-US" smtClean="0"/>
              <a:t>12/4/2021</a:t>
            </a:fld>
            <a:endParaRPr lang="en-US" dirty="0"/>
          </a:p>
        </p:txBody>
      </p:sp>
      <p:sp>
        <p:nvSpPr>
          <p:cNvPr id="8" name="Footer Placeholder 7"/>
          <p:cNvSpPr>
            <a:spLocks noGrp="1"/>
          </p:cNvSpPr>
          <p:nvPr>
            <p:ph type="ftr" sz="quarter" idx="11"/>
          </p:nvPr>
        </p:nvSpPr>
        <p:spPr/>
        <p:txBody>
          <a:bodyPr/>
          <a:lstStyle/>
          <a:p>
            <a:r>
              <a:rPr lang="en-US"/>
              <a:t>page no</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C060D3-7E82-4762-96FE-65A2086CFEB2}" type="datetime1">
              <a:rPr lang="en-US" smtClean="0"/>
              <a:t>12/4/2021</a:t>
            </a:fld>
            <a:endParaRPr lang="en-US" dirty="0"/>
          </a:p>
        </p:txBody>
      </p:sp>
      <p:sp>
        <p:nvSpPr>
          <p:cNvPr id="4" name="Footer Placeholder 3"/>
          <p:cNvSpPr>
            <a:spLocks noGrp="1"/>
          </p:cNvSpPr>
          <p:nvPr>
            <p:ph type="ftr" sz="quarter" idx="11"/>
          </p:nvPr>
        </p:nvSpPr>
        <p:spPr/>
        <p:txBody>
          <a:bodyPr/>
          <a:lstStyle/>
          <a:p>
            <a:r>
              <a:rPr lang="en-US"/>
              <a:t>page no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B74A97A-F0DA-4273-904E-2FE71A55F323}" type="datetime1">
              <a:rPr lang="en-US" smtClean="0"/>
              <a:t>12/4/2021</a:t>
            </a:fld>
            <a:endParaRPr lang="en-US" dirty="0"/>
          </a:p>
        </p:txBody>
      </p:sp>
      <p:sp>
        <p:nvSpPr>
          <p:cNvPr id="3" name="Footer Placeholder 2"/>
          <p:cNvSpPr>
            <a:spLocks noGrp="1"/>
          </p:cNvSpPr>
          <p:nvPr>
            <p:ph type="ftr" sz="quarter" idx="11"/>
          </p:nvPr>
        </p:nvSpPr>
        <p:spPr/>
        <p:txBody>
          <a:bodyPr/>
          <a:lstStyle/>
          <a:p>
            <a:r>
              <a:rPr lang="en-US"/>
              <a:t>page no</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BB117B-E9D7-480F-AB8A-67D11D0721B5}" type="datetime1">
              <a:rPr lang="en-US" smtClean="0"/>
              <a:t>12/4/2021</a:t>
            </a:fld>
            <a:endParaRPr lang="en-US" dirty="0"/>
          </a:p>
        </p:txBody>
      </p:sp>
      <p:sp>
        <p:nvSpPr>
          <p:cNvPr id="6" name="Footer Placeholder 5"/>
          <p:cNvSpPr>
            <a:spLocks noGrp="1"/>
          </p:cNvSpPr>
          <p:nvPr>
            <p:ph type="ftr" sz="quarter" idx="11"/>
          </p:nvPr>
        </p:nvSpPr>
        <p:spPr/>
        <p:txBody>
          <a:bodyPr/>
          <a:lstStyle/>
          <a:p>
            <a:r>
              <a:rPr lang="en-US"/>
              <a:t>page no</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F386F-F3E3-4ED2-A5B8-1E521DB98636}" type="datetime1">
              <a:rPr lang="en-US" smtClean="0"/>
              <a:t>12/4/2021</a:t>
            </a:fld>
            <a:endParaRPr lang="en-US" dirty="0"/>
          </a:p>
        </p:txBody>
      </p:sp>
      <p:sp>
        <p:nvSpPr>
          <p:cNvPr id="6" name="Footer Placeholder 5"/>
          <p:cNvSpPr>
            <a:spLocks noGrp="1"/>
          </p:cNvSpPr>
          <p:nvPr>
            <p:ph type="ftr" sz="quarter" idx="11"/>
          </p:nvPr>
        </p:nvSpPr>
        <p:spPr/>
        <p:txBody>
          <a:bodyPr/>
          <a:lstStyle/>
          <a:p>
            <a:r>
              <a:rPr lang="en-US"/>
              <a:t>page no</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BF261BC-755B-40A5-A4B1-36393307C6F2}" type="datetime1">
              <a:rPr lang="en-US" smtClean="0"/>
              <a:t>12/4/2021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page no</a:t>
            </a:r>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hdr="0" ft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link.springer.com/article/10.1186/s13635-018-0072-0" TargetMode="External"/><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087ED90-AA31-4582-B9BF-31A864292217}"/>
              </a:ext>
            </a:extLst>
          </p:cNvPr>
          <p:cNvSpPr>
            <a:spLocks noGrp="1"/>
          </p:cNvSpPr>
          <p:nvPr>
            <p:ph idx="1"/>
          </p:nvPr>
        </p:nvSpPr>
        <p:spPr>
          <a:xfrm>
            <a:off x="556867" y="516870"/>
            <a:ext cx="10131425" cy="5959344"/>
          </a:xfrm>
        </p:spPr>
        <p:txBody>
          <a:bodyPr/>
          <a:lstStyle/>
          <a:p>
            <a:pPr marL="0" indent="0">
              <a:buNone/>
            </a:pPr>
            <a:r>
              <a:rPr lang="en-US" sz="3200" dirty="0"/>
              <a:t>      </a:t>
            </a:r>
            <a:r>
              <a:rPr lang="en-US" sz="3200" dirty="0">
                <a:solidFill>
                  <a:srgbClr val="FF0000"/>
                </a:solidFill>
              </a:rPr>
              <a:t>Dr. D. Y. Patil Institute of Technology </a:t>
            </a:r>
          </a:p>
          <a:p>
            <a:pPr marL="0" indent="0">
              <a:buNone/>
            </a:pPr>
            <a:r>
              <a:rPr lang="en-US" sz="3200" dirty="0">
                <a:solidFill>
                  <a:srgbClr val="FF0000"/>
                </a:solidFill>
              </a:rPr>
              <a:t>      Sant Tukaram Nagar, Pimpri, Pune-18</a:t>
            </a:r>
            <a:r>
              <a:rPr lang="en-US" sz="3200" dirty="0"/>
              <a:t>                                                                                                      </a:t>
            </a:r>
            <a:r>
              <a:rPr lang="en-US" sz="3200" dirty="0">
                <a:solidFill>
                  <a:srgbClr val="FF0000"/>
                </a:solidFill>
              </a:rPr>
              <a:t>   </a:t>
            </a:r>
          </a:p>
          <a:p>
            <a:pPr marL="0" indent="0">
              <a:buNone/>
            </a:pPr>
            <a:r>
              <a:rPr lang="en-US" dirty="0"/>
              <a:t>           </a:t>
            </a:r>
            <a:r>
              <a:rPr lang="en-US" sz="3200" dirty="0">
                <a:solidFill>
                  <a:srgbClr val="FF0000"/>
                </a:solidFill>
              </a:rPr>
              <a:t>Department of Computer Engineering</a:t>
            </a:r>
          </a:p>
          <a:p>
            <a:pPr marL="0" indent="0">
              <a:buNone/>
            </a:pPr>
            <a:r>
              <a:rPr lang="en-US" dirty="0">
                <a:solidFill>
                  <a:srgbClr val="FF0000"/>
                </a:solidFill>
              </a:rPr>
              <a:t>           </a:t>
            </a:r>
            <a:r>
              <a:rPr lang="en-US" sz="2000" dirty="0">
                <a:solidFill>
                  <a:srgbClr val="FF0000"/>
                </a:solidFill>
              </a:rPr>
              <a:t>Seminar Title:-The Path Towards Resource Elasticity for 5G Network Architecture</a:t>
            </a:r>
          </a:p>
          <a:p>
            <a:pPr marL="0" indent="0">
              <a:buNone/>
            </a:pPr>
            <a:r>
              <a:rPr lang="en-US" sz="2000" dirty="0">
                <a:solidFill>
                  <a:srgbClr val="FF0000"/>
                </a:solidFill>
              </a:rPr>
              <a:t>         Name:-Chaitanya Ashok Chobhe</a:t>
            </a:r>
          </a:p>
          <a:p>
            <a:pPr marL="0" indent="0">
              <a:buNone/>
            </a:pPr>
            <a:r>
              <a:rPr lang="en-US" sz="2000" dirty="0">
                <a:solidFill>
                  <a:srgbClr val="FF0000"/>
                </a:solidFill>
              </a:rPr>
              <a:t>        Roll No:-TCOC34</a:t>
            </a:r>
          </a:p>
          <a:p>
            <a:pPr marL="0" indent="0">
              <a:buNone/>
            </a:pPr>
            <a:r>
              <a:rPr lang="en-US" sz="2000" dirty="0">
                <a:solidFill>
                  <a:srgbClr val="FF0000"/>
                </a:solidFill>
              </a:rPr>
              <a:t>         Guide :-</a:t>
            </a:r>
            <a:r>
              <a:rPr lang="en-US" sz="2000" dirty="0" err="1">
                <a:solidFill>
                  <a:srgbClr val="FF0000"/>
                </a:solidFill>
              </a:rPr>
              <a:t>mrs.Archana</a:t>
            </a:r>
            <a:r>
              <a:rPr lang="en-US" sz="2000" dirty="0">
                <a:solidFill>
                  <a:srgbClr val="FF0000"/>
                </a:solidFill>
              </a:rPr>
              <a:t> mam</a:t>
            </a:r>
          </a:p>
          <a:p>
            <a:pPr marL="0" indent="0">
              <a:buNone/>
            </a:pPr>
            <a:r>
              <a:rPr lang="en-US" dirty="0">
                <a:solidFill>
                  <a:srgbClr val="FF0000"/>
                </a:solidFill>
              </a:rPr>
              <a:t>                                                                                                                                                                                                                                 </a:t>
            </a:r>
          </a:p>
        </p:txBody>
      </p:sp>
      <p:sp>
        <p:nvSpPr>
          <p:cNvPr id="2" name="Date Placeholder 1">
            <a:extLst>
              <a:ext uri="{FF2B5EF4-FFF2-40B4-BE49-F238E27FC236}">
                <a16:creationId xmlns:a16="http://schemas.microsoft.com/office/drawing/2014/main" id="{EC329C37-37E2-468A-8AAC-0301EB1937DF}"/>
              </a:ext>
            </a:extLst>
          </p:cNvPr>
          <p:cNvSpPr>
            <a:spLocks noGrp="1"/>
          </p:cNvSpPr>
          <p:nvPr>
            <p:ph type="dt" sz="half" idx="10"/>
          </p:nvPr>
        </p:nvSpPr>
        <p:spPr>
          <a:xfrm>
            <a:off x="10257096" y="152400"/>
            <a:ext cx="1600200" cy="377825"/>
          </a:xfrm>
        </p:spPr>
        <p:txBody>
          <a:bodyPr/>
          <a:lstStyle/>
          <a:p>
            <a:fld id="{C41A8CFD-0A94-4A4A-BA6B-DFCE897EA010}" type="datetime1">
              <a:rPr lang="en-US" smtClean="0"/>
              <a:t>12/4/2021</a:t>
            </a:fld>
            <a:endParaRPr lang="en-US" dirty="0"/>
          </a:p>
        </p:txBody>
      </p:sp>
      <p:sp>
        <p:nvSpPr>
          <p:cNvPr id="6" name="Slide Number Placeholder 5">
            <a:extLst>
              <a:ext uri="{FF2B5EF4-FFF2-40B4-BE49-F238E27FC236}">
                <a16:creationId xmlns:a16="http://schemas.microsoft.com/office/drawing/2014/main" id="{30D8CAE6-99E7-4502-8CF4-091BE97B0750}"/>
              </a:ext>
            </a:extLst>
          </p:cNvPr>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3" name="Picture 2">
            <a:extLst>
              <a:ext uri="{FF2B5EF4-FFF2-40B4-BE49-F238E27FC236}">
                <a16:creationId xmlns:a16="http://schemas.microsoft.com/office/drawing/2014/main" id="{EB89EA61-F7B5-426D-A973-0F5AB4A193C7}"/>
              </a:ext>
            </a:extLst>
          </p:cNvPr>
          <p:cNvPicPr>
            <a:picLocks noChangeAspect="1"/>
          </p:cNvPicPr>
          <p:nvPr/>
        </p:nvPicPr>
        <p:blipFill>
          <a:blip r:embed="rId2"/>
          <a:stretch>
            <a:fillRect/>
          </a:stretch>
        </p:blipFill>
        <p:spPr>
          <a:xfrm>
            <a:off x="1503708" y="583098"/>
            <a:ext cx="2133333" cy="647619"/>
          </a:xfrm>
          <a:prstGeom prst="rect">
            <a:avLst/>
          </a:prstGeom>
        </p:spPr>
      </p:pic>
    </p:spTree>
    <p:extLst>
      <p:ext uri="{BB962C8B-B14F-4D97-AF65-F5344CB8AC3E}">
        <p14:creationId xmlns:p14="http://schemas.microsoft.com/office/powerpoint/2010/main" val="1972662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9C74D-52B2-4113-8A1D-95C508B9E8FD}"/>
              </a:ext>
            </a:extLst>
          </p:cNvPr>
          <p:cNvSpPr>
            <a:spLocks noGrp="1"/>
          </p:cNvSpPr>
          <p:nvPr>
            <p:ph type="title"/>
          </p:nvPr>
        </p:nvSpPr>
        <p:spPr/>
        <p:txBody>
          <a:bodyPr/>
          <a:lstStyle/>
          <a:p>
            <a:r>
              <a:rPr lang="en-US" dirty="0">
                <a:solidFill>
                  <a:srgbClr val="FFFF00"/>
                </a:solidFill>
              </a:rPr>
              <a:t>5G baseline architecture for 5G-MoNArch</a:t>
            </a:r>
            <a:endParaRPr lang="en-US" dirty="0"/>
          </a:p>
        </p:txBody>
      </p:sp>
      <p:sp>
        <p:nvSpPr>
          <p:cNvPr id="3" name="Content Placeholder 2">
            <a:extLst>
              <a:ext uri="{FF2B5EF4-FFF2-40B4-BE49-F238E27FC236}">
                <a16:creationId xmlns:a16="http://schemas.microsoft.com/office/drawing/2014/main" id="{0A5DB291-6D5A-4D16-BCB9-77C2E0038399}"/>
              </a:ext>
            </a:extLst>
          </p:cNvPr>
          <p:cNvSpPr>
            <a:spLocks noGrp="1"/>
          </p:cNvSpPr>
          <p:nvPr>
            <p:ph idx="1"/>
          </p:nvPr>
        </p:nvSpPr>
        <p:spPr/>
        <p:txBody>
          <a:bodyPr/>
          <a:lstStyle/>
          <a:p>
            <a:r>
              <a:rPr lang="en-US" dirty="0"/>
              <a:t> the preliminary high-level functional view of the 5G-MoNArch architecture is designed in a modular manner and depicts four layers .</a:t>
            </a:r>
          </a:p>
          <a:p>
            <a:r>
              <a:rPr lang="en-US" dirty="0"/>
              <a:t>For each of these layers, it defines the architectural elements that deliver the system’s functionality. It includes the key functional elements, their responsibilities, the interfaces exposed, and the interactions between them.</a:t>
            </a:r>
          </a:p>
          <a:p>
            <a:r>
              <a:rPr lang="en-US" dirty="0"/>
              <a:t>The high-level functional view of the system architecture is depicted in Figure . It shows the separation into four layers as well as the differentiation into intra-network-slice and inter-network-slice functions</a:t>
            </a:r>
          </a:p>
        </p:txBody>
      </p:sp>
      <p:sp>
        <p:nvSpPr>
          <p:cNvPr id="4" name="Date Placeholder 3">
            <a:extLst>
              <a:ext uri="{FF2B5EF4-FFF2-40B4-BE49-F238E27FC236}">
                <a16:creationId xmlns:a16="http://schemas.microsoft.com/office/drawing/2014/main" id="{CF28B31B-EAC7-45F0-B7C0-C65817B9C1B3}"/>
              </a:ext>
            </a:extLst>
          </p:cNvPr>
          <p:cNvSpPr>
            <a:spLocks noGrp="1"/>
          </p:cNvSpPr>
          <p:nvPr>
            <p:ph type="dt" sz="half" idx="10"/>
          </p:nvPr>
        </p:nvSpPr>
        <p:spPr>
          <a:xfrm>
            <a:off x="10266060" y="160057"/>
            <a:ext cx="1600200" cy="377825"/>
          </a:xfrm>
        </p:spPr>
        <p:txBody>
          <a:bodyPr/>
          <a:lstStyle/>
          <a:p>
            <a:fld id="{0BE03EF2-0A38-4E55-96FD-F167430A9AFA}" type="datetime1">
              <a:rPr lang="en-US" smtClean="0"/>
              <a:t>12/4/2021</a:t>
            </a:fld>
            <a:endParaRPr lang="en-US" dirty="0"/>
          </a:p>
        </p:txBody>
      </p:sp>
      <p:sp>
        <p:nvSpPr>
          <p:cNvPr id="5" name="Slide Number Placeholder 4">
            <a:extLst>
              <a:ext uri="{FF2B5EF4-FFF2-40B4-BE49-F238E27FC236}">
                <a16:creationId xmlns:a16="http://schemas.microsoft.com/office/drawing/2014/main" id="{ED6332FD-6B07-4FEA-BD15-F19569485CA5}"/>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428412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B95F5-7701-4413-9555-D4E6174A1470}"/>
              </a:ext>
            </a:extLst>
          </p:cNvPr>
          <p:cNvSpPr>
            <a:spLocks noGrp="1"/>
          </p:cNvSpPr>
          <p:nvPr>
            <p:ph type="title"/>
          </p:nvPr>
        </p:nvSpPr>
        <p:spPr/>
        <p:txBody>
          <a:bodyPr/>
          <a:lstStyle/>
          <a:p>
            <a:r>
              <a:rPr lang="en-US" dirty="0">
                <a:solidFill>
                  <a:srgbClr val="FFFF00"/>
                </a:solidFill>
              </a:rPr>
              <a:t>Service Layer</a:t>
            </a:r>
          </a:p>
        </p:txBody>
      </p:sp>
      <p:sp>
        <p:nvSpPr>
          <p:cNvPr id="3" name="Content Placeholder 2">
            <a:extLst>
              <a:ext uri="{FF2B5EF4-FFF2-40B4-BE49-F238E27FC236}">
                <a16:creationId xmlns:a16="http://schemas.microsoft.com/office/drawing/2014/main" id="{7FEE5CDD-4255-44B0-BA14-364A6688F7E9}"/>
              </a:ext>
            </a:extLst>
          </p:cNvPr>
          <p:cNvSpPr>
            <a:spLocks noGrp="1"/>
          </p:cNvSpPr>
          <p:nvPr>
            <p:ph idx="1"/>
          </p:nvPr>
        </p:nvSpPr>
        <p:spPr/>
        <p:txBody>
          <a:bodyPr>
            <a:normAutofit/>
          </a:bodyPr>
          <a:lstStyle/>
          <a:p>
            <a:r>
              <a:rPr lang="en-US" dirty="0"/>
              <a:t>The Service Layer, at the top of this structure, comprises business-level decision functions, applications, and services, operated by a tenant or other external entities.</a:t>
            </a:r>
          </a:p>
          <a:p>
            <a:r>
              <a:rPr lang="en-US" dirty="0"/>
              <a:t>The Service Layer comprises Business Support Systems and business-level Policy and Decision functions as well as applications and services operated by a tenant or other external entities.</a:t>
            </a:r>
          </a:p>
          <a:p>
            <a:r>
              <a:rPr lang="en-US" dirty="0"/>
              <a:t>These functions of the Service Plane interact with the Management &amp; Orchestration Plane via the Service Management function, see below.</a:t>
            </a:r>
          </a:p>
        </p:txBody>
      </p:sp>
      <p:sp>
        <p:nvSpPr>
          <p:cNvPr id="4" name="Date Placeholder 3">
            <a:extLst>
              <a:ext uri="{FF2B5EF4-FFF2-40B4-BE49-F238E27FC236}">
                <a16:creationId xmlns:a16="http://schemas.microsoft.com/office/drawing/2014/main" id="{EE446509-37BD-4282-AE0D-707B22DBD5C1}"/>
              </a:ext>
            </a:extLst>
          </p:cNvPr>
          <p:cNvSpPr>
            <a:spLocks noGrp="1"/>
          </p:cNvSpPr>
          <p:nvPr>
            <p:ph type="dt" sz="half" idx="10"/>
          </p:nvPr>
        </p:nvSpPr>
        <p:spPr>
          <a:xfrm>
            <a:off x="9575778" y="530225"/>
            <a:ext cx="1600200" cy="377825"/>
          </a:xfrm>
        </p:spPr>
        <p:txBody>
          <a:bodyPr/>
          <a:lstStyle/>
          <a:p>
            <a:fld id="{0BE03EF2-0A38-4E55-96FD-F167430A9AFA}" type="datetime1">
              <a:rPr lang="en-US" smtClean="0"/>
              <a:t>12/4/2021</a:t>
            </a:fld>
            <a:endParaRPr lang="en-US" dirty="0"/>
          </a:p>
        </p:txBody>
      </p:sp>
      <p:sp>
        <p:nvSpPr>
          <p:cNvPr id="5" name="Slide Number Placeholder 4">
            <a:extLst>
              <a:ext uri="{FF2B5EF4-FFF2-40B4-BE49-F238E27FC236}">
                <a16:creationId xmlns:a16="http://schemas.microsoft.com/office/drawing/2014/main" id="{AA730115-2E30-46E0-B408-0574810EAC31}"/>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87270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D847C4F-07FE-4DA7-B118-C32FFA4CB3D6}"/>
              </a:ext>
            </a:extLst>
          </p:cNvPr>
          <p:cNvSpPr>
            <a:spLocks noGrp="1"/>
          </p:cNvSpPr>
          <p:nvPr>
            <p:ph type="title"/>
          </p:nvPr>
        </p:nvSpPr>
        <p:spPr/>
        <p:txBody>
          <a:bodyPr/>
          <a:lstStyle/>
          <a:p>
            <a:r>
              <a:rPr lang="en-US" dirty="0">
                <a:solidFill>
                  <a:srgbClr val="FFFF00"/>
                </a:solidFill>
              </a:rPr>
              <a:t>Management &amp; Orchestration (MANO) Layer</a:t>
            </a:r>
          </a:p>
        </p:txBody>
      </p:sp>
      <p:sp>
        <p:nvSpPr>
          <p:cNvPr id="8" name="Content Placeholder 7">
            <a:extLst>
              <a:ext uri="{FF2B5EF4-FFF2-40B4-BE49-F238E27FC236}">
                <a16:creationId xmlns:a16="http://schemas.microsoft.com/office/drawing/2014/main" id="{C4E6A8AE-BBB5-485F-8EFE-1C2D8E5695EF}"/>
              </a:ext>
            </a:extLst>
          </p:cNvPr>
          <p:cNvSpPr>
            <a:spLocks noGrp="1"/>
          </p:cNvSpPr>
          <p:nvPr>
            <p:ph idx="1"/>
          </p:nvPr>
        </p:nvSpPr>
        <p:spPr>
          <a:xfrm>
            <a:off x="578387" y="1849407"/>
            <a:ext cx="10789023" cy="4473886"/>
          </a:xfrm>
        </p:spPr>
        <p:txBody>
          <a:bodyPr>
            <a:normAutofit/>
          </a:bodyPr>
          <a:lstStyle/>
          <a:p>
            <a:r>
              <a:rPr lang="en-US" dirty="0"/>
              <a:t>The Management &amp; Orchestration (MANO) Layer extends the ETSI NFV management and orchestration architecture towards multi-tenant and multi-service networks.</a:t>
            </a:r>
          </a:p>
          <a:p>
            <a:r>
              <a:rPr lang="en-US" dirty="0"/>
              <a:t>It include the Virtual Infrastructure Manager (VIM), the VNF Manager (VNFM) and the NFV Orchestrator.</a:t>
            </a:r>
          </a:p>
          <a:p>
            <a:r>
              <a:rPr lang="en-US" dirty="0"/>
              <a:t> The E2E service Management &amp; Orchestration includes Service Management function and Orchestration functions.</a:t>
            </a:r>
          </a:p>
          <a:p>
            <a:r>
              <a:rPr lang="en-US" dirty="0"/>
              <a:t>The orchestration function includes both Cross-slice orchestration and management (</a:t>
            </a:r>
            <a:r>
              <a:rPr lang="en-US" dirty="0" err="1"/>
              <a:t>Orch</a:t>
            </a:r>
            <a:r>
              <a:rPr lang="en-US" dirty="0"/>
              <a:t> &amp; </a:t>
            </a:r>
            <a:r>
              <a:rPr lang="en-US" dirty="0" err="1"/>
              <a:t>Mgmt</a:t>
            </a:r>
            <a:r>
              <a:rPr lang="en-US" dirty="0"/>
              <a:t>) function and </a:t>
            </a:r>
            <a:r>
              <a:rPr lang="en-US" dirty="0" err="1"/>
              <a:t>Crossdomain</a:t>
            </a:r>
            <a:r>
              <a:rPr lang="en-US" dirty="0"/>
              <a:t> </a:t>
            </a:r>
            <a:r>
              <a:rPr lang="en-US" dirty="0" err="1"/>
              <a:t>Orch</a:t>
            </a:r>
            <a:r>
              <a:rPr lang="en-US" dirty="0"/>
              <a:t> &amp; </a:t>
            </a:r>
            <a:r>
              <a:rPr lang="en-US" dirty="0" err="1"/>
              <a:t>Mgmt</a:t>
            </a:r>
            <a:r>
              <a:rPr lang="en-US" dirty="0"/>
              <a:t> function.</a:t>
            </a:r>
          </a:p>
          <a:p>
            <a:r>
              <a:rPr lang="en-US" dirty="0"/>
              <a:t>The Cross-slice </a:t>
            </a:r>
            <a:r>
              <a:rPr lang="en-US" dirty="0" err="1"/>
              <a:t>Orch</a:t>
            </a:r>
            <a:r>
              <a:rPr lang="en-US" dirty="0"/>
              <a:t> &amp; </a:t>
            </a:r>
            <a:r>
              <a:rPr lang="en-US" dirty="0" err="1"/>
              <a:t>Mgmt</a:t>
            </a:r>
            <a:r>
              <a:rPr lang="en-US" dirty="0"/>
              <a:t> function is responsible for inter-slice management .</a:t>
            </a:r>
          </a:p>
          <a:p>
            <a:r>
              <a:rPr lang="en-US" dirty="0"/>
              <a:t>Cross-domain </a:t>
            </a:r>
            <a:r>
              <a:rPr lang="en-US" dirty="0" err="1"/>
              <a:t>Orch</a:t>
            </a:r>
            <a:r>
              <a:rPr lang="en-US" dirty="0"/>
              <a:t> &amp; </a:t>
            </a:r>
            <a:r>
              <a:rPr lang="en-US" dirty="0" err="1"/>
              <a:t>Mgmt</a:t>
            </a:r>
            <a:r>
              <a:rPr lang="en-US" dirty="0"/>
              <a:t> function is taking care of the coordination/negotiation between different management domains for a single slice.</a:t>
            </a:r>
          </a:p>
          <a:p>
            <a:endParaRPr lang="en-US" dirty="0"/>
          </a:p>
          <a:p>
            <a:endParaRPr lang="en-US" dirty="0"/>
          </a:p>
        </p:txBody>
      </p:sp>
      <p:sp>
        <p:nvSpPr>
          <p:cNvPr id="4" name="Date Placeholder 3">
            <a:extLst>
              <a:ext uri="{FF2B5EF4-FFF2-40B4-BE49-F238E27FC236}">
                <a16:creationId xmlns:a16="http://schemas.microsoft.com/office/drawing/2014/main" id="{421C7B4C-A36A-4B6F-8C6D-FBF00182D0C6}"/>
              </a:ext>
            </a:extLst>
          </p:cNvPr>
          <p:cNvSpPr>
            <a:spLocks noGrp="1"/>
          </p:cNvSpPr>
          <p:nvPr>
            <p:ph type="dt" sz="half" idx="10"/>
          </p:nvPr>
        </p:nvSpPr>
        <p:spPr>
          <a:xfrm>
            <a:off x="10149519" y="268941"/>
            <a:ext cx="1600200" cy="377825"/>
          </a:xfrm>
        </p:spPr>
        <p:txBody>
          <a:bodyPr/>
          <a:lstStyle/>
          <a:p>
            <a:fld id="{0BE03EF2-0A38-4E55-96FD-F167430A9AFA}" type="datetime1">
              <a:rPr lang="en-US" smtClean="0"/>
              <a:t>12/4/2021</a:t>
            </a:fld>
            <a:endParaRPr lang="en-US" dirty="0"/>
          </a:p>
        </p:txBody>
      </p:sp>
      <p:sp>
        <p:nvSpPr>
          <p:cNvPr id="5" name="Slide Number Placeholder 4">
            <a:extLst>
              <a:ext uri="{FF2B5EF4-FFF2-40B4-BE49-F238E27FC236}">
                <a16:creationId xmlns:a16="http://schemas.microsoft.com/office/drawing/2014/main" id="{47028CBD-A799-4EEB-9C12-22E1249EB52D}"/>
              </a:ext>
            </a:extLst>
          </p:cNvPr>
          <p:cNvSpPr>
            <a:spLocks noGrp="1"/>
          </p:cNvSpPr>
          <p:nvPr>
            <p:ph type="sldNum" sz="quarter" idx="12"/>
          </p:nvPr>
        </p:nvSpPr>
        <p:spPr>
          <a:xfrm>
            <a:off x="10817226" y="6323293"/>
            <a:ext cx="796387" cy="377825"/>
          </a:xfrm>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038265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7DF22-CBCD-40CD-8ECE-3DB92CAB8B2D}"/>
              </a:ext>
            </a:extLst>
          </p:cNvPr>
          <p:cNvSpPr>
            <a:spLocks noGrp="1"/>
          </p:cNvSpPr>
          <p:nvPr>
            <p:ph type="title"/>
          </p:nvPr>
        </p:nvSpPr>
        <p:spPr/>
        <p:txBody>
          <a:bodyPr/>
          <a:lstStyle/>
          <a:p>
            <a:r>
              <a:rPr lang="en-US" dirty="0">
                <a:solidFill>
                  <a:srgbClr val="FFFF00"/>
                </a:solidFill>
              </a:rPr>
              <a:t>Control Layer</a:t>
            </a:r>
          </a:p>
        </p:txBody>
      </p:sp>
      <p:sp>
        <p:nvSpPr>
          <p:cNvPr id="3" name="Content Placeholder 2">
            <a:extLst>
              <a:ext uri="{FF2B5EF4-FFF2-40B4-BE49-F238E27FC236}">
                <a16:creationId xmlns:a16="http://schemas.microsoft.com/office/drawing/2014/main" id="{76993B0B-6986-481B-9D11-C188EA993C81}"/>
              </a:ext>
            </a:extLst>
          </p:cNvPr>
          <p:cNvSpPr>
            <a:spLocks noGrp="1"/>
          </p:cNvSpPr>
          <p:nvPr>
            <p:ph idx="1"/>
          </p:nvPr>
        </p:nvSpPr>
        <p:spPr/>
        <p:txBody>
          <a:bodyPr/>
          <a:lstStyle/>
          <a:p>
            <a:r>
              <a:rPr lang="en-US" dirty="0"/>
              <a:t>The Control Layer accommodates the two main controllers:-</a:t>
            </a:r>
          </a:p>
          <a:p>
            <a:r>
              <a:rPr lang="en-US" dirty="0"/>
              <a:t> (1) the Cross-slice Controller (XSC) for the control of Cross-slice Network Function (XNFs) that are shared by multiple network slices (depicted in orange) </a:t>
            </a:r>
          </a:p>
          <a:p>
            <a:r>
              <a:rPr lang="en-US" dirty="0"/>
              <a:t>(2) Intra-slice Controller (ISC) for Intra-slice Network Function (INFs) that are dedicated to individual network slice (depicted in green).</a:t>
            </a:r>
          </a:p>
          <a:p>
            <a:r>
              <a:rPr lang="en-US" dirty="0"/>
              <a:t>They translate decisions of the northbound control applications into commands towards southbound </a:t>
            </a:r>
            <a:r>
              <a:rPr lang="en-US" dirty="0" err="1"/>
              <a:t>Virtualised</a:t>
            </a:r>
            <a:r>
              <a:rPr lang="en-US" dirty="0"/>
              <a:t> NFs (VNFs) and Physical NFs (PNFs) in both User and Control Planes</a:t>
            </a:r>
          </a:p>
        </p:txBody>
      </p:sp>
      <p:sp>
        <p:nvSpPr>
          <p:cNvPr id="4" name="Date Placeholder 3">
            <a:extLst>
              <a:ext uri="{FF2B5EF4-FFF2-40B4-BE49-F238E27FC236}">
                <a16:creationId xmlns:a16="http://schemas.microsoft.com/office/drawing/2014/main" id="{58891327-C3AD-40CA-93E5-5F0AA0CD499D}"/>
              </a:ext>
            </a:extLst>
          </p:cNvPr>
          <p:cNvSpPr>
            <a:spLocks noGrp="1"/>
          </p:cNvSpPr>
          <p:nvPr>
            <p:ph type="dt" sz="half" idx="10"/>
          </p:nvPr>
        </p:nvSpPr>
        <p:spPr>
          <a:xfrm>
            <a:off x="10017126" y="609600"/>
            <a:ext cx="1600200" cy="377825"/>
          </a:xfrm>
        </p:spPr>
        <p:txBody>
          <a:bodyPr/>
          <a:lstStyle/>
          <a:p>
            <a:fld id="{0BE03EF2-0A38-4E55-96FD-F167430A9AFA}" type="datetime1">
              <a:rPr lang="en-US" smtClean="0"/>
              <a:t>12/4/2021</a:t>
            </a:fld>
            <a:endParaRPr lang="en-US" dirty="0"/>
          </a:p>
        </p:txBody>
      </p:sp>
      <p:sp>
        <p:nvSpPr>
          <p:cNvPr id="5" name="Slide Number Placeholder 4">
            <a:extLst>
              <a:ext uri="{FF2B5EF4-FFF2-40B4-BE49-F238E27FC236}">
                <a16:creationId xmlns:a16="http://schemas.microsoft.com/office/drawing/2014/main" id="{94ED8C4D-1EAE-4D33-A29C-F1D07FA6B393}"/>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724184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9D866-E433-466E-9342-3B8481C7071F}"/>
              </a:ext>
            </a:extLst>
          </p:cNvPr>
          <p:cNvSpPr>
            <a:spLocks noGrp="1"/>
          </p:cNvSpPr>
          <p:nvPr>
            <p:ph type="title"/>
          </p:nvPr>
        </p:nvSpPr>
        <p:spPr/>
        <p:txBody>
          <a:bodyPr/>
          <a:lstStyle/>
          <a:p>
            <a:r>
              <a:rPr lang="en-US" dirty="0">
                <a:solidFill>
                  <a:srgbClr val="FFFF00"/>
                </a:solidFill>
              </a:rPr>
              <a:t>  Network Layer</a:t>
            </a:r>
          </a:p>
        </p:txBody>
      </p:sp>
      <p:sp>
        <p:nvSpPr>
          <p:cNvPr id="3" name="Content Placeholder 2">
            <a:extLst>
              <a:ext uri="{FF2B5EF4-FFF2-40B4-BE49-F238E27FC236}">
                <a16:creationId xmlns:a16="http://schemas.microsoft.com/office/drawing/2014/main" id="{7CC77B07-42B0-4B8A-AC90-605AD1B27E84}"/>
              </a:ext>
            </a:extLst>
          </p:cNvPr>
          <p:cNvSpPr>
            <a:spLocks noGrp="1"/>
          </p:cNvSpPr>
          <p:nvPr>
            <p:ph idx="1"/>
          </p:nvPr>
        </p:nvSpPr>
        <p:spPr>
          <a:xfrm>
            <a:off x="551330" y="1770033"/>
            <a:ext cx="10131425" cy="3115732"/>
          </a:xfrm>
        </p:spPr>
        <p:txBody>
          <a:bodyPr/>
          <a:lstStyle/>
          <a:p>
            <a:r>
              <a:rPr lang="en-US" dirty="0"/>
              <a:t>the Network Layer comprises the VNFs and PNFs needed to carry and process the user data traffic. </a:t>
            </a:r>
          </a:p>
          <a:p>
            <a:r>
              <a:rPr lang="en-US" dirty="0"/>
              <a:t>Such VNFs and PNFs can be either the control plane network functions  or user plane network functions</a:t>
            </a:r>
          </a:p>
        </p:txBody>
      </p:sp>
      <p:sp>
        <p:nvSpPr>
          <p:cNvPr id="4" name="Date Placeholder 3">
            <a:extLst>
              <a:ext uri="{FF2B5EF4-FFF2-40B4-BE49-F238E27FC236}">
                <a16:creationId xmlns:a16="http://schemas.microsoft.com/office/drawing/2014/main" id="{DFE73F67-3FE3-4955-83F1-6EFEFEE56BAD}"/>
              </a:ext>
            </a:extLst>
          </p:cNvPr>
          <p:cNvSpPr>
            <a:spLocks noGrp="1"/>
          </p:cNvSpPr>
          <p:nvPr>
            <p:ph type="dt" sz="half" idx="10"/>
          </p:nvPr>
        </p:nvSpPr>
        <p:spPr>
          <a:xfrm>
            <a:off x="9465960" y="965045"/>
            <a:ext cx="1600200" cy="377825"/>
          </a:xfrm>
        </p:spPr>
        <p:txBody>
          <a:bodyPr/>
          <a:lstStyle/>
          <a:p>
            <a:fld id="{0BE03EF2-0A38-4E55-96FD-F167430A9AFA}" type="datetime1">
              <a:rPr lang="en-US" smtClean="0"/>
              <a:t>12/4/2021</a:t>
            </a:fld>
            <a:endParaRPr lang="en-US" dirty="0"/>
          </a:p>
        </p:txBody>
      </p:sp>
      <p:sp>
        <p:nvSpPr>
          <p:cNvPr id="5" name="Slide Number Placeholder 4">
            <a:extLst>
              <a:ext uri="{FF2B5EF4-FFF2-40B4-BE49-F238E27FC236}">
                <a16:creationId xmlns:a16="http://schemas.microsoft.com/office/drawing/2014/main" id="{E58F4805-728A-4251-8B66-BED1A991B5D1}"/>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595258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911CB-D4F6-4F4E-B667-F9E0DD27CE20}"/>
              </a:ext>
            </a:extLst>
          </p:cNvPr>
          <p:cNvSpPr>
            <a:spLocks noGrp="1"/>
          </p:cNvSpPr>
          <p:nvPr>
            <p:ph type="title"/>
          </p:nvPr>
        </p:nvSpPr>
        <p:spPr/>
        <p:txBody>
          <a:bodyPr/>
          <a:lstStyle/>
          <a:p>
            <a:r>
              <a:rPr lang="en-US" dirty="0"/>
              <a:t>                        </a:t>
            </a:r>
            <a:r>
              <a:rPr lang="en-US" dirty="0">
                <a:solidFill>
                  <a:srgbClr val="FFFF00"/>
                </a:solidFill>
              </a:rPr>
              <a:t>CONCLUSIONS </a:t>
            </a:r>
          </a:p>
        </p:txBody>
      </p:sp>
      <p:sp>
        <p:nvSpPr>
          <p:cNvPr id="3" name="Content Placeholder 2">
            <a:extLst>
              <a:ext uri="{FF2B5EF4-FFF2-40B4-BE49-F238E27FC236}">
                <a16:creationId xmlns:a16="http://schemas.microsoft.com/office/drawing/2014/main" id="{1973D4CD-0DF0-49D3-96F5-0BA14DCFCB91}"/>
              </a:ext>
            </a:extLst>
          </p:cNvPr>
          <p:cNvSpPr>
            <a:spLocks noGrp="1"/>
          </p:cNvSpPr>
          <p:nvPr>
            <p:ph idx="1"/>
          </p:nvPr>
        </p:nvSpPr>
        <p:spPr/>
        <p:txBody>
          <a:bodyPr/>
          <a:lstStyle/>
          <a:p>
            <a:r>
              <a:rPr lang="en-US" dirty="0"/>
              <a:t>In the quest to dramatically increase the flexibility of networks, in this paper they have introduced the concept of resource elasticity for 5G network architecture.</a:t>
            </a:r>
          </a:p>
          <a:p>
            <a:r>
              <a:rPr lang="en-US" dirty="0"/>
              <a:t>In addition to providing a definition, set of requirements and KPIs, they proposed the exploitation of elasticity along three different dimensions: computational elasticity, orchestration-driven elasticity, and slice-aware elasticity</a:t>
            </a:r>
          </a:p>
          <a:p>
            <a:r>
              <a:rPr lang="en-US" dirty="0"/>
              <a:t> Finally, they provided a brief overview of the elasticity implications for the main architectural components of a 5G system</a:t>
            </a:r>
          </a:p>
        </p:txBody>
      </p:sp>
      <p:sp>
        <p:nvSpPr>
          <p:cNvPr id="4" name="Date Placeholder 3">
            <a:extLst>
              <a:ext uri="{FF2B5EF4-FFF2-40B4-BE49-F238E27FC236}">
                <a16:creationId xmlns:a16="http://schemas.microsoft.com/office/drawing/2014/main" id="{814C7013-A379-4F9D-BF0E-49CABB2CD8FB}"/>
              </a:ext>
            </a:extLst>
          </p:cNvPr>
          <p:cNvSpPr>
            <a:spLocks noGrp="1"/>
          </p:cNvSpPr>
          <p:nvPr>
            <p:ph type="dt" sz="half" idx="10"/>
          </p:nvPr>
        </p:nvSpPr>
        <p:spPr>
          <a:xfrm>
            <a:off x="10266060" y="420687"/>
            <a:ext cx="1600200" cy="377825"/>
          </a:xfrm>
        </p:spPr>
        <p:txBody>
          <a:bodyPr/>
          <a:lstStyle/>
          <a:p>
            <a:fld id="{0BE03EF2-0A38-4E55-96FD-F167430A9AFA}" type="datetime1">
              <a:rPr lang="en-US" smtClean="0"/>
              <a:t>12/4/2021</a:t>
            </a:fld>
            <a:endParaRPr lang="en-US" dirty="0"/>
          </a:p>
        </p:txBody>
      </p:sp>
      <p:sp>
        <p:nvSpPr>
          <p:cNvPr id="5" name="Slide Number Placeholder 4">
            <a:extLst>
              <a:ext uri="{FF2B5EF4-FFF2-40B4-BE49-F238E27FC236}">
                <a16:creationId xmlns:a16="http://schemas.microsoft.com/office/drawing/2014/main" id="{D7E103E6-A5F9-48F7-A2E2-392962170061}"/>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216873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F3B324A-6409-4F30-977D-29E0DC24E1FB}"/>
              </a:ext>
            </a:extLst>
          </p:cNvPr>
          <p:cNvSpPr>
            <a:spLocks noGrp="1"/>
          </p:cNvSpPr>
          <p:nvPr>
            <p:ph type="title"/>
          </p:nvPr>
        </p:nvSpPr>
        <p:spPr>
          <a:xfrm>
            <a:off x="1322295" y="2133600"/>
            <a:ext cx="10131425" cy="1456267"/>
          </a:xfrm>
        </p:spPr>
        <p:txBody>
          <a:bodyPr>
            <a:normAutofit/>
          </a:bodyPr>
          <a:lstStyle/>
          <a:p>
            <a:r>
              <a:rPr lang="en-US" sz="6000" dirty="0">
                <a:solidFill>
                  <a:srgbClr val="FF0000"/>
                </a:solidFill>
              </a:rPr>
              <a:t>Thank you</a:t>
            </a:r>
          </a:p>
        </p:txBody>
      </p:sp>
      <p:sp>
        <p:nvSpPr>
          <p:cNvPr id="4" name="Date Placeholder 3">
            <a:extLst>
              <a:ext uri="{FF2B5EF4-FFF2-40B4-BE49-F238E27FC236}">
                <a16:creationId xmlns:a16="http://schemas.microsoft.com/office/drawing/2014/main" id="{E1FF2C2D-7078-45F4-8029-C37A9673349C}"/>
              </a:ext>
            </a:extLst>
          </p:cNvPr>
          <p:cNvSpPr>
            <a:spLocks noGrp="1"/>
          </p:cNvSpPr>
          <p:nvPr>
            <p:ph type="dt" sz="half" idx="10"/>
          </p:nvPr>
        </p:nvSpPr>
        <p:spPr>
          <a:xfrm>
            <a:off x="9465960" y="939987"/>
            <a:ext cx="1600200" cy="377825"/>
          </a:xfrm>
        </p:spPr>
        <p:txBody>
          <a:bodyPr/>
          <a:lstStyle/>
          <a:p>
            <a:fld id="{0BE03EF2-0A38-4E55-96FD-F167430A9AFA}" type="datetime1">
              <a:rPr lang="en-US" smtClean="0"/>
              <a:t>12/4/2021</a:t>
            </a:fld>
            <a:endParaRPr lang="en-US" dirty="0"/>
          </a:p>
        </p:txBody>
      </p:sp>
      <p:sp>
        <p:nvSpPr>
          <p:cNvPr id="5" name="Slide Number Placeholder 4">
            <a:extLst>
              <a:ext uri="{FF2B5EF4-FFF2-40B4-BE49-F238E27FC236}">
                <a16:creationId xmlns:a16="http://schemas.microsoft.com/office/drawing/2014/main" id="{3B2BE835-C03D-4DB7-B2CB-AF9B2467444E}"/>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955494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5919368-8295-4D5B-B481-1217124C1997}"/>
              </a:ext>
            </a:extLst>
          </p:cNvPr>
          <p:cNvSpPr>
            <a:spLocks noGrp="1"/>
          </p:cNvSpPr>
          <p:nvPr>
            <p:ph type="title"/>
          </p:nvPr>
        </p:nvSpPr>
        <p:spPr>
          <a:xfrm>
            <a:off x="3433482" y="609600"/>
            <a:ext cx="7383744" cy="1783976"/>
          </a:xfrm>
        </p:spPr>
        <p:txBody>
          <a:bodyPr>
            <a:normAutofit fontScale="90000"/>
          </a:bodyPr>
          <a:lstStyle/>
          <a:p>
            <a:r>
              <a:rPr lang="en-US" dirty="0">
                <a:solidFill>
                  <a:srgbClr val="FFFF00"/>
                </a:solidFill>
              </a:rPr>
              <a:t>                          </a:t>
            </a:r>
            <a:br>
              <a:rPr lang="en-US" sz="3600" dirty="0">
                <a:solidFill>
                  <a:srgbClr val="FFFF00"/>
                </a:solidFill>
              </a:rPr>
            </a:br>
            <a:r>
              <a:rPr lang="en-US" dirty="0">
                <a:solidFill>
                  <a:srgbClr val="FFFF00"/>
                </a:solidFill>
              </a:rPr>
              <a:t> </a:t>
            </a:r>
            <a:r>
              <a:rPr lang="en-US" sz="3600" dirty="0">
                <a:solidFill>
                  <a:srgbClr val="FFFF00"/>
                </a:solidFill>
              </a:rPr>
              <a:t>CONTENTS</a:t>
            </a:r>
            <a:br>
              <a:rPr lang="en-US" dirty="0">
                <a:solidFill>
                  <a:srgbClr val="FFFF00"/>
                </a:solidFill>
              </a:rPr>
            </a:br>
            <a:br>
              <a:rPr lang="en-US" dirty="0">
                <a:solidFill>
                  <a:srgbClr val="FFFF00"/>
                </a:solidFill>
              </a:rPr>
            </a:br>
            <a:endParaRPr lang="en-US" dirty="0">
              <a:solidFill>
                <a:srgbClr val="FFFF00"/>
              </a:solidFill>
            </a:endParaRPr>
          </a:p>
        </p:txBody>
      </p:sp>
      <p:sp>
        <p:nvSpPr>
          <p:cNvPr id="12" name="Content Placeholder 11">
            <a:extLst>
              <a:ext uri="{FF2B5EF4-FFF2-40B4-BE49-F238E27FC236}">
                <a16:creationId xmlns:a16="http://schemas.microsoft.com/office/drawing/2014/main" id="{EA1D9928-8501-4FFD-A5FA-66A31B32D56E}"/>
              </a:ext>
            </a:extLst>
          </p:cNvPr>
          <p:cNvSpPr>
            <a:spLocks noGrp="1"/>
          </p:cNvSpPr>
          <p:nvPr>
            <p:ph idx="1"/>
          </p:nvPr>
        </p:nvSpPr>
        <p:spPr/>
        <p:txBody>
          <a:bodyPr>
            <a:normAutofit/>
          </a:bodyPr>
          <a:lstStyle/>
          <a:p>
            <a:pPr marL="0" indent="0">
              <a:buNone/>
            </a:pPr>
            <a:r>
              <a:rPr lang="en-US" sz="2800" dirty="0">
                <a:solidFill>
                  <a:srgbClr val="FF0000"/>
                </a:solidFill>
              </a:rPr>
              <a:t>Sr.no          Title                                                              </a:t>
            </a:r>
          </a:p>
          <a:p>
            <a:pPr marL="514350" indent="-514350">
              <a:buAutoNum type="arabicPlain"/>
            </a:pPr>
            <a:r>
              <a:rPr lang="en-US" sz="2800" dirty="0">
                <a:solidFill>
                  <a:srgbClr val="FFFF00"/>
                </a:solidFill>
              </a:rPr>
              <a:t>          Introduction                                                        </a:t>
            </a:r>
          </a:p>
          <a:p>
            <a:pPr marL="514350" indent="-514350">
              <a:buAutoNum type="arabicPlain"/>
            </a:pPr>
            <a:r>
              <a:rPr lang="en-US" sz="2800" dirty="0">
                <a:solidFill>
                  <a:srgbClr val="FFFF00"/>
                </a:solidFill>
              </a:rPr>
              <a:t>          Literature </a:t>
            </a:r>
            <a:r>
              <a:rPr lang="en-US" sz="2800" dirty="0" err="1">
                <a:solidFill>
                  <a:srgbClr val="FFFF00"/>
                </a:solidFill>
              </a:rPr>
              <a:t>Servey</a:t>
            </a:r>
            <a:r>
              <a:rPr lang="en-US" sz="2800" dirty="0">
                <a:solidFill>
                  <a:srgbClr val="FFFF00"/>
                </a:solidFill>
              </a:rPr>
              <a:t>                                                 </a:t>
            </a:r>
          </a:p>
          <a:p>
            <a:pPr marL="514350" indent="-514350">
              <a:buAutoNum type="arabicPlain" startAt="3"/>
            </a:pPr>
            <a:r>
              <a:rPr lang="en-US" sz="2800" dirty="0">
                <a:solidFill>
                  <a:srgbClr val="FFFF00"/>
                </a:solidFill>
              </a:rPr>
              <a:t>          Architecture </a:t>
            </a:r>
          </a:p>
          <a:p>
            <a:pPr marL="514350" indent="-514350">
              <a:buAutoNum type="arabicPlain" startAt="3"/>
            </a:pPr>
            <a:r>
              <a:rPr lang="en-US" sz="2400" dirty="0">
                <a:solidFill>
                  <a:srgbClr val="FFFF00"/>
                </a:solidFill>
              </a:rPr>
              <a:t>           CONCLUSIONS                                                 </a:t>
            </a:r>
          </a:p>
        </p:txBody>
      </p:sp>
      <p:sp>
        <p:nvSpPr>
          <p:cNvPr id="2" name="Date Placeholder 1">
            <a:extLst>
              <a:ext uri="{FF2B5EF4-FFF2-40B4-BE49-F238E27FC236}">
                <a16:creationId xmlns:a16="http://schemas.microsoft.com/office/drawing/2014/main" id="{EBE573C3-93CA-4687-8802-6C5D5813DD8B}"/>
              </a:ext>
            </a:extLst>
          </p:cNvPr>
          <p:cNvSpPr>
            <a:spLocks noGrp="1"/>
          </p:cNvSpPr>
          <p:nvPr>
            <p:ph type="dt" sz="half" idx="10"/>
          </p:nvPr>
        </p:nvSpPr>
        <p:spPr>
          <a:xfrm>
            <a:off x="10122625" y="341312"/>
            <a:ext cx="1600200" cy="377825"/>
          </a:xfrm>
        </p:spPr>
        <p:txBody>
          <a:bodyPr/>
          <a:lstStyle/>
          <a:p>
            <a:fld id="{92E9B4BE-16A4-434C-8EC6-C1AA2DCE5B59}" type="datetime1">
              <a:rPr lang="en-US" smtClean="0"/>
              <a:t>12/4/2021</a:t>
            </a:fld>
            <a:endParaRPr lang="en-US" dirty="0"/>
          </a:p>
        </p:txBody>
      </p:sp>
      <p:sp>
        <p:nvSpPr>
          <p:cNvPr id="4" name="Slide Number Placeholder 3">
            <a:extLst>
              <a:ext uri="{FF2B5EF4-FFF2-40B4-BE49-F238E27FC236}">
                <a16:creationId xmlns:a16="http://schemas.microsoft.com/office/drawing/2014/main" id="{2DF5644D-B284-425B-B99D-66418A4E8A6F}"/>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288860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6CCB-46FB-4E39-84CE-A027B9CC0271}"/>
              </a:ext>
            </a:extLst>
          </p:cNvPr>
          <p:cNvSpPr>
            <a:spLocks noGrp="1"/>
          </p:cNvSpPr>
          <p:nvPr>
            <p:ph type="title"/>
          </p:nvPr>
        </p:nvSpPr>
        <p:spPr/>
        <p:txBody>
          <a:bodyPr/>
          <a:lstStyle/>
          <a:p>
            <a:r>
              <a:rPr lang="en-US" dirty="0"/>
              <a:t>               </a:t>
            </a:r>
            <a:r>
              <a:rPr lang="en-US" sz="3600" dirty="0">
                <a:solidFill>
                  <a:srgbClr val="FFFF00"/>
                </a:solidFill>
              </a:rPr>
              <a:t> Introduction </a:t>
            </a:r>
            <a:endParaRPr lang="en-US" dirty="0"/>
          </a:p>
        </p:txBody>
      </p:sp>
      <p:sp>
        <p:nvSpPr>
          <p:cNvPr id="3" name="Content Placeholder 2">
            <a:extLst>
              <a:ext uri="{FF2B5EF4-FFF2-40B4-BE49-F238E27FC236}">
                <a16:creationId xmlns:a16="http://schemas.microsoft.com/office/drawing/2014/main" id="{A5D51DD3-50D6-4645-BCF3-7CE7EEDFFA1A}"/>
              </a:ext>
            </a:extLst>
          </p:cNvPr>
          <p:cNvSpPr>
            <a:spLocks noGrp="1"/>
          </p:cNvSpPr>
          <p:nvPr>
            <p:ph idx="1"/>
          </p:nvPr>
        </p:nvSpPr>
        <p:spPr/>
        <p:txBody>
          <a:bodyPr/>
          <a:lstStyle/>
          <a:p>
            <a:r>
              <a:rPr lang="en-US" dirty="0"/>
              <a:t>The 5th generation (5G) of cellular systems will change the access to technology for users, vertical markets and industries. </a:t>
            </a:r>
          </a:p>
          <a:p>
            <a:r>
              <a:rPr lang="en-US" dirty="0"/>
              <a:t>In this paper, they focus on an architectural concept for 5G network architecture that we believe will be key given the above well-established innovations. We refer to this concept as resource elasticity.</a:t>
            </a:r>
          </a:p>
          <a:p>
            <a:r>
              <a:rPr lang="en-US" dirty="0"/>
              <a:t>The reminder of this paper, dedicated to describe in depth the concept of resource elasticity, is organized as presents a definition of elasticity, along with the main associated requirements and key performance indicators (KPIs).</a:t>
            </a:r>
          </a:p>
        </p:txBody>
      </p:sp>
      <p:sp>
        <p:nvSpPr>
          <p:cNvPr id="4" name="Date Placeholder 3">
            <a:extLst>
              <a:ext uri="{FF2B5EF4-FFF2-40B4-BE49-F238E27FC236}">
                <a16:creationId xmlns:a16="http://schemas.microsoft.com/office/drawing/2014/main" id="{91E3FCE5-7BEA-4608-A304-31E573423468}"/>
              </a:ext>
            </a:extLst>
          </p:cNvPr>
          <p:cNvSpPr>
            <a:spLocks noGrp="1"/>
          </p:cNvSpPr>
          <p:nvPr>
            <p:ph type="dt" sz="half" idx="10"/>
          </p:nvPr>
        </p:nvSpPr>
        <p:spPr/>
        <p:txBody>
          <a:bodyPr/>
          <a:lstStyle/>
          <a:p>
            <a:fld id="{0BE03EF2-0A38-4E55-96FD-F167430A9AFA}" type="datetime1">
              <a:rPr lang="en-US" smtClean="0"/>
              <a:t>12/4/2021</a:t>
            </a:fld>
            <a:endParaRPr lang="en-US" dirty="0"/>
          </a:p>
        </p:txBody>
      </p:sp>
      <p:sp>
        <p:nvSpPr>
          <p:cNvPr id="5" name="Slide Number Placeholder 4">
            <a:extLst>
              <a:ext uri="{FF2B5EF4-FFF2-40B4-BE49-F238E27FC236}">
                <a16:creationId xmlns:a16="http://schemas.microsoft.com/office/drawing/2014/main" id="{E2A675A7-AC87-4B80-8560-9703835A798F}"/>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974528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A810D-8BC3-44F7-8CFE-46466AEBDFE3}"/>
              </a:ext>
            </a:extLst>
          </p:cNvPr>
          <p:cNvSpPr>
            <a:spLocks noGrp="1"/>
          </p:cNvSpPr>
          <p:nvPr>
            <p:ph type="title"/>
          </p:nvPr>
        </p:nvSpPr>
        <p:spPr>
          <a:xfrm>
            <a:off x="685801" y="1334558"/>
            <a:ext cx="10131425" cy="1456267"/>
          </a:xfrm>
        </p:spPr>
        <p:txBody>
          <a:bodyPr/>
          <a:lstStyle/>
          <a:p>
            <a:r>
              <a:rPr lang="en-US" dirty="0">
                <a:solidFill>
                  <a:srgbClr val="FFFF00"/>
                </a:solidFill>
              </a:rPr>
              <a:t>1. 5G empowering vertical industries</a:t>
            </a:r>
          </a:p>
        </p:txBody>
      </p:sp>
      <p:sp>
        <p:nvSpPr>
          <p:cNvPr id="3" name="Content Placeholder 2">
            <a:extLst>
              <a:ext uri="{FF2B5EF4-FFF2-40B4-BE49-F238E27FC236}">
                <a16:creationId xmlns:a16="http://schemas.microsoft.com/office/drawing/2014/main" id="{BDF0D1E5-DE04-42DE-896E-BF4BEE07DA1C}"/>
              </a:ext>
            </a:extLst>
          </p:cNvPr>
          <p:cNvSpPr>
            <a:spLocks noGrp="1"/>
          </p:cNvSpPr>
          <p:nvPr>
            <p:ph idx="1"/>
          </p:nvPr>
        </p:nvSpPr>
        <p:spPr/>
        <p:txBody>
          <a:bodyPr/>
          <a:lstStyle/>
          <a:p>
            <a:r>
              <a:rPr lang="en-US" sz="1600" dirty="0">
                <a:solidFill>
                  <a:srgbClr val="00B0F0"/>
                </a:solidFill>
              </a:rPr>
              <a:t>This document has been endorsed by the 5G Infrastructure Association, the European Factories of the Future Research Association, ERTICO - ITS Europe, the Networked and Electronic Media Initiative, the European Utilities Telecom Council and Continua , Feb. 2016</a:t>
            </a:r>
          </a:p>
          <a:p>
            <a:r>
              <a:rPr lang="en-US" dirty="0"/>
              <a:t>the 5G capabilities will provide ubiquitous access to a wide range of applications and services with increased resilience, continuity, and much higher resource </a:t>
            </a:r>
            <a:r>
              <a:rPr lang="en-US" dirty="0" err="1"/>
              <a:t>effi</a:t>
            </a:r>
            <a:r>
              <a:rPr lang="en-US" dirty="0"/>
              <a:t> </a:t>
            </a:r>
            <a:r>
              <a:rPr lang="en-US" dirty="0" err="1"/>
              <a:t>ciency</a:t>
            </a:r>
            <a:r>
              <a:rPr lang="en-US" dirty="0"/>
              <a:t>, while protecting security and privacy</a:t>
            </a:r>
          </a:p>
          <a:p>
            <a:r>
              <a:rPr lang="en-US" dirty="0"/>
              <a:t> 5G will provide enormous improvements in capacity and boost user data rates.</a:t>
            </a:r>
          </a:p>
          <a:p>
            <a:endParaRPr lang="en-US" sz="1600" dirty="0"/>
          </a:p>
        </p:txBody>
      </p:sp>
      <p:sp>
        <p:nvSpPr>
          <p:cNvPr id="4" name="Date Placeholder 3">
            <a:extLst>
              <a:ext uri="{FF2B5EF4-FFF2-40B4-BE49-F238E27FC236}">
                <a16:creationId xmlns:a16="http://schemas.microsoft.com/office/drawing/2014/main" id="{FD7DE9A9-B179-4CA7-9FC3-AE12CD5E7274}"/>
              </a:ext>
            </a:extLst>
          </p:cNvPr>
          <p:cNvSpPr>
            <a:spLocks noGrp="1"/>
          </p:cNvSpPr>
          <p:nvPr>
            <p:ph type="dt" sz="half" idx="10"/>
          </p:nvPr>
        </p:nvSpPr>
        <p:spPr>
          <a:xfrm>
            <a:off x="9584742" y="341312"/>
            <a:ext cx="1600200" cy="377825"/>
          </a:xfrm>
        </p:spPr>
        <p:txBody>
          <a:bodyPr/>
          <a:lstStyle/>
          <a:p>
            <a:fld id="{758B7AC0-83F1-4F9C-A683-9D1A67DF071A}" type="datetime1">
              <a:rPr lang="en-US" smtClean="0"/>
              <a:t>12/4/2021</a:t>
            </a:fld>
            <a:endParaRPr lang="en-US" dirty="0"/>
          </a:p>
        </p:txBody>
      </p:sp>
      <p:sp>
        <p:nvSpPr>
          <p:cNvPr id="6" name="Slide Number Placeholder 5">
            <a:extLst>
              <a:ext uri="{FF2B5EF4-FFF2-40B4-BE49-F238E27FC236}">
                <a16:creationId xmlns:a16="http://schemas.microsoft.com/office/drawing/2014/main" id="{75F2B974-E0F3-422A-99EF-FA1A2804EA9E}"/>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7" name="TextBox 6">
            <a:extLst>
              <a:ext uri="{FF2B5EF4-FFF2-40B4-BE49-F238E27FC236}">
                <a16:creationId xmlns:a16="http://schemas.microsoft.com/office/drawing/2014/main" id="{0113E6AF-2E94-45B2-A9CE-F0A5BBC985E3}"/>
              </a:ext>
            </a:extLst>
          </p:cNvPr>
          <p:cNvSpPr txBox="1"/>
          <p:nvPr/>
        </p:nvSpPr>
        <p:spPr>
          <a:xfrm>
            <a:off x="2648932" y="882134"/>
            <a:ext cx="5175315" cy="584775"/>
          </a:xfrm>
          <a:prstGeom prst="rect">
            <a:avLst/>
          </a:prstGeom>
          <a:noFill/>
        </p:spPr>
        <p:txBody>
          <a:bodyPr wrap="square" rtlCol="0">
            <a:spAutoFit/>
          </a:bodyPr>
          <a:lstStyle/>
          <a:p>
            <a:r>
              <a:rPr lang="en-US" sz="3200" dirty="0">
                <a:solidFill>
                  <a:srgbClr val="FF0000"/>
                </a:solidFill>
              </a:rPr>
              <a:t>Literature </a:t>
            </a:r>
            <a:r>
              <a:rPr lang="en-US" sz="3200" dirty="0" err="1">
                <a:solidFill>
                  <a:srgbClr val="FF0000"/>
                </a:solidFill>
              </a:rPr>
              <a:t>Servey</a:t>
            </a:r>
            <a:endParaRPr lang="en-US" sz="3200" dirty="0">
              <a:solidFill>
                <a:srgbClr val="FF0000"/>
              </a:solidFill>
            </a:endParaRPr>
          </a:p>
        </p:txBody>
      </p:sp>
    </p:spTree>
    <p:extLst>
      <p:ext uri="{BB962C8B-B14F-4D97-AF65-F5344CB8AC3E}">
        <p14:creationId xmlns:p14="http://schemas.microsoft.com/office/powerpoint/2010/main" val="1198263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5DBA0-F1A3-402C-B2E8-91F2124219E7}"/>
              </a:ext>
            </a:extLst>
          </p:cNvPr>
          <p:cNvSpPr>
            <a:spLocks noGrp="1"/>
          </p:cNvSpPr>
          <p:nvPr>
            <p:ph type="title"/>
          </p:nvPr>
        </p:nvSpPr>
        <p:spPr>
          <a:xfrm>
            <a:off x="574674" y="1334558"/>
            <a:ext cx="10131425" cy="1456267"/>
          </a:xfrm>
        </p:spPr>
        <p:txBody>
          <a:bodyPr/>
          <a:lstStyle/>
          <a:p>
            <a:r>
              <a:rPr lang="en-US" dirty="0">
                <a:solidFill>
                  <a:srgbClr val="FFFF00"/>
                </a:solidFill>
              </a:rPr>
              <a:t>2. Elasticity in cloud computing: a survey</a:t>
            </a:r>
          </a:p>
        </p:txBody>
      </p:sp>
      <p:sp>
        <p:nvSpPr>
          <p:cNvPr id="3" name="Content Placeholder 2">
            <a:extLst>
              <a:ext uri="{FF2B5EF4-FFF2-40B4-BE49-F238E27FC236}">
                <a16:creationId xmlns:a16="http://schemas.microsoft.com/office/drawing/2014/main" id="{8CB5CF73-9124-4BFF-A517-571FC3103C03}"/>
              </a:ext>
            </a:extLst>
          </p:cNvPr>
          <p:cNvSpPr>
            <a:spLocks noGrp="1"/>
          </p:cNvSpPr>
          <p:nvPr>
            <p:ph idx="1"/>
          </p:nvPr>
        </p:nvSpPr>
        <p:spPr/>
        <p:txBody>
          <a:bodyPr/>
          <a:lstStyle/>
          <a:p>
            <a:r>
              <a:rPr lang="pt-BR" sz="1600" dirty="0">
                <a:solidFill>
                  <a:srgbClr val="00B0F0"/>
                </a:solidFill>
              </a:rPr>
              <a:t>Emanuel Ferreira Coutinho · Flavio Rubens de Carvalho Sousa ´ · Paulo Antonio Leal Rego · Danielo Gonc¸alves Gomes · Jose Neuman de Souza ,</a:t>
            </a:r>
            <a:r>
              <a:rPr lang="en-US" sz="1600" dirty="0">
                <a:solidFill>
                  <a:srgbClr val="00B0F0"/>
                </a:solidFill>
              </a:rPr>
              <a:t>  Aug. 2015.</a:t>
            </a:r>
          </a:p>
          <a:p>
            <a:r>
              <a:rPr lang="en-US" dirty="0"/>
              <a:t>Elasticity helps to improve the use of resources, essential in a cloud computing environment, since it avoids the waste of resources, reducing costs.</a:t>
            </a:r>
          </a:p>
          <a:p>
            <a:r>
              <a:rPr lang="en-US" dirty="0"/>
              <a:t> providers should use resources efficiently and monitor the resources in small units of time.</a:t>
            </a:r>
          </a:p>
          <a:p>
            <a:endParaRPr lang="en-US" dirty="0"/>
          </a:p>
          <a:p>
            <a:endParaRPr lang="en-US" dirty="0"/>
          </a:p>
        </p:txBody>
      </p:sp>
      <p:sp>
        <p:nvSpPr>
          <p:cNvPr id="4" name="Date Placeholder 3">
            <a:extLst>
              <a:ext uri="{FF2B5EF4-FFF2-40B4-BE49-F238E27FC236}">
                <a16:creationId xmlns:a16="http://schemas.microsoft.com/office/drawing/2014/main" id="{2711D8D4-A695-47E5-AB8B-E44C4B08EFB8}"/>
              </a:ext>
            </a:extLst>
          </p:cNvPr>
          <p:cNvSpPr>
            <a:spLocks noGrp="1"/>
          </p:cNvSpPr>
          <p:nvPr>
            <p:ph type="dt" sz="half" idx="10"/>
          </p:nvPr>
        </p:nvSpPr>
        <p:spPr>
          <a:xfrm>
            <a:off x="9905999" y="521260"/>
            <a:ext cx="1600200" cy="377825"/>
          </a:xfrm>
        </p:spPr>
        <p:txBody>
          <a:bodyPr/>
          <a:lstStyle/>
          <a:p>
            <a:fld id="{27F854B8-8867-428B-A947-D477B0911179}" type="datetime1">
              <a:rPr lang="en-US" smtClean="0"/>
              <a:t>12/4/2021</a:t>
            </a:fld>
            <a:endParaRPr lang="en-US" dirty="0"/>
          </a:p>
        </p:txBody>
      </p:sp>
      <p:sp>
        <p:nvSpPr>
          <p:cNvPr id="6" name="Slide Number Placeholder 5">
            <a:extLst>
              <a:ext uri="{FF2B5EF4-FFF2-40B4-BE49-F238E27FC236}">
                <a16:creationId xmlns:a16="http://schemas.microsoft.com/office/drawing/2014/main" id="{CFEE87EF-8044-48BD-B7B8-B41F4747E85F}"/>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5" name="TextBox 4">
            <a:extLst>
              <a:ext uri="{FF2B5EF4-FFF2-40B4-BE49-F238E27FC236}">
                <a16:creationId xmlns:a16="http://schemas.microsoft.com/office/drawing/2014/main" id="{8F3F9CF1-EB42-4ADB-9F52-F2BE7B01D897}"/>
              </a:ext>
            </a:extLst>
          </p:cNvPr>
          <p:cNvSpPr txBox="1"/>
          <p:nvPr/>
        </p:nvSpPr>
        <p:spPr>
          <a:xfrm>
            <a:off x="2403835" y="521260"/>
            <a:ext cx="5788058" cy="584775"/>
          </a:xfrm>
          <a:prstGeom prst="rect">
            <a:avLst/>
          </a:prstGeom>
          <a:noFill/>
        </p:spPr>
        <p:txBody>
          <a:bodyPr wrap="square" rtlCol="0">
            <a:spAutoFit/>
          </a:bodyPr>
          <a:lstStyle/>
          <a:p>
            <a:r>
              <a:rPr lang="en-US" sz="3200" dirty="0">
                <a:solidFill>
                  <a:srgbClr val="FF0000"/>
                </a:solidFill>
              </a:rPr>
              <a:t>Literature </a:t>
            </a:r>
            <a:r>
              <a:rPr lang="en-US" sz="3200" dirty="0" err="1">
                <a:solidFill>
                  <a:srgbClr val="FF0000"/>
                </a:solidFill>
              </a:rPr>
              <a:t>Servey</a:t>
            </a:r>
            <a:endParaRPr lang="en-US" sz="3200" dirty="0">
              <a:solidFill>
                <a:srgbClr val="FF0000"/>
              </a:solidFill>
            </a:endParaRPr>
          </a:p>
        </p:txBody>
      </p:sp>
    </p:spTree>
    <p:extLst>
      <p:ext uri="{BB962C8B-B14F-4D97-AF65-F5344CB8AC3E}">
        <p14:creationId xmlns:p14="http://schemas.microsoft.com/office/powerpoint/2010/main" val="951266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AD7C-F1B4-43CE-9BC9-6C17E65DE922}"/>
              </a:ext>
            </a:extLst>
          </p:cNvPr>
          <p:cNvSpPr>
            <a:spLocks noGrp="1"/>
          </p:cNvSpPr>
          <p:nvPr>
            <p:ph type="title"/>
          </p:nvPr>
        </p:nvSpPr>
        <p:spPr>
          <a:xfrm>
            <a:off x="528919" y="920685"/>
            <a:ext cx="10131425" cy="1456267"/>
          </a:xfrm>
        </p:spPr>
        <p:txBody>
          <a:bodyPr/>
          <a:lstStyle/>
          <a:p>
            <a:r>
              <a:rPr lang="en-US" dirty="0">
                <a:solidFill>
                  <a:srgbClr val="FFFF00"/>
                </a:solidFill>
              </a:rPr>
              <a:t>3. Documentation of Requirements and KPIs and Definition of Suitable Evaluation Criteria</a:t>
            </a:r>
          </a:p>
        </p:txBody>
      </p:sp>
      <p:sp>
        <p:nvSpPr>
          <p:cNvPr id="4" name="Date Placeholder 3">
            <a:extLst>
              <a:ext uri="{FF2B5EF4-FFF2-40B4-BE49-F238E27FC236}">
                <a16:creationId xmlns:a16="http://schemas.microsoft.com/office/drawing/2014/main" id="{90FF09FA-70D8-4C54-A4F7-5B47F370D954}"/>
              </a:ext>
            </a:extLst>
          </p:cNvPr>
          <p:cNvSpPr>
            <a:spLocks noGrp="1"/>
          </p:cNvSpPr>
          <p:nvPr>
            <p:ph type="dt" sz="half" idx="10"/>
          </p:nvPr>
        </p:nvSpPr>
        <p:spPr>
          <a:xfrm>
            <a:off x="10301919" y="285563"/>
            <a:ext cx="1600200" cy="377825"/>
          </a:xfrm>
        </p:spPr>
        <p:txBody>
          <a:bodyPr/>
          <a:lstStyle/>
          <a:p>
            <a:fld id="{D6257849-2FEB-4857-AA1D-DC34A4227902}" type="datetime1">
              <a:rPr lang="en-US" smtClean="0"/>
              <a:t>12/4/2021</a:t>
            </a:fld>
            <a:endParaRPr lang="en-US" dirty="0"/>
          </a:p>
        </p:txBody>
      </p:sp>
      <p:sp>
        <p:nvSpPr>
          <p:cNvPr id="6" name="Slide Number Placeholder 5">
            <a:extLst>
              <a:ext uri="{FF2B5EF4-FFF2-40B4-BE49-F238E27FC236}">
                <a16:creationId xmlns:a16="http://schemas.microsoft.com/office/drawing/2014/main" id="{FB42C328-BEFD-4815-B963-B4515CEFD257}"/>
              </a:ext>
            </a:extLst>
          </p:cNvPr>
          <p:cNvSpPr>
            <a:spLocks noGrp="1"/>
          </p:cNvSpPr>
          <p:nvPr>
            <p:ph type="sldNum" sz="quarter" idx="12"/>
          </p:nvPr>
        </p:nvSpPr>
        <p:spPr>
          <a:xfrm>
            <a:off x="11037024" y="6051177"/>
            <a:ext cx="626057" cy="521260"/>
          </a:xfrm>
        </p:spPr>
        <p:txBody>
          <a:bodyPr/>
          <a:lstStyle/>
          <a:p>
            <a:fld id="{D57F1E4F-1CFF-5643-939E-217C01CDF565}" type="slidenum">
              <a:rPr lang="en-US" smtClean="0"/>
              <a:pPr/>
              <a:t>6</a:t>
            </a:fld>
            <a:endParaRPr lang="en-US" dirty="0"/>
          </a:p>
        </p:txBody>
      </p:sp>
      <p:sp>
        <p:nvSpPr>
          <p:cNvPr id="9" name="Content Placeholder 8">
            <a:extLst>
              <a:ext uri="{FF2B5EF4-FFF2-40B4-BE49-F238E27FC236}">
                <a16:creationId xmlns:a16="http://schemas.microsoft.com/office/drawing/2014/main" id="{3EA51868-043B-43B5-990D-EAE664F7B95E}"/>
              </a:ext>
            </a:extLst>
          </p:cNvPr>
          <p:cNvSpPr>
            <a:spLocks noGrp="1"/>
          </p:cNvSpPr>
          <p:nvPr>
            <p:ph idx="1"/>
          </p:nvPr>
        </p:nvSpPr>
        <p:spPr>
          <a:xfrm>
            <a:off x="528919" y="2219884"/>
            <a:ext cx="10131425" cy="4751791"/>
          </a:xfrm>
        </p:spPr>
        <p:txBody>
          <a:bodyPr/>
          <a:lstStyle/>
          <a:p>
            <a:r>
              <a:rPr lang="en-US" sz="1600" dirty="0">
                <a:solidFill>
                  <a:srgbClr val="00B0F0"/>
                </a:solidFill>
              </a:rPr>
              <a:t>Lars Christoph Schmelz, Christian </a:t>
            </a:r>
            <a:r>
              <a:rPr lang="en-US" sz="1600" dirty="0" err="1">
                <a:solidFill>
                  <a:srgbClr val="00B0F0"/>
                </a:solidFill>
              </a:rPr>
              <a:t>Mannweiler</a:t>
            </a:r>
            <a:r>
              <a:rPr lang="en-US" sz="1600" dirty="0">
                <a:solidFill>
                  <a:srgbClr val="00B0F0"/>
                </a:solidFill>
              </a:rPr>
              <a:t> , Albert </a:t>
            </a:r>
            <a:r>
              <a:rPr lang="en-US" sz="1600" dirty="0" err="1">
                <a:solidFill>
                  <a:srgbClr val="00B0F0"/>
                </a:solidFill>
              </a:rPr>
              <a:t>Banchs</a:t>
            </a:r>
            <a:r>
              <a:rPr lang="en-US" sz="1600" dirty="0">
                <a:solidFill>
                  <a:srgbClr val="00B0F0"/>
                </a:solidFill>
              </a:rPr>
              <a:t> , Sept. 2017.</a:t>
            </a:r>
          </a:p>
          <a:p>
            <a:r>
              <a:rPr lang="en-US" dirty="0"/>
              <a:t>For resource elasticity, a scenario is assumed where an NF is running over a set of resources to produce a set of outputs. Furthermore, it is assumed that for each novel function under consideration there is an inelastic counterpart, i.e., the “classical” version that provides the required functionality.</a:t>
            </a:r>
          </a:p>
          <a:p>
            <a:r>
              <a:rPr lang="en-US" dirty="0"/>
              <a:t>Requirements regarding network slicing in 5G systems, including creation, removing, or modification of network slices are listed In the following:</a:t>
            </a:r>
          </a:p>
          <a:p>
            <a:r>
              <a:rPr lang="en-US" dirty="0"/>
              <a:t>The 5G system should allow the </a:t>
            </a:r>
            <a:r>
              <a:rPr lang="en-US" dirty="0" err="1"/>
              <a:t>realisation</a:t>
            </a:r>
            <a:r>
              <a:rPr lang="en-US" dirty="0"/>
              <a:t> of Network Slice Instances (NSIs) across several infrastructure domains which may be owned by different parties (multi-domain operation</a:t>
            </a:r>
          </a:p>
          <a:p>
            <a:r>
              <a:rPr lang="en-US" dirty="0"/>
              <a:t>The 5G system shall allow the operator to create, modify and delete an NSI.</a:t>
            </a:r>
          </a:p>
          <a:p>
            <a:r>
              <a:rPr lang="en-US" dirty="0"/>
              <a:t>The 5G system shall enable the network operator to define a minimum available capacity as well as a maximum capacity for an NSI.</a:t>
            </a:r>
          </a:p>
          <a:p>
            <a:r>
              <a:rPr lang="en-US" dirty="0"/>
              <a:t>The 5G system shall enable the network operator to define a priority order between different NSIs in case multiple NSIs compete for resources on the same network. </a:t>
            </a:r>
          </a:p>
          <a:p>
            <a:endParaRPr lang="en-US" dirty="0"/>
          </a:p>
        </p:txBody>
      </p:sp>
      <p:sp>
        <p:nvSpPr>
          <p:cNvPr id="3" name="TextBox 2">
            <a:extLst>
              <a:ext uri="{FF2B5EF4-FFF2-40B4-BE49-F238E27FC236}">
                <a16:creationId xmlns:a16="http://schemas.microsoft.com/office/drawing/2014/main" id="{F725AED1-55BA-48BF-8683-D883019DB338}"/>
              </a:ext>
            </a:extLst>
          </p:cNvPr>
          <p:cNvSpPr txBox="1"/>
          <p:nvPr/>
        </p:nvSpPr>
        <p:spPr>
          <a:xfrm>
            <a:off x="2300140" y="358219"/>
            <a:ext cx="5816338" cy="584775"/>
          </a:xfrm>
          <a:prstGeom prst="rect">
            <a:avLst/>
          </a:prstGeom>
          <a:noFill/>
        </p:spPr>
        <p:txBody>
          <a:bodyPr wrap="square" rtlCol="0">
            <a:spAutoFit/>
          </a:bodyPr>
          <a:lstStyle/>
          <a:p>
            <a:r>
              <a:rPr lang="en-US" sz="3200" dirty="0">
                <a:solidFill>
                  <a:srgbClr val="FF0000"/>
                </a:solidFill>
              </a:rPr>
              <a:t>Literature </a:t>
            </a:r>
            <a:r>
              <a:rPr lang="en-US" sz="3200" dirty="0" err="1">
                <a:solidFill>
                  <a:srgbClr val="FF0000"/>
                </a:solidFill>
              </a:rPr>
              <a:t>Servey</a:t>
            </a:r>
            <a:endParaRPr lang="en-US" sz="3200" dirty="0">
              <a:solidFill>
                <a:srgbClr val="FF0000"/>
              </a:solidFill>
            </a:endParaRPr>
          </a:p>
        </p:txBody>
      </p:sp>
    </p:spTree>
    <p:extLst>
      <p:ext uri="{BB962C8B-B14F-4D97-AF65-F5344CB8AC3E}">
        <p14:creationId xmlns:p14="http://schemas.microsoft.com/office/powerpoint/2010/main" val="3336205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05506-09C6-4B49-8FC8-D595CAA8F2FE}"/>
              </a:ext>
            </a:extLst>
          </p:cNvPr>
          <p:cNvSpPr>
            <a:spLocks noGrp="1"/>
          </p:cNvSpPr>
          <p:nvPr>
            <p:ph type="title"/>
          </p:nvPr>
        </p:nvSpPr>
        <p:spPr>
          <a:xfrm>
            <a:off x="852248" y="1470236"/>
            <a:ext cx="10131425" cy="1472914"/>
          </a:xfrm>
        </p:spPr>
        <p:txBody>
          <a:bodyPr>
            <a:normAutofit fontScale="90000"/>
          </a:bodyPr>
          <a:lstStyle/>
          <a:p>
            <a:r>
              <a:rPr lang="en-US" dirty="0">
                <a:solidFill>
                  <a:srgbClr val="FFFF00"/>
                </a:solidFill>
              </a:rPr>
              <a:t>Mobile Network Architecture Evolution toward 5G</a:t>
            </a:r>
            <a:br>
              <a:rPr lang="en-US" dirty="0">
                <a:solidFill>
                  <a:srgbClr val="FFFF00"/>
                </a:solidFill>
              </a:rPr>
            </a:br>
            <a:r>
              <a:rPr lang="en-US" sz="1800" dirty="0">
                <a:solidFill>
                  <a:srgbClr val="00B0F0"/>
                </a:solidFill>
              </a:rPr>
              <a:t>Peter </a:t>
            </a:r>
            <a:r>
              <a:rPr lang="en-US" sz="1800" dirty="0" err="1">
                <a:solidFill>
                  <a:srgbClr val="00B0F0"/>
                </a:solidFill>
              </a:rPr>
              <a:t>Rost</a:t>
            </a:r>
            <a:r>
              <a:rPr lang="en-US" sz="1800" dirty="0">
                <a:solidFill>
                  <a:srgbClr val="00B0F0"/>
                </a:solidFill>
              </a:rPr>
              <a:t>, Albert </a:t>
            </a:r>
            <a:r>
              <a:rPr lang="en-US" sz="1800" dirty="0" err="1">
                <a:solidFill>
                  <a:srgbClr val="00B0F0"/>
                </a:solidFill>
              </a:rPr>
              <a:t>Banchs</a:t>
            </a:r>
            <a:r>
              <a:rPr lang="en-US" sz="1800" dirty="0">
                <a:solidFill>
                  <a:srgbClr val="00B0F0"/>
                </a:solidFill>
              </a:rPr>
              <a:t>, Ignacio </a:t>
            </a:r>
            <a:r>
              <a:rPr lang="en-US" sz="1800" dirty="0" err="1">
                <a:solidFill>
                  <a:srgbClr val="00B0F0"/>
                </a:solidFill>
              </a:rPr>
              <a:t>Berberana</a:t>
            </a:r>
            <a:r>
              <a:rPr lang="en-US" sz="1800" dirty="0">
                <a:solidFill>
                  <a:srgbClr val="00B0F0"/>
                </a:solidFill>
              </a:rPr>
              <a:t>, Markus </a:t>
            </a:r>
            <a:r>
              <a:rPr lang="en-US" sz="1800" dirty="0" err="1">
                <a:solidFill>
                  <a:srgbClr val="00B0F0"/>
                </a:solidFill>
              </a:rPr>
              <a:t>Breitbach</a:t>
            </a:r>
            <a:r>
              <a:rPr lang="en-US" sz="1800" dirty="0">
                <a:solidFill>
                  <a:srgbClr val="00B0F0"/>
                </a:solidFill>
              </a:rPr>
              <a:t>, Mark Doll, Heinz </a:t>
            </a:r>
            <a:r>
              <a:rPr lang="en-US" sz="1800" dirty="0" err="1">
                <a:solidFill>
                  <a:srgbClr val="00B0F0"/>
                </a:solidFill>
              </a:rPr>
              <a:t>Droste</a:t>
            </a:r>
            <a:r>
              <a:rPr lang="en-US" sz="1800" dirty="0">
                <a:solidFill>
                  <a:srgbClr val="00B0F0"/>
                </a:solidFill>
              </a:rPr>
              <a:t>, Christian </a:t>
            </a:r>
            <a:r>
              <a:rPr lang="en-US" sz="1800" dirty="0" err="1">
                <a:solidFill>
                  <a:srgbClr val="00B0F0"/>
                </a:solidFill>
              </a:rPr>
              <a:t>Mannweiler</a:t>
            </a:r>
            <a:r>
              <a:rPr lang="en-US" sz="1800" dirty="0">
                <a:solidFill>
                  <a:srgbClr val="00B0F0"/>
                </a:solidFill>
              </a:rPr>
              <a:t>, Miguel A. Puente, Konstantinos </a:t>
            </a:r>
            <a:r>
              <a:rPr lang="en-US" sz="1800" dirty="0" err="1">
                <a:solidFill>
                  <a:srgbClr val="00B0F0"/>
                </a:solidFill>
              </a:rPr>
              <a:t>Samdanis</a:t>
            </a:r>
            <a:r>
              <a:rPr lang="en-US" sz="1800" dirty="0">
                <a:solidFill>
                  <a:srgbClr val="00B0F0"/>
                </a:solidFill>
              </a:rPr>
              <a:t>, and </a:t>
            </a:r>
            <a:r>
              <a:rPr lang="en-US" sz="1800" dirty="0" err="1">
                <a:solidFill>
                  <a:srgbClr val="00B0F0"/>
                </a:solidFill>
              </a:rPr>
              <a:t>Bessem</a:t>
            </a:r>
            <a:r>
              <a:rPr lang="en-US" sz="1800" dirty="0">
                <a:solidFill>
                  <a:srgbClr val="00B0F0"/>
                </a:solidFill>
              </a:rPr>
              <a:t> </a:t>
            </a:r>
            <a:r>
              <a:rPr lang="en-US" sz="1800" dirty="0" err="1">
                <a:solidFill>
                  <a:srgbClr val="00B0F0"/>
                </a:solidFill>
              </a:rPr>
              <a:t>Sayadi</a:t>
            </a:r>
            <a:r>
              <a:rPr lang="en-US" sz="1800" dirty="0">
                <a:solidFill>
                  <a:srgbClr val="00B0F0"/>
                </a:solidFill>
              </a:rPr>
              <a:t> ,</a:t>
            </a:r>
            <a:r>
              <a:rPr lang="en-US" sz="1050" dirty="0"/>
              <a:t> </a:t>
            </a:r>
            <a:r>
              <a:rPr lang="en-US" sz="1800" dirty="0">
                <a:solidFill>
                  <a:srgbClr val="00B0F0"/>
                </a:solidFill>
              </a:rPr>
              <a:t>May 2016.</a:t>
            </a:r>
          </a:p>
        </p:txBody>
      </p:sp>
      <p:pic>
        <p:nvPicPr>
          <p:cNvPr id="18" name="Content Placeholder 17">
            <a:extLst>
              <a:ext uri="{FF2B5EF4-FFF2-40B4-BE49-F238E27FC236}">
                <a16:creationId xmlns:a16="http://schemas.microsoft.com/office/drawing/2014/main" id="{C455923A-B521-4E75-97E3-675D92F31658}"/>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2617694" y="3082368"/>
            <a:ext cx="6956612" cy="3269361"/>
          </a:xfrm>
        </p:spPr>
      </p:pic>
      <p:sp>
        <p:nvSpPr>
          <p:cNvPr id="3" name="Date Placeholder 2">
            <a:extLst>
              <a:ext uri="{FF2B5EF4-FFF2-40B4-BE49-F238E27FC236}">
                <a16:creationId xmlns:a16="http://schemas.microsoft.com/office/drawing/2014/main" id="{84973523-9D1C-4351-BAE5-5BA5CAE7B154}"/>
              </a:ext>
            </a:extLst>
          </p:cNvPr>
          <p:cNvSpPr>
            <a:spLocks noGrp="1"/>
          </p:cNvSpPr>
          <p:nvPr>
            <p:ph type="dt" sz="half" idx="10"/>
          </p:nvPr>
        </p:nvSpPr>
        <p:spPr>
          <a:xfrm>
            <a:off x="9145472" y="258679"/>
            <a:ext cx="2033516" cy="664696"/>
          </a:xfrm>
        </p:spPr>
        <p:txBody>
          <a:bodyPr/>
          <a:lstStyle/>
          <a:p>
            <a:fld id="{DD902CDA-86B5-4A64-9A19-AE8BE726AADF}" type="datetime1">
              <a:rPr lang="en-US" smtClean="0"/>
              <a:t>12/4/2021</a:t>
            </a:fld>
            <a:endParaRPr lang="en-US" dirty="0"/>
          </a:p>
        </p:txBody>
      </p:sp>
      <p:sp>
        <p:nvSpPr>
          <p:cNvPr id="6" name="Slide Number Placeholder 5">
            <a:extLst>
              <a:ext uri="{FF2B5EF4-FFF2-40B4-BE49-F238E27FC236}">
                <a16:creationId xmlns:a16="http://schemas.microsoft.com/office/drawing/2014/main" id="{500EBD57-441F-4745-93C0-22B35B375D9F}"/>
              </a:ext>
            </a:extLst>
          </p:cNvPr>
          <p:cNvSpPr>
            <a:spLocks noGrp="1"/>
          </p:cNvSpPr>
          <p:nvPr>
            <p:ph type="sldNum" sz="quarter" idx="12"/>
          </p:nvPr>
        </p:nvSpPr>
        <p:spPr>
          <a:xfrm>
            <a:off x="10099477" y="5978151"/>
            <a:ext cx="551167" cy="377825"/>
          </a:xfrm>
        </p:spPr>
        <p:txBody>
          <a:bodyPr/>
          <a:lstStyle/>
          <a:p>
            <a:fld id="{D57F1E4F-1CFF-5643-939E-217C01CDF565}" type="slidenum">
              <a:rPr lang="en-US" smtClean="0"/>
              <a:pPr/>
              <a:t>7</a:t>
            </a:fld>
            <a:endParaRPr lang="en-US" dirty="0"/>
          </a:p>
        </p:txBody>
      </p:sp>
      <p:sp>
        <p:nvSpPr>
          <p:cNvPr id="10" name="TextBox 9">
            <a:extLst>
              <a:ext uri="{FF2B5EF4-FFF2-40B4-BE49-F238E27FC236}">
                <a16:creationId xmlns:a16="http://schemas.microsoft.com/office/drawing/2014/main" id="{486BBA7B-42EE-45D7-A1B4-BDA8BB5587B6}"/>
              </a:ext>
            </a:extLst>
          </p:cNvPr>
          <p:cNvSpPr txBox="1"/>
          <p:nvPr/>
        </p:nvSpPr>
        <p:spPr>
          <a:xfrm>
            <a:off x="2936595" y="6351729"/>
            <a:ext cx="5611906" cy="369332"/>
          </a:xfrm>
          <a:prstGeom prst="rect">
            <a:avLst/>
          </a:prstGeom>
          <a:noFill/>
        </p:spPr>
        <p:txBody>
          <a:bodyPr wrap="square" rtlCol="0">
            <a:spAutoFit/>
          </a:bodyPr>
          <a:lstStyle/>
          <a:p>
            <a:r>
              <a:rPr lang="en-US" dirty="0"/>
              <a:t>                             5G Network slicing </a:t>
            </a:r>
          </a:p>
        </p:txBody>
      </p:sp>
      <p:sp>
        <p:nvSpPr>
          <p:cNvPr id="4" name="TextBox 3">
            <a:extLst>
              <a:ext uri="{FF2B5EF4-FFF2-40B4-BE49-F238E27FC236}">
                <a16:creationId xmlns:a16="http://schemas.microsoft.com/office/drawing/2014/main" id="{F19C325C-7121-4CDC-8A3D-2EB945062F29}"/>
              </a:ext>
            </a:extLst>
          </p:cNvPr>
          <p:cNvSpPr txBox="1"/>
          <p:nvPr/>
        </p:nvSpPr>
        <p:spPr>
          <a:xfrm>
            <a:off x="2696066" y="526811"/>
            <a:ext cx="5147035" cy="584775"/>
          </a:xfrm>
          <a:prstGeom prst="rect">
            <a:avLst/>
          </a:prstGeom>
          <a:noFill/>
        </p:spPr>
        <p:txBody>
          <a:bodyPr wrap="square" rtlCol="0">
            <a:spAutoFit/>
          </a:bodyPr>
          <a:lstStyle/>
          <a:p>
            <a:r>
              <a:rPr lang="en-US" sz="3200" dirty="0">
                <a:solidFill>
                  <a:srgbClr val="FF0000"/>
                </a:solidFill>
              </a:rPr>
              <a:t>Literature </a:t>
            </a:r>
            <a:r>
              <a:rPr lang="en-US" sz="3200" dirty="0" err="1">
                <a:solidFill>
                  <a:srgbClr val="FF0000"/>
                </a:solidFill>
              </a:rPr>
              <a:t>Servey</a:t>
            </a:r>
            <a:endParaRPr lang="en-US" sz="3200" dirty="0">
              <a:solidFill>
                <a:srgbClr val="FF0000"/>
              </a:solidFill>
            </a:endParaRPr>
          </a:p>
        </p:txBody>
      </p:sp>
    </p:spTree>
    <p:extLst>
      <p:ext uri="{BB962C8B-B14F-4D97-AF65-F5344CB8AC3E}">
        <p14:creationId xmlns:p14="http://schemas.microsoft.com/office/powerpoint/2010/main" val="1161671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01376EF5-22DD-4038-953F-26A457EB8A5C}"/>
              </a:ext>
            </a:extLst>
          </p:cNvPr>
          <p:cNvSpPr>
            <a:spLocks noGrp="1"/>
          </p:cNvSpPr>
          <p:nvPr>
            <p:ph type="title"/>
          </p:nvPr>
        </p:nvSpPr>
        <p:spPr>
          <a:xfrm>
            <a:off x="685800" y="1066800"/>
            <a:ext cx="10131425" cy="1456267"/>
          </a:xfrm>
        </p:spPr>
        <p:txBody>
          <a:bodyPr>
            <a:normAutofit/>
          </a:bodyPr>
          <a:lstStyle/>
          <a:p>
            <a:r>
              <a:rPr lang="en-US" dirty="0"/>
              <a:t>Network slicing</a:t>
            </a:r>
          </a:p>
        </p:txBody>
      </p:sp>
      <p:sp>
        <p:nvSpPr>
          <p:cNvPr id="39" name="Content Placeholder 38">
            <a:extLst>
              <a:ext uri="{FF2B5EF4-FFF2-40B4-BE49-F238E27FC236}">
                <a16:creationId xmlns:a16="http://schemas.microsoft.com/office/drawing/2014/main" id="{A0DCA1E5-C7DE-4B1E-ACF1-39B6ADC3D3EA}"/>
              </a:ext>
            </a:extLst>
          </p:cNvPr>
          <p:cNvSpPr>
            <a:spLocks noGrp="1"/>
          </p:cNvSpPr>
          <p:nvPr>
            <p:ph idx="1"/>
          </p:nvPr>
        </p:nvSpPr>
        <p:spPr/>
        <p:txBody>
          <a:bodyPr/>
          <a:lstStyle/>
          <a:p>
            <a:r>
              <a:rPr lang="en-US" dirty="0"/>
              <a:t>Network slicing is centered on the concept of deploying multiple dedicated logical mobile networks with varying levels of mutual isolation on top of the same infrastructure.</a:t>
            </a:r>
          </a:p>
          <a:p>
            <a:r>
              <a:rPr lang="en-US" dirty="0"/>
              <a:t>A network slice is a collection of mobile network functions (or groups of functions) and a specific set of radio access technologies (RATs) (or specific RAT configurations) necessary to operate an </a:t>
            </a:r>
            <a:r>
              <a:rPr lang="en-US" dirty="0" err="1"/>
              <a:t>endto</a:t>
            </a:r>
            <a:r>
              <a:rPr lang="en-US" dirty="0"/>
              <a:t>-end logical mobile network.</a:t>
            </a:r>
          </a:p>
          <a:p>
            <a:r>
              <a:rPr lang="en-US" dirty="0"/>
              <a:t> network slicing is an evolution of network sharing, which has been a key business model for mobile network operators to reduce deployment and operational costs.</a:t>
            </a:r>
          </a:p>
          <a:p>
            <a:endParaRPr lang="en-US" dirty="0"/>
          </a:p>
        </p:txBody>
      </p:sp>
      <p:sp>
        <p:nvSpPr>
          <p:cNvPr id="4" name="Date Placeholder 3">
            <a:extLst>
              <a:ext uri="{FF2B5EF4-FFF2-40B4-BE49-F238E27FC236}">
                <a16:creationId xmlns:a16="http://schemas.microsoft.com/office/drawing/2014/main" id="{C072CA4B-AF8B-447A-A707-C1956B051B5D}"/>
              </a:ext>
            </a:extLst>
          </p:cNvPr>
          <p:cNvSpPr>
            <a:spLocks noGrp="1"/>
          </p:cNvSpPr>
          <p:nvPr>
            <p:ph type="dt" sz="half" idx="10"/>
          </p:nvPr>
        </p:nvSpPr>
        <p:spPr>
          <a:xfrm>
            <a:off x="10113963" y="341312"/>
            <a:ext cx="1611872" cy="377825"/>
          </a:xfrm>
        </p:spPr>
        <p:txBody>
          <a:bodyPr/>
          <a:lstStyle/>
          <a:p>
            <a:fld id="{0BE03EF2-0A38-4E55-96FD-F167430A9AFA}" type="datetime1">
              <a:rPr lang="en-US" smtClean="0"/>
              <a:pPr/>
              <a:t>12/4/2021</a:t>
            </a:fld>
            <a:endParaRPr lang="en-US" dirty="0"/>
          </a:p>
        </p:txBody>
      </p:sp>
      <p:sp>
        <p:nvSpPr>
          <p:cNvPr id="5" name="Slide Number Placeholder 4">
            <a:extLst>
              <a:ext uri="{FF2B5EF4-FFF2-40B4-BE49-F238E27FC236}">
                <a16:creationId xmlns:a16="http://schemas.microsoft.com/office/drawing/2014/main" id="{0339793F-0FF4-45EF-813D-1FBB4B349298}"/>
              </a:ext>
            </a:extLst>
          </p:cNvPr>
          <p:cNvSpPr>
            <a:spLocks noGrp="1"/>
          </p:cNvSpPr>
          <p:nvPr>
            <p:ph type="sldNum" sz="quarter" idx="12"/>
          </p:nvPr>
        </p:nvSpPr>
        <p:spPr>
          <a:xfrm>
            <a:off x="10266060" y="5870575"/>
            <a:ext cx="551167" cy="377825"/>
          </a:xfrm>
        </p:spPr>
        <p:txBody>
          <a:bodyPr/>
          <a:lstStyle/>
          <a:p>
            <a:fld id="{D57F1E4F-1CFF-5643-939E-217C01CDF565}" type="slidenum">
              <a:rPr lang="en-US" smtClean="0"/>
              <a:pPr/>
              <a:t>8</a:t>
            </a:fld>
            <a:endParaRPr lang="en-US" dirty="0"/>
          </a:p>
        </p:txBody>
      </p:sp>
      <p:sp>
        <p:nvSpPr>
          <p:cNvPr id="2" name="TextBox 1">
            <a:extLst>
              <a:ext uri="{FF2B5EF4-FFF2-40B4-BE49-F238E27FC236}">
                <a16:creationId xmlns:a16="http://schemas.microsoft.com/office/drawing/2014/main" id="{6381AE84-63B9-4A7E-83AB-B84D6CB437E4}"/>
              </a:ext>
            </a:extLst>
          </p:cNvPr>
          <p:cNvSpPr txBox="1"/>
          <p:nvPr/>
        </p:nvSpPr>
        <p:spPr>
          <a:xfrm>
            <a:off x="3044858" y="719137"/>
            <a:ext cx="4091233" cy="584775"/>
          </a:xfrm>
          <a:prstGeom prst="rect">
            <a:avLst/>
          </a:prstGeom>
          <a:noFill/>
        </p:spPr>
        <p:txBody>
          <a:bodyPr wrap="square" rtlCol="0">
            <a:spAutoFit/>
          </a:bodyPr>
          <a:lstStyle/>
          <a:p>
            <a:r>
              <a:rPr lang="en-US" sz="3200" dirty="0">
                <a:solidFill>
                  <a:srgbClr val="FF0000"/>
                </a:solidFill>
              </a:rPr>
              <a:t>Literature </a:t>
            </a:r>
            <a:r>
              <a:rPr lang="en-US" sz="3200" dirty="0" err="1">
                <a:solidFill>
                  <a:srgbClr val="FF0000"/>
                </a:solidFill>
              </a:rPr>
              <a:t>Servey</a:t>
            </a:r>
            <a:endParaRPr lang="en-US" sz="3200" dirty="0">
              <a:solidFill>
                <a:srgbClr val="FF0000"/>
              </a:solidFill>
            </a:endParaRPr>
          </a:p>
        </p:txBody>
      </p:sp>
    </p:spTree>
    <p:extLst>
      <p:ext uri="{BB962C8B-B14F-4D97-AF65-F5344CB8AC3E}">
        <p14:creationId xmlns:p14="http://schemas.microsoft.com/office/powerpoint/2010/main" val="834798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3C22-16A1-41BB-8042-266FE96F3FD1}"/>
              </a:ext>
            </a:extLst>
          </p:cNvPr>
          <p:cNvSpPr>
            <a:spLocks noGrp="1"/>
          </p:cNvSpPr>
          <p:nvPr>
            <p:ph type="title"/>
          </p:nvPr>
        </p:nvSpPr>
        <p:spPr>
          <a:xfrm>
            <a:off x="685802" y="104767"/>
            <a:ext cx="10131425" cy="1456267"/>
          </a:xfrm>
        </p:spPr>
        <p:txBody>
          <a:bodyPr/>
          <a:lstStyle/>
          <a:p>
            <a:r>
              <a:rPr lang="en-US" dirty="0"/>
              <a:t>                           </a:t>
            </a:r>
            <a:r>
              <a:rPr lang="en-US" sz="3600" dirty="0">
                <a:solidFill>
                  <a:srgbClr val="FFFF00"/>
                </a:solidFill>
              </a:rPr>
              <a:t> Architecture </a:t>
            </a:r>
            <a:endParaRPr lang="en-US" dirty="0"/>
          </a:p>
        </p:txBody>
      </p:sp>
      <p:sp>
        <p:nvSpPr>
          <p:cNvPr id="4" name="Date Placeholder 3">
            <a:extLst>
              <a:ext uri="{FF2B5EF4-FFF2-40B4-BE49-F238E27FC236}">
                <a16:creationId xmlns:a16="http://schemas.microsoft.com/office/drawing/2014/main" id="{4D57936B-3458-4D1E-8A92-7AFA451743A3}"/>
              </a:ext>
            </a:extLst>
          </p:cNvPr>
          <p:cNvSpPr>
            <a:spLocks noGrp="1"/>
          </p:cNvSpPr>
          <p:nvPr>
            <p:ph type="dt" sz="half" idx="10"/>
          </p:nvPr>
        </p:nvSpPr>
        <p:spPr>
          <a:xfrm>
            <a:off x="10391565" y="191590"/>
            <a:ext cx="1600200" cy="377825"/>
          </a:xfrm>
        </p:spPr>
        <p:txBody>
          <a:bodyPr/>
          <a:lstStyle/>
          <a:p>
            <a:fld id="{0BE03EF2-0A38-4E55-96FD-F167430A9AFA}" type="datetime1">
              <a:rPr lang="en-US" smtClean="0"/>
              <a:t>12/4/2021</a:t>
            </a:fld>
            <a:endParaRPr lang="en-US" dirty="0"/>
          </a:p>
        </p:txBody>
      </p:sp>
      <p:sp>
        <p:nvSpPr>
          <p:cNvPr id="5" name="Slide Number Placeholder 4">
            <a:extLst>
              <a:ext uri="{FF2B5EF4-FFF2-40B4-BE49-F238E27FC236}">
                <a16:creationId xmlns:a16="http://schemas.microsoft.com/office/drawing/2014/main" id="{12E1516B-56E8-4224-9C28-A82E31E5DA4F}"/>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9" name="TextBox 8">
            <a:extLst>
              <a:ext uri="{FF2B5EF4-FFF2-40B4-BE49-F238E27FC236}">
                <a16:creationId xmlns:a16="http://schemas.microsoft.com/office/drawing/2014/main" id="{7CECBA66-CBC1-4FDE-B0A3-947B13F8CF6B}"/>
              </a:ext>
            </a:extLst>
          </p:cNvPr>
          <p:cNvSpPr txBox="1"/>
          <p:nvPr/>
        </p:nvSpPr>
        <p:spPr>
          <a:xfrm>
            <a:off x="2115670" y="6383901"/>
            <a:ext cx="6544235" cy="369332"/>
          </a:xfrm>
          <a:prstGeom prst="rect">
            <a:avLst/>
          </a:prstGeom>
          <a:noFill/>
        </p:spPr>
        <p:txBody>
          <a:bodyPr wrap="square" rtlCol="0">
            <a:spAutoFit/>
          </a:bodyPr>
          <a:lstStyle/>
          <a:p>
            <a:r>
              <a:rPr lang="en-US" dirty="0"/>
              <a:t>5G baseline architecture for 5G-MoNArch </a:t>
            </a:r>
          </a:p>
        </p:txBody>
      </p:sp>
      <p:pic>
        <p:nvPicPr>
          <p:cNvPr id="10" name="Content Placeholder 9" descr="Preliminary high-level functional view of overall 5G-MoNArch... | Download  Scientific Diagram">
            <a:extLst>
              <a:ext uri="{FF2B5EF4-FFF2-40B4-BE49-F238E27FC236}">
                <a16:creationId xmlns:a16="http://schemas.microsoft.com/office/drawing/2014/main" id="{CBD3825D-BA9D-469F-984F-E04AE926F64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4773" y="1216057"/>
            <a:ext cx="8334835" cy="5099901"/>
          </a:xfrm>
          <a:prstGeom prst="rect">
            <a:avLst/>
          </a:prstGeom>
          <a:noFill/>
          <a:ln>
            <a:noFill/>
          </a:ln>
        </p:spPr>
      </p:pic>
    </p:spTree>
    <p:extLst>
      <p:ext uri="{BB962C8B-B14F-4D97-AF65-F5344CB8AC3E}">
        <p14:creationId xmlns:p14="http://schemas.microsoft.com/office/powerpoint/2010/main" val="16588711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{9BF065DE-E072-4E45-9B55-1E2CB7275BCD}tf03457452</Template>
  <TotalTime>688</TotalTime>
  <Words>1270</Words>
  <Application>Microsoft Office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Celestial</vt:lpstr>
      <vt:lpstr>PowerPoint Presentation</vt:lpstr>
      <vt:lpstr>                            CONTENTS  </vt:lpstr>
      <vt:lpstr>                Introduction </vt:lpstr>
      <vt:lpstr>1. 5G empowering vertical industries</vt:lpstr>
      <vt:lpstr>2. Elasticity in cloud computing: a survey</vt:lpstr>
      <vt:lpstr>3. Documentation of Requirements and KPIs and Definition of Suitable Evaluation Criteria</vt:lpstr>
      <vt:lpstr>Mobile Network Architecture Evolution toward 5G Peter Rost, Albert Banchs, Ignacio Berberana, Markus Breitbach, Mark Doll, Heinz Droste, Christian Mannweiler, Miguel A. Puente, Konstantinos Samdanis, and Bessem Sayadi , May 2016.</vt:lpstr>
      <vt:lpstr>Network slicing</vt:lpstr>
      <vt:lpstr>                            Architecture </vt:lpstr>
      <vt:lpstr>5G baseline architecture for 5G-MoNArch</vt:lpstr>
      <vt:lpstr>Service Layer</vt:lpstr>
      <vt:lpstr>Management &amp; Orchestration (MANO) Layer</vt:lpstr>
      <vt:lpstr>Control Layer</vt:lpstr>
      <vt:lpstr>  Network Layer</vt:lpstr>
      <vt:lpstr>                        CONCLUSIONS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Path Towards Resource Elasticity for 5G Network Architecture</dc:title>
  <dc:creator>Bharat</dc:creator>
  <cp:lastModifiedBy>Chaitnya Chobhe</cp:lastModifiedBy>
  <cp:revision>44</cp:revision>
  <dcterms:created xsi:type="dcterms:W3CDTF">2021-11-22T16:35:14Z</dcterms:created>
  <dcterms:modified xsi:type="dcterms:W3CDTF">2021-12-04T04:17:18Z</dcterms:modified>
</cp:coreProperties>
</file>