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 id="2147483672" r:id="rId2"/>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4896B-B21D-444D-BDBD-6F4E1C894411}" v="6" dt="2021-12-04T13:37:53.050"/>
    <p1510:client id="{508C7244-6DEC-25DE-CC2C-0EDE13BBA55A}" v="398" dt="2021-12-04T14:19:12.006"/>
    <p1510:client id="{8F523BA6-82E9-5906-E89E-5F75E28CB887}" v="104" dt="2021-12-05T14:18:44.747"/>
    <p1510:client id="{F09DD613-C51A-3BC5-2401-C7C4D42898A8}" v="1750" dt="2021-12-04T17:59:28.691"/>
    <p1510:client id="{F49EB40A-7117-F296-3C14-81C92779C78A}" v="4" dt="2021-12-04T13:41:20.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E005A-47DA-4D11-AE73-E47DF54151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A79B6F-DF0F-46C4-801E-2D158434973D}">
      <dgm:prSet/>
      <dgm:spPr/>
      <dgm:t>
        <a:bodyPr/>
        <a:lstStyle/>
        <a:p>
          <a:r>
            <a:rPr lang="en-US"/>
            <a:t>Demand forecasting is the process of making estimations about future customer demand over a defined period, using historical data and other information.</a:t>
          </a:r>
        </a:p>
      </dgm:t>
    </dgm:pt>
    <dgm:pt modelId="{6F3F05A8-FDB3-4CD3-831D-DDDBE628E9A4}" type="parTrans" cxnId="{BAA4F81E-9124-4691-8E9D-C3928AC02478}">
      <dgm:prSet/>
      <dgm:spPr/>
      <dgm:t>
        <a:bodyPr/>
        <a:lstStyle/>
        <a:p>
          <a:endParaRPr lang="en-US"/>
        </a:p>
      </dgm:t>
    </dgm:pt>
    <dgm:pt modelId="{F8960DB1-59B1-4E43-B62F-25BB856E9B76}" type="sibTrans" cxnId="{BAA4F81E-9124-4691-8E9D-C3928AC02478}">
      <dgm:prSet/>
      <dgm:spPr/>
      <dgm:t>
        <a:bodyPr/>
        <a:lstStyle/>
        <a:p>
          <a:endParaRPr lang="en-US"/>
        </a:p>
      </dgm:t>
    </dgm:pt>
    <dgm:pt modelId="{B3FCB345-F44C-49F8-96A1-67FFF0A127D2}">
      <dgm:prSet/>
      <dgm:spPr/>
      <dgm:t>
        <a:bodyPr/>
        <a:lstStyle/>
        <a:p>
          <a:r>
            <a:rPr lang="en-US"/>
            <a:t>Proper demand forecasting gives businesses valuable information about their potential in their current market and other markets.</a:t>
          </a:r>
        </a:p>
      </dgm:t>
    </dgm:pt>
    <dgm:pt modelId="{4BDA79BA-7B62-43A9-A5A0-849673EC908F}" type="parTrans" cxnId="{F738AFFD-0BA5-4E30-8750-11F9C3FCEFF7}">
      <dgm:prSet/>
      <dgm:spPr/>
      <dgm:t>
        <a:bodyPr/>
        <a:lstStyle/>
        <a:p>
          <a:endParaRPr lang="en-US"/>
        </a:p>
      </dgm:t>
    </dgm:pt>
    <dgm:pt modelId="{DEBBCE51-BD27-47E3-A563-46D21A1341F7}" type="sibTrans" cxnId="{F738AFFD-0BA5-4E30-8750-11F9C3FCEFF7}">
      <dgm:prSet/>
      <dgm:spPr/>
      <dgm:t>
        <a:bodyPr/>
        <a:lstStyle/>
        <a:p>
          <a:endParaRPr lang="en-US"/>
        </a:p>
      </dgm:t>
    </dgm:pt>
    <dgm:pt modelId="{4E8A6446-41E7-45AF-9DB5-943454048B05}">
      <dgm:prSet/>
      <dgm:spPr/>
      <dgm:t>
        <a:bodyPr/>
        <a:lstStyle/>
        <a:p>
          <a:r>
            <a:rPr lang="en-US"/>
            <a:t>Helps managers to make informed decisions about pricing, inventory levels,business Strategy.</a:t>
          </a:r>
        </a:p>
      </dgm:t>
    </dgm:pt>
    <dgm:pt modelId="{638A308F-4A5B-4551-A51E-8D6D224E81B6}" type="parTrans" cxnId="{16F61E39-300A-4DB2-B016-0729EAD99324}">
      <dgm:prSet/>
      <dgm:spPr/>
      <dgm:t>
        <a:bodyPr/>
        <a:lstStyle/>
        <a:p>
          <a:endParaRPr lang="en-US"/>
        </a:p>
      </dgm:t>
    </dgm:pt>
    <dgm:pt modelId="{42E9007F-30E6-456A-B758-3B320BBEEF6E}" type="sibTrans" cxnId="{16F61E39-300A-4DB2-B016-0729EAD99324}">
      <dgm:prSet/>
      <dgm:spPr/>
      <dgm:t>
        <a:bodyPr/>
        <a:lstStyle/>
        <a:p>
          <a:endParaRPr lang="en-US"/>
        </a:p>
      </dgm:t>
    </dgm:pt>
    <dgm:pt modelId="{389DB6E0-398C-43E4-B989-D91CDC3C7C6F}" type="pres">
      <dgm:prSet presAssocID="{072E005A-47DA-4D11-AE73-E47DF54151BE}" presName="root" presStyleCnt="0">
        <dgm:presLayoutVars>
          <dgm:dir/>
          <dgm:resizeHandles val="exact"/>
        </dgm:presLayoutVars>
      </dgm:prSet>
      <dgm:spPr/>
    </dgm:pt>
    <dgm:pt modelId="{C61D074A-97DE-4E2C-B3AB-4F4A3770520F}" type="pres">
      <dgm:prSet presAssocID="{2FA79B6F-DF0F-46C4-801E-2D158434973D}" presName="compNode" presStyleCnt="0"/>
      <dgm:spPr/>
    </dgm:pt>
    <dgm:pt modelId="{DC303D61-8727-4525-8C63-B27D50298AF2}" type="pres">
      <dgm:prSet presAssocID="{2FA79B6F-DF0F-46C4-801E-2D158434973D}" presName="bgRect" presStyleLbl="bgShp" presStyleIdx="0" presStyleCnt="3"/>
      <dgm:spPr/>
    </dgm:pt>
    <dgm:pt modelId="{ACD83774-0C31-4081-99C7-934993FDA3A7}" type="pres">
      <dgm:prSet presAssocID="{2FA79B6F-DF0F-46C4-801E-2D15843497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B9035F81-CD7C-41DB-A02A-D7E3339CC732}" type="pres">
      <dgm:prSet presAssocID="{2FA79B6F-DF0F-46C4-801E-2D158434973D}" presName="spaceRect" presStyleCnt="0"/>
      <dgm:spPr/>
    </dgm:pt>
    <dgm:pt modelId="{F115495A-070E-425C-BC18-BA994F355B42}" type="pres">
      <dgm:prSet presAssocID="{2FA79B6F-DF0F-46C4-801E-2D158434973D}" presName="parTx" presStyleLbl="revTx" presStyleIdx="0" presStyleCnt="3">
        <dgm:presLayoutVars>
          <dgm:chMax val="0"/>
          <dgm:chPref val="0"/>
        </dgm:presLayoutVars>
      </dgm:prSet>
      <dgm:spPr/>
    </dgm:pt>
    <dgm:pt modelId="{3C1EDF10-F3A2-4777-874B-44817CAFAA51}" type="pres">
      <dgm:prSet presAssocID="{F8960DB1-59B1-4E43-B62F-25BB856E9B76}" presName="sibTrans" presStyleCnt="0"/>
      <dgm:spPr/>
    </dgm:pt>
    <dgm:pt modelId="{C7556A9D-28B9-48A5-B5C3-112ED3981D4A}" type="pres">
      <dgm:prSet presAssocID="{B3FCB345-F44C-49F8-96A1-67FFF0A127D2}" presName="compNode" presStyleCnt="0"/>
      <dgm:spPr/>
    </dgm:pt>
    <dgm:pt modelId="{48F0B37B-3997-49DF-9725-B6A76D9A31B4}" type="pres">
      <dgm:prSet presAssocID="{B3FCB345-F44C-49F8-96A1-67FFF0A127D2}" presName="bgRect" presStyleLbl="bgShp" presStyleIdx="1" presStyleCnt="3"/>
      <dgm:spPr/>
    </dgm:pt>
    <dgm:pt modelId="{23850FD3-FBD0-4A33-BC1B-B9F9DAF7D548}" type="pres">
      <dgm:prSet presAssocID="{B3FCB345-F44C-49F8-96A1-67FFF0A127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EE2F8003-D6D5-4129-89EB-CE9935EA5BFF}" type="pres">
      <dgm:prSet presAssocID="{B3FCB345-F44C-49F8-96A1-67FFF0A127D2}" presName="spaceRect" presStyleCnt="0"/>
      <dgm:spPr/>
    </dgm:pt>
    <dgm:pt modelId="{E4CA98C8-BDF3-40F7-8DFC-FD6DF4596EB4}" type="pres">
      <dgm:prSet presAssocID="{B3FCB345-F44C-49F8-96A1-67FFF0A127D2}" presName="parTx" presStyleLbl="revTx" presStyleIdx="1" presStyleCnt="3">
        <dgm:presLayoutVars>
          <dgm:chMax val="0"/>
          <dgm:chPref val="0"/>
        </dgm:presLayoutVars>
      </dgm:prSet>
      <dgm:spPr/>
    </dgm:pt>
    <dgm:pt modelId="{CD86E4A9-D02C-43BF-A3BB-47D8DFDC371A}" type="pres">
      <dgm:prSet presAssocID="{DEBBCE51-BD27-47E3-A563-46D21A1341F7}" presName="sibTrans" presStyleCnt="0"/>
      <dgm:spPr/>
    </dgm:pt>
    <dgm:pt modelId="{EDAA0D82-DDCA-4589-BF53-5652AE9889F5}" type="pres">
      <dgm:prSet presAssocID="{4E8A6446-41E7-45AF-9DB5-943454048B05}" presName="compNode" presStyleCnt="0"/>
      <dgm:spPr/>
    </dgm:pt>
    <dgm:pt modelId="{575FFCC9-6EF1-4426-86B0-E904EB3863B5}" type="pres">
      <dgm:prSet presAssocID="{4E8A6446-41E7-45AF-9DB5-943454048B05}" presName="bgRect" presStyleLbl="bgShp" presStyleIdx="2" presStyleCnt="3"/>
      <dgm:spPr/>
    </dgm:pt>
    <dgm:pt modelId="{EF6E2741-9439-4A87-83F4-770778058EC5}" type="pres">
      <dgm:prSet presAssocID="{4E8A6446-41E7-45AF-9DB5-943454048B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4F219C00-CC5E-4555-8EB9-1E53323A2D6E}" type="pres">
      <dgm:prSet presAssocID="{4E8A6446-41E7-45AF-9DB5-943454048B05}" presName="spaceRect" presStyleCnt="0"/>
      <dgm:spPr/>
    </dgm:pt>
    <dgm:pt modelId="{36044E22-F405-4BB5-AC6D-8251F7505DD9}" type="pres">
      <dgm:prSet presAssocID="{4E8A6446-41E7-45AF-9DB5-943454048B05}" presName="parTx" presStyleLbl="revTx" presStyleIdx="2" presStyleCnt="3">
        <dgm:presLayoutVars>
          <dgm:chMax val="0"/>
          <dgm:chPref val="0"/>
        </dgm:presLayoutVars>
      </dgm:prSet>
      <dgm:spPr/>
    </dgm:pt>
  </dgm:ptLst>
  <dgm:cxnLst>
    <dgm:cxn modelId="{BAA4F81E-9124-4691-8E9D-C3928AC02478}" srcId="{072E005A-47DA-4D11-AE73-E47DF54151BE}" destId="{2FA79B6F-DF0F-46C4-801E-2D158434973D}" srcOrd="0" destOrd="0" parTransId="{6F3F05A8-FDB3-4CD3-831D-DDDBE628E9A4}" sibTransId="{F8960DB1-59B1-4E43-B62F-25BB856E9B76}"/>
    <dgm:cxn modelId="{16F61E39-300A-4DB2-B016-0729EAD99324}" srcId="{072E005A-47DA-4D11-AE73-E47DF54151BE}" destId="{4E8A6446-41E7-45AF-9DB5-943454048B05}" srcOrd="2" destOrd="0" parTransId="{638A308F-4A5B-4551-A51E-8D6D224E81B6}" sibTransId="{42E9007F-30E6-456A-B758-3B320BBEEF6E}"/>
    <dgm:cxn modelId="{4F9C0B8C-6C5C-4545-A33E-BEC0EE45A1E1}" type="presOf" srcId="{4E8A6446-41E7-45AF-9DB5-943454048B05}" destId="{36044E22-F405-4BB5-AC6D-8251F7505DD9}" srcOrd="0" destOrd="0" presId="urn:microsoft.com/office/officeart/2018/2/layout/IconVerticalSolidList"/>
    <dgm:cxn modelId="{3BCD5AB4-02E5-4DF7-8797-1CA7CB183E2E}" type="presOf" srcId="{072E005A-47DA-4D11-AE73-E47DF54151BE}" destId="{389DB6E0-398C-43E4-B989-D91CDC3C7C6F}" srcOrd="0" destOrd="0" presId="urn:microsoft.com/office/officeart/2018/2/layout/IconVerticalSolidList"/>
    <dgm:cxn modelId="{CC09BFB4-F894-4F4E-BB7A-02D7A4718906}" type="presOf" srcId="{2FA79B6F-DF0F-46C4-801E-2D158434973D}" destId="{F115495A-070E-425C-BC18-BA994F355B42}" srcOrd="0" destOrd="0" presId="urn:microsoft.com/office/officeart/2018/2/layout/IconVerticalSolidList"/>
    <dgm:cxn modelId="{E1D51FC3-45F1-4DBD-815C-B54565F7B56B}" type="presOf" srcId="{B3FCB345-F44C-49F8-96A1-67FFF0A127D2}" destId="{E4CA98C8-BDF3-40F7-8DFC-FD6DF4596EB4}" srcOrd="0" destOrd="0" presId="urn:microsoft.com/office/officeart/2018/2/layout/IconVerticalSolidList"/>
    <dgm:cxn modelId="{F738AFFD-0BA5-4E30-8750-11F9C3FCEFF7}" srcId="{072E005A-47DA-4D11-AE73-E47DF54151BE}" destId="{B3FCB345-F44C-49F8-96A1-67FFF0A127D2}" srcOrd="1" destOrd="0" parTransId="{4BDA79BA-7B62-43A9-A5A0-849673EC908F}" sibTransId="{DEBBCE51-BD27-47E3-A563-46D21A1341F7}"/>
    <dgm:cxn modelId="{7EC3510F-884B-4763-B09C-7B3DB0869593}" type="presParOf" srcId="{389DB6E0-398C-43E4-B989-D91CDC3C7C6F}" destId="{C61D074A-97DE-4E2C-B3AB-4F4A3770520F}" srcOrd="0" destOrd="0" presId="urn:microsoft.com/office/officeart/2018/2/layout/IconVerticalSolidList"/>
    <dgm:cxn modelId="{474B7F5D-EFB3-40C0-88FB-F34C552A95A2}" type="presParOf" srcId="{C61D074A-97DE-4E2C-B3AB-4F4A3770520F}" destId="{DC303D61-8727-4525-8C63-B27D50298AF2}" srcOrd="0" destOrd="0" presId="urn:microsoft.com/office/officeart/2018/2/layout/IconVerticalSolidList"/>
    <dgm:cxn modelId="{68E9C3A1-4B5E-430A-A77F-1A5D54A39F0A}" type="presParOf" srcId="{C61D074A-97DE-4E2C-B3AB-4F4A3770520F}" destId="{ACD83774-0C31-4081-99C7-934993FDA3A7}" srcOrd="1" destOrd="0" presId="urn:microsoft.com/office/officeart/2018/2/layout/IconVerticalSolidList"/>
    <dgm:cxn modelId="{B69FD102-D2BF-4343-B401-9D553F2A06E6}" type="presParOf" srcId="{C61D074A-97DE-4E2C-B3AB-4F4A3770520F}" destId="{B9035F81-CD7C-41DB-A02A-D7E3339CC732}" srcOrd="2" destOrd="0" presId="urn:microsoft.com/office/officeart/2018/2/layout/IconVerticalSolidList"/>
    <dgm:cxn modelId="{813E5D40-B9EC-4A64-9310-C9990CED5089}" type="presParOf" srcId="{C61D074A-97DE-4E2C-B3AB-4F4A3770520F}" destId="{F115495A-070E-425C-BC18-BA994F355B42}" srcOrd="3" destOrd="0" presId="urn:microsoft.com/office/officeart/2018/2/layout/IconVerticalSolidList"/>
    <dgm:cxn modelId="{B7F95AD2-EA6B-4729-8FFB-F0903F582DE7}" type="presParOf" srcId="{389DB6E0-398C-43E4-B989-D91CDC3C7C6F}" destId="{3C1EDF10-F3A2-4777-874B-44817CAFAA51}" srcOrd="1" destOrd="0" presId="urn:microsoft.com/office/officeart/2018/2/layout/IconVerticalSolidList"/>
    <dgm:cxn modelId="{22F72190-8ED5-48BB-B723-D62047A6DD6C}" type="presParOf" srcId="{389DB6E0-398C-43E4-B989-D91CDC3C7C6F}" destId="{C7556A9D-28B9-48A5-B5C3-112ED3981D4A}" srcOrd="2" destOrd="0" presId="urn:microsoft.com/office/officeart/2018/2/layout/IconVerticalSolidList"/>
    <dgm:cxn modelId="{75B6FF47-E545-48E1-97E8-A77C35BC25FD}" type="presParOf" srcId="{C7556A9D-28B9-48A5-B5C3-112ED3981D4A}" destId="{48F0B37B-3997-49DF-9725-B6A76D9A31B4}" srcOrd="0" destOrd="0" presId="urn:microsoft.com/office/officeart/2018/2/layout/IconVerticalSolidList"/>
    <dgm:cxn modelId="{56ABDD1C-DA66-40D2-9B09-DB45B8EA11A2}" type="presParOf" srcId="{C7556A9D-28B9-48A5-B5C3-112ED3981D4A}" destId="{23850FD3-FBD0-4A33-BC1B-B9F9DAF7D548}" srcOrd="1" destOrd="0" presId="urn:microsoft.com/office/officeart/2018/2/layout/IconVerticalSolidList"/>
    <dgm:cxn modelId="{0D8D4E7F-F503-45FF-9802-0887568CF704}" type="presParOf" srcId="{C7556A9D-28B9-48A5-B5C3-112ED3981D4A}" destId="{EE2F8003-D6D5-4129-89EB-CE9935EA5BFF}" srcOrd="2" destOrd="0" presId="urn:microsoft.com/office/officeart/2018/2/layout/IconVerticalSolidList"/>
    <dgm:cxn modelId="{88193051-3EA8-4CAC-9100-712DC65537B4}" type="presParOf" srcId="{C7556A9D-28B9-48A5-B5C3-112ED3981D4A}" destId="{E4CA98C8-BDF3-40F7-8DFC-FD6DF4596EB4}" srcOrd="3" destOrd="0" presId="urn:microsoft.com/office/officeart/2018/2/layout/IconVerticalSolidList"/>
    <dgm:cxn modelId="{8D53A251-84D2-4D9F-AE8D-FCA4766C017C}" type="presParOf" srcId="{389DB6E0-398C-43E4-B989-D91CDC3C7C6F}" destId="{CD86E4A9-D02C-43BF-A3BB-47D8DFDC371A}" srcOrd="3" destOrd="0" presId="urn:microsoft.com/office/officeart/2018/2/layout/IconVerticalSolidList"/>
    <dgm:cxn modelId="{ED840C3D-8AF0-497E-82B3-373DEEB9A17C}" type="presParOf" srcId="{389DB6E0-398C-43E4-B989-D91CDC3C7C6F}" destId="{EDAA0D82-DDCA-4589-BF53-5652AE9889F5}" srcOrd="4" destOrd="0" presId="urn:microsoft.com/office/officeart/2018/2/layout/IconVerticalSolidList"/>
    <dgm:cxn modelId="{9FA6FE07-E858-4590-A807-E762D917C132}" type="presParOf" srcId="{EDAA0D82-DDCA-4589-BF53-5652AE9889F5}" destId="{575FFCC9-6EF1-4426-86B0-E904EB3863B5}" srcOrd="0" destOrd="0" presId="urn:microsoft.com/office/officeart/2018/2/layout/IconVerticalSolidList"/>
    <dgm:cxn modelId="{694D786A-9337-4E0B-8021-7475461AEB76}" type="presParOf" srcId="{EDAA0D82-DDCA-4589-BF53-5652AE9889F5}" destId="{EF6E2741-9439-4A87-83F4-770778058EC5}" srcOrd="1" destOrd="0" presId="urn:microsoft.com/office/officeart/2018/2/layout/IconVerticalSolidList"/>
    <dgm:cxn modelId="{8626A3F5-E63B-4C97-B0A7-EEC22B556117}" type="presParOf" srcId="{EDAA0D82-DDCA-4589-BF53-5652AE9889F5}" destId="{4F219C00-CC5E-4555-8EB9-1E53323A2D6E}" srcOrd="2" destOrd="0" presId="urn:microsoft.com/office/officeart/2018/2/layout/IconVerticalSolidList"/>
    <dgm:cxn modelId="{1A04E0B8-5369-45DC-9DF8-B6AD782DDA43}" type="presParOf" srcId="{EDAA0D82-DDCA-4589-BF53-5652AE9889F5}" destId="{36044E22-F405-4BB5-AC6D-8251F7505D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308653-4409-41D5-A18B-D54E7F9C1736}"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2FFC521E-194D-477F-9DBC-47CC081C791C}">
      <dgm:prSet/>
      <dgm:spPr/>
      <dgm:t>
        <a:bodyPr/>
        <a:lstStyle/>
        <a:p>
          <a:r>
            <a:rPr lang="en-US"/>
            <a:t>Determine the objective and use  of the forecasting model</a:t>
          </a:r>
        </a:p>
      </dgm:t>
    </dgm:pt>
    <dgm:pt modelId="{3FBD68DC-9002-48A4-BB34-A86300D98EEF}" type="parTrans" cxnId="{F1F8888C-1668-489B-A612-A019DF859683}">
      <dgm:prSet/>
      <dgm:spPr/>
      <dgm:t>
        <a:bodyPr/>
        <a:lstStyle/>
        <a:p>
          <a:endParaRPr lang="en-US"/>
        </a:p>
      </dgm:t>
    </dgm:pt>
    <dgm:pt modelId="{3BD45B71-3C70-4E84-BDED-79537D4A3BEE}" type="sibTrans" cxnId="{F1F8888C-1668-489B-A612-A019DF859683}">
      <dgm:prSet phldrT="1" phldr="0"/>
      <dgm:spPr/>
      <dgm:t>
        <a:bodyPr/>
        <a:lstStyle/>
        <a:p>
          <a:r>
            <a:rPr lang="en-US"/>
            <a:t>1</a:t>
          </a:r>
        </a:p>
      </dgm:t>
    </dgm:pt>
    <dgm:pt modelId="{CF28030F-E232-41AA-A5E8-C15ABBBC1645}">
      <dgm:prSet/>
      <dgm:spPr/>
      <dgm:t>
        <a:bodyPr/>
        <a:lstStyle/>
        <a:p>
          <a:r>
            <a:rPr lang="en-US"/>
            <a:t>Choose the parameter  that needs to be forecasted </a:t>
          </a:r>
        </a:p>
      </dgm:t>
    </dgm:pt>
    <dgm:pt modelId="{854C18CA-E4F7-4959-9534-F8DEE44FCB8D}" type="parTrans" cxnId="{F77F74AC-AA2A-403D-92A4-FBFFB178ED8C}">
      <dgm:prSet/>
      <dgm:spPr/>
      <dgm:t>
        <a:bodyPr/>
        <a:lstStyle/>
        <a:p>
          <a:endParaRPr lang="en-US"/>
        </a:p>
      </dgm:t>
    </dgm:pt>
    <dgm:pt modelId="{2987393E-C7CE-45BC-8F22-C7C55D3A8905}" type="sibTrans" cxnId="{F77F74AC-AA2A-403D-92A4-FBFFB178ED8C}">
      <dgm:prSet phldrT="2" phldr="0"/>
      <dgm:spPr/>
      <dgm:t>
        <a:bodyPr/>
        <a:lstStyle/>
        <a:p>
          <a:r>
            <a:rPr lang="en-US"/>
            <a:t>2</a:t>
          </a:r>
        </a:p>
      </dgm:t>
    </dgm:pt>
    <dgm:pt modelId="{D74262CC-5264-4A5D-BB62-22326B936370}">
      <dgm:prSet/>
      <dgm:spPr/>
      <dgm:t>
        <a:bodyPr/>
        <a:lstStyle/>
        <a:p>
          <a:r>
            <a:rPr lang="en-US"/>
            <a:t>Determine the forecast's time horizon.</a:t>
          </a:r>
        </a:p>
      </dgm:t>
    </dgm:pt>
    <dgm:pt modelId="{ED04FF05-EBED-4C2B-8180-D38450FB21E1}" type="parTrans" cxnId="{E09885FA-117C-4718-9C9A-7071B2F5D382}">
      <dgm:prSet/>
      <dgm:spPr/>
      <dgm:t>
        <a:bodyPr/>
        <a:lstStyle/>
        <a:p>
          <a:endParaRPr lang="en-US"/>
        </a:p>
      </dgm:t>
    </dgm:pt>
    <dgm:pt modelId="{DD04D5C2-6D1E-430D-8E85-A4778C5A991C}" type="sibTrans" cxnId="{E09885FA-117C-4718-9C9A-7071B2F5D382}">
      <dgm:prSet phldrT="3" phldr="0"/>
      <dgm:spPr/>
      <dgm:t>
        <a:bodyPr/>
        <a:lstStyle/>
        <a:p>
          <a:r>
            <a:rPr lang="en-US"/>
            <a:t>3</a:t>
          </a:r>
        </a:p>
      </dgm:t>
    </dgm:pt>
    <dgm:pt modelId="{44D31CA5-E54D-4B33-8025-4567B71ECA7A}">
      <dgm:prSet/>
      <dgm:spPr/>
      <dgm:t>
        <a:bodyPr/>
        <a:lstStyle/>
        <a:p>
          <a:r>
            <a:rPr lang="en-US"/>
            <a:t>Collect the relevant information to make the forecast</a:t>
          </a:r>
        </a:p>
      </dgm:t>
    </dgm:pt>
    <dgm:pt modelId="{24CE0A70-AE05-47E5-9C8A-819822D1702A}" type="parTrans" cxnId="{C37A3142-E52E-470B-904C-01C805CE1F69}">
      <dgm:prSet/>
      <dgm:spPr/>
      <dgm:t>
        <a:bodyPr/>
        <a:lstStyle/>
        <a:p>
          <a:endParaRPr lang="en-US"/>
        </a:p>
      </dgm:t>
    </dgm:pt>
    <dgm:pt modelId="{C94677F8-B0DC-43AF-A90D-7A6A4B23C34C}" type="sibTrans" cxnId="{C37A3142-E52E-470B-904C-01C805CE1F69}">
      <dgm:prSet phldrT="4" phldr="0"/>
      <dgm:spPr/>
      <dgm:t>
        <a:bodyPr/>
        <a:lstStyle/>
        <a:p>
          <a:r>
            <a:rPr lang="en-US"/>
            <a:t>4</a:t>
          </a:r>
        </a:p>
      </dgm:t>
    </dgm:pt>
    <dgm:pt modelId="{AF55E14F-F644-45B8-BBE9-3892AF3BE732}">
      <dgm:prSet/>
      <dgm:spPr/>
      <dgm:t>
        <a:bodyPr/>
        <a:lstStyle/>
        <a:p>
          <a:r>
            <a:rPr lang="en-US"/>
            <a:t>Choose an appropriate forecasting model </a:t>
          </a:r>
        </a:p>
      </dgm:t>
    </dgm:pt>
    <dgm:pt modelId="{D98FBDAB-C8D1-45FE-87D8-AE60FA543050}" type="parTrans" cxnId="{28F8BF0B-2E4F-44A8-B107-25173CCA460E}">
      <dgm:prSet/>
      <dgm:spPr/>
      <dgm:t>
        <a:bodyPr/>
        <a:lstStyle/>
        <a:p>
          <a:endParaRPr lang="en-US"/>
        </a:p>
      </dgm:t>
    </dgm:pt>
    <dgm:pt modelId="{1EC2D12A-70BC-4DAF-835F-501DA8F1797D}" type="sibTrans" cxnId="{28F8BF0B-2E4F-44A8-B107-25173CCA460E}">
      <dgm:prSet phldrT="5" phldr="0"/>
      <dgm:spPr/>
      <dgm:t>
        <a:bodyPr/>
        <a:lstStyle/>
        <a:p>
          <a:r>
            <a:rPr lang="en-US"/>
            <a:t>5</a:t>
          </a:r>
        </a:p>
      </dgm:t>
    </dgm:pt>
    <dgm:pt modelId="{2F4B5C99-0FEA-47CB-84E7-38D8641FA3B8}">
      <dgm:prSet/>
      <dgm:spPr/>
      <dgm:t>
        <a:bodyPr/>
        <a:lstStyle/>
        <a:p>
          <a:r>
            <a:rPr lang="en-US"/>
            <a:t>Perform the forecast</a:t>
          </a:r>
        </a:p>
      </dgm:t>
    </dgm:pt>
    <dgm:pt modelId="{3C2B6CEF-37A6-4C82-8EA4-CE7A7962CAA6}" type="parTrans" cxnId="{3AD8F2BB-50E5-4B79-B984-3B533190AB68}">
      <dgm:prSet/>
      <dgm:spPr/>
      <dgm:t>
        <a:bodyPr/>
        <a:lstStyle/>
        <a:p>
          <a:endParaRPr lang="en-US"/>
        </a:p>
      </dgm:t>
    </dgm:pt>
    <dgm:pt modelId="{47C66AF3-5394-44D0-8626-AA110E7531CA}" type="sibTrans" cxnId="{3AD8F2BB-50E5-4B79-B984-3B533190AB68}">
      <dgm:prSet phldrT="6" phldr="0"/>
      <dgm:spPr/>
      <dgm:t>
        <a:bodyPr/>
        <a:lstStyle/>
        <a:p>
          <a:r>
            <a:rPr lang="en-US"/>
            <a:t>6</a:t>
          </a:r>
        </a:p>
      </dgm:t>
    </dgm:pt>
    <dgm:pt modelId="{849D5795-C1C0-49E7-BCD2-AA33FE4ACB2F}">
      <dgm:prSet/>
      <dgm:spPr/>
      <dgm:t>
        <a:bodyPr/>
        <a:lstStyle/>
        <a:p>
          <a:r>
            <a:rPr lang="en-US"/>
            <a:t>Validate and verify the results</a:t>
          </a:r>
        </a:p>
      </dgm:t>
    </dgm:pt>
    <dgm:pt modelId="{BA64E0E3-51B9-48BA-9D05-A34BCE447F4F}" type="parTrans" cxnId="{FD9FC426-2194-4286-B929-F74A1C1872CB}">
      <dgm:prSet/>
      <dgm:spPr/>
      <dgm:t>
        <a:bodyPr/>
        <a:lstStyle/>
        <a:p>
          <a:endParaRPr lang="en-US"/>
        </a:p>
      </dgm:t>
    </dgm:pt>
    <dgm:pt modelId="{36CC8739-317A-4324-8D5E-C32FD7D8E7C4}" type="sibTrans" cxnId="{FD9FC426-2194-4286-B929-F74A1C1872CB}">
      <dgm:prSet phldrT="7" phldr="0"/>
      <dgm:spPr/>
      <dgm:t>
        <a:bodyPr/>
        <a:lstStyle/>
        <a:p>
          <a:r>
            <a:rPr lang="en-US"/>
            <a:t>7</a:t>
          </a:r>
        </a:p>
      </dgm:t>
    </dgm:pt>
    <dgm:pt modelId="{79EC14F0-B377-4D71-89D9-E9FCF77B0C7F}" type="pres">
      <dgm:prSet presAssocID="{BE308653-4409-41D5-A18B-D54E7F9C1736}" presName="Name0" presStyleCnt="0">
        <dgm:presLayoutVars>
          <dgm:animLvl val="lvl"/>
          <dgm:resizeHandles val="exact"/>
        </dgm:presLayoutVars>
      </dgm:prSet>
      <dgm:spPr/>
    </dgm:pt>
    <dgm:pt modelId="{7449A83D-DDCA-4D53-91E4-AA59837A4137}" type="pres">
      <dgm:prSet presAssocID="{2FFC521E-194D-477F-9DBC-47CC081C791C}" presName="compositeNode" presStyleCnt="0">
        <dgm:presLayoutVars>
          <dgm:bulletEnabled val="1"/>
        </dgm:presLayoutVars>
      </dgm:prSet>
      <dgm:spPr/>
    </dgm:pt>
    <dgm:pt modelId="{8DFCBC7E-3BCB-41EE-8790-A089B0AE1074}" type="pres">
      <dgm:prSet presAssocID="{2FFC521E-194D-477F-9DBC-47CC081C791C}" presName="bgRect" presStyleLbl="bgAccFollowNode1" presStyleIdx="0" presStyleCnt="7"/>
      <dgm:spPr/>
    </dgm:pt>
    <dgm:pt modelId="{D9D6682E-478E-4D46-92B3-B07DE19C0987}" type="pres">
      <dgm:prSet presAssocID="{3BD45B71-3C70-4E84-BDED-79537D4A3BEE}" presName="sibTransNodeCircle" presStyleLbl="alignNode1" presStyleIdx="0" presStyleCnt="14">
        <dgm:presLayoutVars>
          <dgm:chMax val="0"/>
          <dgm:bulletEnabled/>
        </dgm:presLayoutVars>
      </dgm:prSet>
      <dgm:spPr/>
    </dgm:pt>
    <dgm:pt modelId="{D5B08957-88BD-4E16-9184-9C12B60A04CF}" type="pres">
      <dgm:prSet presAssocID="{2FFC521E-194D-477F-9DBC-47CC081C791C}" presName="bottomLine" presStyleLbl="alignNode1" presStyleIdx="1" presStyleCnt="14">
        <dgm:presLayoutVars/>
      </dgm:prSet>
      <dgm:spPr/>
    </dgm:pt>
    <dgm:pt modelId="{59C706C2-FB92-4966-8CB7-D339082F1976}" type="pres">
      <dgm:prSet presAssocID="{2FFC521E-194D-477F-9DBC-47CC081C791C}" presName="nodeText" presStyleLbl="bgAccFollowNode1" presStyleIdx="0" presStyleCnt="7">
        <dgm:presLayoutVars>
          <dgm:bulletEnabled val="1"/>
        </dgm:presLayoutVars>
      </dgm:prSet>
      <dgm:spPr/>
    </dgm:pt>
    <dgm:pt modelId="{73DD4B26-2619-46E6-91F0-3AF6CBB05F58}" type="pres">
      <dgm:prSet presAssocID="{3BD45B71-3C70-4E84-BDED-79537D4A3BEE}" presName="sibTrans" presStyleCnt="0"/>
      <dgm:spPr/>
    </dgm:pt>
    <dgm:pt modelId="{90BD951F-06D7-4690-880D-E2877A42FBCE}" type="pres">
      <dgm:prSet presAssocID="{CF28030F-E232-41AA-A5E8-C15ABBBC1645}" presName="compositeNode" presStyleCnt="0">
        <dgm:presLayoutVars>
          <dgm:bulletEnabled val="1"/>
        </dgm:presLayoutVars>
      </dgm:prSet>
      <dgm:spPr/>
    </dgm:pt>
    <dgm:pt modelId="{FEAA5102-9895-4021-90D6-B94A2315C9C0}" type="pres">
      <dgm:prSet presAssocID="{CF28030F-E232-41AA-A5E8-C15ABBBC1645}" presName="bgRect" presStyleLbl="bgAccFollowNode1" presStyleIdx="1" presStyleCnt="7"/>
      <dgm:spPr/>
    </dgm:pt>
    <dgm:pt modelId="{0B73BACD-6384-4F51-8BBA-CFB01E81698C}" type="pres">
      <dgm:prSet presAssocID="{2987393E-C7CE-45BC-8F22-C7C55D3A8905}" presName="sibTransNodeCircle" presStyleLbl="alignNode1" presStyleIdx="2" presStyleCnt="14">
        <dgm:presLayoutVars>
          <dgm:chMax val="0"/>
          <dgm:bulletEnabled/>
        </dgm:presLayoutVars>
      </dgm:prSet>
      <dgm:spPr/>
    </dgm:pt>
    <dgm:pt modelId="{979F4983-D20D-48E4-AA71-DC1E4E8AE25F}" type="pres">
      <dgm:prSet presAssocID="{CF28030F-E232-41AA-A5E8-C15ABBBC1645}" presName="bottomLine" presStyleLbl="alignNode1" presStyleIdx="3" presStyleCnt="14">
        <dgm:presLayoutVars/>
      </dgm:prSet>
      <dgm:spPr/>
    </dgm:pt>
    <dgm:pt modelId="{0759C56B-8D57-43CC-8C3B-BDC327D4E6AF}" type="pres">
      <dgm:prSet presAssocID="{CF28030F-E232-41AA-A5E8-C15ABBBC1645}" presName="nodeText" presStyleLbl="bgAccFollowNode1" presStyleIdx="1" presStyleCnt="7">
        <dgm:presLayoutVars>
          <dgm:bulletEnabled val="1"/>
        </dgm:presLayoutVars>
      </dgm:prSet>
      <dgm:spPr/>
    </dgm:pt>
    <dgm:pt modelId="{2C6A6E7E-359A-4AD5-9E00-35DB13C4608E}" type="pres">
      <dgm:prSet presAssocID="{2987393E-C7CE-45BC-8F22-C7C55D3A8905}" presName="sibTrans" presStyleCnt="0"/>
      <dgm:spPr/>
    </dgm:pt>
    <dgm:pt modelId="{A9A41DEE-A4EE-4E91-B788-5EC881B3BA1A}" type="pres">
      <dgm:prSet presAssocID="{D74262CC-5264-4A5D-BB62-22326B936370}" presName="compositeNode" presStyleCnt="0">
        <dgm:presLayoutVars>
          <dgm:bulletEnabled val="1"/>
        </dgm:presLayoutVars>
      </dgm:prSet>
      <dgm:spPr/>
    </dgm:pt>
    <dgm:pt modelId="{F006448E-F90E-402C-AC11-A69F862B0675}" type="pres">
      <dgm:prSet presAssocID="{D74262CC-5264-4A5D-BB62-22326B936370}" presName="bgRect" presStyleLbl="bgAccFollowNode1" presStyleIdx="2" presStyleCnt="7"/>
      <dgm:spPr/>
    </dgm:pt>
    <dgm:pt modelId="{F034A4DC-FFBC-476D-AB41-95DCE9C170D1}" type="pres">
      <dgm:prSet presAssocID="{DD04D5C2-6D1E-430D-8E85-A4778C5A991C}" presName="sibTransNodeCircle" presStyleLbl="alignNode1" presStyleIdx="4" presStyleCnt="14">
        <dgm:presLayoutVars>
          <dgm:chMax val="0"/>
          <dgm:bulletEnabled/>
        </dgm:presLayoutVars>
      </dgm:prSet>
      <dgm:spPr/>
    </dgm:pt>
    <dgm:pt modelId="{62716286-428E-45A2-9521-8ECFC9F2A3FD}" type="pres">
      <dgm:prSet presAssocID="{D74262CC-5264-4A5D-BB62-22326B936370}" presName="bottomLine" presStyleLbl="alignNode1" presStyleIdx="5" presStyleCnt="14">
        <dgm:presLayoutVars/>
      </dgm:prSet>
      <dgm:spPr/>
    </dgm:pt>
    <dgm:pt modelId="{98ABC711-4B83-4C5C-A1EA-070C9F4F21F0}" type="pres">
      <dgm:prSet presAssocID="{D74262CC-5264-4A5D-BB62-22326B936370}" presName="nodeText" presStyleLbl="bgAccFollowNode1" presStyleIdx="2" presStyleCnt="7">
        <dgm:presLayoutVars>
          <dgm:bulletEnabled val="1"/>
        </dgm:presLayoutVars>
      </dgm:prSet>
      <dgm:spPr/>
    </dgm:pt>
    <dgm:pt modelId="{452A748C-8C13-44B0-86BC-0801CCDBB011}" type="pres">
      <dgm:prSet presAssocID="{DD04D5C2-6D1E-430D-8E85-A4778C5A991C}" presName="sibTrans" presStyleCnt="0"/>
      <dgm:spPr/>
    </dgm:pt>
    <dgm:pt modelId="{270C0717-1AEC-47D5-8E91-CCA509D32A5D}" type="pres">
      <dgm:prSet presAssocID="{44D31CA5-E54D-4B33-8025-4567B71ECA7A}" presName="compositeNode" presStyleCnt="0">
        <dgm:presLayoutVars>
          <dgm:bulletEnabled val="1"/>
        </dgm:presLayoutVars>
      </dgm:prSet>
      <dgm:spPr/>
    </dgm:pt>
    <dgm:pt modelId="{5E9057F9-A810-4B90-80BE-6860DE49D622}" type="pres">
      <dgm:prSet presAssocID="{44D31CA5-E54D-4B33-8025-4567B71ECA7A}" presName="bgRect" presStyleLbl="bgAccFollowNode1" presStyleIdx="3" presStyleCnt="7"/>
      <dgm:spPr/>
    </dgm:pt>
    <dgm:pt modelId="{DEE67B81-B0BF-4201-9344-E1EEB267C33C}" type="pres">
      <dgm:prSet presAssocID="{C94677F8-B0DC-43AF-A90D-7A6A4B23C34C}" presName="sibTransNodeCircle" presStyleLbl="alignNode1" presStyleIdx="6" presStyleCnt="14">
        <dgm:presLayoutVars>
          <dgm:chMax val="0"/>
          <dgm:bulletEnabled/>
        </dgm:presLayoutVars>
      </dgm:prSet>
      <dgm:spPr/>
    </dgm:pt>
    <dgm:pt modelId="{AA32EFAC-6200-47CE-821F-971C2FB7B45E}" type="pres">
      <dgm:prSet presAssocID="{44D31CA5-E54D-4B33-8025-4567B71ECA7A}" presName="bottomLine" presStyleLbl="alignNode1" presStyleIdx="7" presStyleCnt="14">
        <dgm:presLayoutVars/>
      </dgm:prSet>
      <dgm:spPr/>
    </dgm:pt>
    <dgm:pt modelId="{7894CA40-C4E2-49EF-BD72-852A7D7410E8}" type="pres">
      <dgm:prSet presAssocID="{44D31CA5-E54D-4B33-8025-4567B71ECA7A}" presName="nodeText" presStyleLbl="bgAccFollowNode1" presStyleIdx="3" presStyleCnt="7">
        <dgm:presLayoutVars>
          <dgm:bulletEnabled val="1"/>
        </dgm:presLayoutVars>
      </dgm:prSet>
      <dgm:spPr/>
    </dgm:pt>
    <dgm:pt modelId="{69F51963-B6B7-4908-8533-333653CF5FAD}" type="pres">
      <dgm:prSet presAssocID="{C94677F8-B0DC-43AF-A90D-7A6A4B23C34C}" presName="sibTrans" presStyleCnt="0"/>
      <dgm:spPr/>
    </dgm:pt>
    <dgm:pt modelId="{FEC56D5F-5F5D-4EB3-B514-4D33A3CFD7E9}" type="pres">
      <dgm:prSet presAssocID="{AF55E14F-F644-45B8-BBE9-3892AF3BE732}" presName="compositeNode" presStyleCnt="0">
        <dgm:presLayoutVars>
          <dgm:bulletEnabled val="1"/>
        </dgm:presLayoutVars>
      </dgm:prSet>
      <dgm:spPr/>
    </dgm:pt>
    <dgm:pt modelId="{1D63FB8A-1414-41BB-86FA-92D813F249EC}" type="pres">
      <dgm:prSet presAssocID="{AF55E14F-F644-45B8-BBE9-3892AF3BE732}" presName="bgRect" presStyleLbl="bgAccFollowNode1" presStyleIdx="4" presStyleCnt="7"/>
      <dgm:spPr/>
    </dgm:pt>
    <dgm:pt modelId="{744437D3-4C6F-4831-ABF3-A73612DFF7E4}" type="pres">
      <dgm:prSet presAssocID="{1EC2D12A-70BC-4DAF-835F-501DA8F1797D}" presName="sibTransNodeCircle" presStyleLbl="alignNode1" presStyleIdx="8" presStyleCnt="14">
        <dgm:presLayoutVars>
          <dgm:chMax val="0"/>
          <dgm:bulletEnabled/>
        </dgm:presLayoutVars>
      </dgm:prSet>
      <dgm:spPr/>
    </dgm:pt>
    <dgm:pt modelId="{8101B8F6-28CA-414D-8624-980713A66BCD}" type="pres">
      <dgm:prSet presAssocID="{AF55E14F-F644-45B8-BBE9-3892AF3BE732}" presName="bottomLine" presStyleLbl="alignNode1" presStyleIdx="9" presStyleCnt="14">
        <dgm:presLayoutVars/>
      </dgm:prSet>
      <dgm:spPr/>
    </dgm:pt>
    <dgm:pt modelId="{CB7003A8-41FD-4CEF-97FE-F1200C9953C6}" type="pres">
      <dgm:prSet presAssocID="{AF55E14F-F644-45B8-BBE9-3892AF3BE732}" presName="nodeText" presStyleLbl="bgAccFollowNode1" presStyleIdx="4" presStyleCnt="7">
        <dgm:presLayoutVars>
          <dgm:bulletEnabled val="1"/>
        </dgm:presLayoutVars>
      </dgm:prSet>
      <dgm:spPr/>
    </dgm:pt>
    <dgm:pt modelId="{5F4C93AF-0D58-4159-9443-3A9B79CAB24F}" type="pres">
      <dgm:prSet presAssocID="{1EC2D12A-70BC-4DAF-835F-501DA8F1797D}" presName="sibTrans" presStyleCnt="0"/>
      <dgm:spPr/>
    </dgm:pt>
    <dgm:pt modelId="{644C74C0-F711-41FF-91FA-1EFD9314C95F}" type="pres">
      <dgm:prSet presAssocID="{2F4B5C99-0FEA-47CB-84E7-38D8641FA3B8}" presName="compositeNode" presStyleCnt="0">
        <dgm:presLayoutVars>
          <dgm:bulletEnabled val="1"/>
        </dgm:presLayoutVars>
      </dgm:prSet>
      <dgm:spPr/>
    </dgm:pt>
    <dgm:pt modelId="{7CFC4FE0-E3C2-4CE3-B9DD-E7A25D18AF0D}" type="pres">
      <dgm:prSet presAssocID="{2F4B5C99-0FEA-47CB-84E7-38D8641FA3B8}" presName="bgRect" presStyleLbl="bgAccFollowNode1" presStyleIdx="5" presStyleCnt="7"/>
      <dgm:spPr/>
    </dgm:pt>
    <dgm:pt modelId="{8366B409-203A-4A5E-8EF1-08CE8646ACDA}" type="pres">
      <dgm:prSet presAssocID="{47C66AF3-5394-44D0-8626-AA110E7531CA}" presName="sibTransNodeCircle" presStyleLbl="alignNode1" presStyleIdx="10" presStyleCnt="14">
        <dgm:presLayoutVars>
          <dgm:chMax val="0"/>
          <dgm:bulletEnabled/>
        </dgm:presLayoutVars>
      </dgm:prSet>
      <dgm:spPr/>
    </dgm:pt>
    <dgm:pt modelId="{62D04652-5480-4FEA-8899-4B26FFDA095C}" type="pres">
      <dgm:prSet presAssocID="{2F4B5C99-0FEA-47CB-84E7-38D8641FA3B8}" presName="bottomLine" presStyleLbl="alignNode1" presStyleIdx="11" presStyleCnt="14">
        <dgm:presLayoutVars/>
      </dgm:prSet>
      <dgm:spPr/>
    </dgm:pt>
    <dgm:pt modelId="{B2703C4E-9E8A-470E-BB98-7139F5A471A6}" type="pres">
      <dgm:prSet presAssocID="{2F4B5C99-0FEA-47CB-84E7-38D8641FA3B8}" presName="nodeText" presStyleLbl="bgAccFollowNode1" presStyleIdx="5" presStyleCnt="7">
        <dgm:presLayoutVars>
          <dgm:bulletEnabled val="1"/>
        </dgm:presLayoutVars>
      </dgm:prSet>
      <dgm:spPr/>
    </dgm:pt>
    <dgm:pt modelId="{084187BF-0E4F-43B9-B29F-7015A113C32C}" type="pres">
      <dgm:prSet presAssocID="{47C66AF3-5394-44D0-8626-AA110E7531CA}" presName="sibTrans" presStyleCnt="0"/>
      <dgm:spPr/>
    </dgm:pt>
    <dgm:pt modelId="{CD5E1BEA-2AC4-4631-9512-BE498142FABD}" type="pres">
      <dgm:prSet presAssocID="{849D5795-C1C0-49E7-BCD2-AA33FE4ACB2F}" presName="compositeNode" presStyleCnt="0">
        <dgm:presLayoutVars>
          <dgm:bulletEnabled val="1"/>
        </dgm:presLayoutVars>
      </dgm:prSet>
      <dgm:spPr/>
    </dgm:pt>
    <dgm:pt modelId="{8280D681-AD74-4027-9E87-90F943CCC4D4}" type="pres">
      <dgm:prSet presAssocID="{849D5795-C1C0-49E7-BCD2-AA33FE4ACB2F}" presName="bgRect" presStyleLbl="bgAccFollowNode1" presStyleIdx="6" presStyleCnt="7"/>
      <dgm:spPr/>
    </dgm:pt>
    <dgm:pt modelId="{822B5F30-41F8-4257-8E7A-F34F333F52B1}" type="pres">
      <dgm:prSet presAssocID="{36CC8739-317A-4324-8D5E-C32FD7D8E7C4}" presName="sibTransNodeCircle" presStyleLbl="alignNode1" presStyleIdx="12" presStyleCnt="14">
        <dgm:presLayoutVars>
          <dgm:chMax val="0"/>
          <dgm:bulletEnabled/>
        </dgm:presLayoutVars>
      </dgm:prSet>
      <dgm:spPr/>
    </dgm:pt>
    <dgm:pt modelId="{0BBD5326-FDEB-438C-B57B-E32C6DB5D69B}" type="pres">
      <dgm:prSet presAssocID="{849D5795-C1C0-49E7-BCD2-AA33FE4ACB2F}" presName="bottomLine" presStyleLbl="alignNode1" presStyleIdx="13" presStyleCnt="14">
        <dgm:presLayoutVars/>
      </dgm:prSet>
      <dgm:spPr/>
    </dgm:pt>
    <dgm:pt modelId="{C639E689-E541-4CB5-B18C-6B2B3A35E101}" type="pres">
      <dgm:prSet presAssocID="{849D5795-C1C0-49E7-BCD2-AA33FE4ACB2F}" presName="nodeText" presStyleLbl="bgAccFollowNode1" presStyleIdx="6" presStyleCnt="7">
        <dgm:presLayoutVars>
          <dgm:bulletEnabled val="1"/>
        </dgm:presLayoutVars>
      </dgm:prSet>
      <dgm:spPr/>
    </dgm:pt>
  </dgm:ptLst>
  <dgm:cxnLst>
    <dgm:cxn modelId="{D2686B05-CD69-4A47-BD4F-643954C6F797}" type="presOf" srcId="{CF28030F-E232-41AA-A5E8-C15ABBBC1645}" destId="{FEAA5102-9895-4021-90D6-B94A2315C9C0}" srcOrd="0" destOrd="0" presId="urn:microsoft.com/office/officeart/2016/7/layout/BasicLinearProcessNumbered"/>
    <dgm:cxn modelId="{DA3AD00A-1A9D-43DF-AED4-42236A1137C1}" type="presOf" srcId="{C94677F8-B0DC-43AF-A90D-7A6A4B23C34C}" destId="{DEE67B81-B0BF-4201-9344-E1EEB267C33C}" srcOrd="0" destOrd="0" presId="urn:microsoft.com/office/officeart/2016/7/layout/BasicLinearProcessNumbered"/>
    <dgm:cxn modelId="{28F8BF0B-2E4F-44A8-B107-25173CCA460E}" srcId="{BE308653-4409-41D5-A18B-D54E7F9C1736}" destId="{AF55E14F-F644-45B8-BBE9-3892AF3BE732}" srcOrd="4" destOrd="0" parTransId="{D98FBDAB-C8D1-45FE-87D8-AE60FA543050}" sibTransId="{1EC2D12A-70BC-4DAF-835F-501DA8F1797D}"/>
    <dgm:cxn modelId="{629E4513-C1C6-4E91-B10D-CE53637815CF}" type="presOf" srcId="{2987393E-C7CE-45BC-8F22-C7C55D3A8905}" destId="{0B73BACD-6384-4F51-8BBA-CFB01E81698C}" srcOrd="0" destOrd="0" presId="urn:microsoft.com/office/officeart/2016/7/layout/BasicLinearProcessNumbered"/>
    <dgm:cxn modelId="{BF082117-1FF4-4DA9-9CEB-863FC82DCA89}" type="presOf" srcId="{1EC2D12A-70BC-4DAF-835F-501DA8F1797D}" destId="{744437D3-4C6F-4831-ABF3-A73612DFF7E4}" srcOrd="0" destOrd="0" presId="urn:microsoft.com/office/officeart/2016/7/layout/BasicLinearProcessNumbered"/>
    <dgm:cxn modelId="{FD9FC426-2194-4286-B929-F74A1C1872CB}" srcId="{BE308653-4409-41D5-A18B-D54E7F9C1736}" destId="{849D5795-C1C0-49E7-BCD2-AA33FE4ACB2F}" srcOrd="6" destOrd="0" parTransId="{BA64E0E3-51B9-48BA-9D05-A34BCE447F4F}" sibTransId="{36CC8739-317A-4324-8D5E-C32FD7D8E7C4}"/>
    <dgm:cxn modelId="{9D6FC229-50D3-47EC-9A6B-9B717DDA16D5}" type="presOf" srcId="{DD04D5C2-6D1E-430D-8E85-A4778C5A991C}" destId="{F034A4DC-FFBC-476D-AB41-95DCE9C170D1}" srcOrd="0" destOrd="0" presId="urn:microsoft.com/office/officeart/2016/7/layout/BasicLinearProcessNumbered"/>
    <dgm:cxn modelId="{DC580036-BA92-4E05-A244-DAD9A8D34A01}" type="presOf" srcId="{AF55E14F-F644-45B8-BBE9-3892AF3BE732}" destId="{1D63FB8A-1414-41BB-86FA-92D813F249EC}" srcOrd="0" destOrd="0" presId="urn:microsoft.com/office/officeart/2016/7/layout/BasicLinearProcessNumbered"/>
    <dgm:cxn modelId="{426A373C-845E-4993-8406-F106AB297ED2}" type="presOf" srcId="{D74262CC-5264-4A5D-BB62-22326B936370}" destId="{98ABC711-4B83-4C5C-A1EA-070C9F4F21F0}" srcOrd="1" destOrd="0" presId="urn:microsoft.com/office/officeart/2016/7/layout/BasicLinearProcessNumbered"/>
    <dgm:cxn modelId="{B72D963C-6CA8-4E4A-802F-621FE38E0D87}" type="presOf" srcId="{47C66AF3-5394-44D0-8626-AA110E7531CA}" destId="{8366B409-203A-4A5E-8EF1-08CE8646ACDA}" srcOrd="0" destOrd="0" presId="urn:microsoft.com/office/officeart/2016/7/layout/BasicLinearProcessNumbered"/>
    <dgm:cxn modelId="{B550853D-ADED-4625-9219-43CDECA5527D}" type="presOf" srcId="{44D31CA5-E54D-4B33-8025-4567B71ECA7A}" destId="{5E9057F9-A810-4B90-80BE-6860DE49D622}" srcOrd="0" destOrd="0" presId="urn:microsoft.com/office/officeart/2016/7/layout/BasicLinearProcessNumbered"/>
    <dgm:cxn modelId="{C37A3142-E52E-470B-904C-01C805CE1F69}" srcId="{BE308653-4409-41D5-A18B-D54E7F9C1736}" destId="{44D31CA5-E54D-4B33-8025-4567B71ECA7A}" srcOrd="3" destOrd="0" parTransId="{24CE0A70-AE05-47E5-9C8A-819822D1702A}" sibTransId="{C94677F8-B0DC-43AF-A90D-7A6A4B23C34C}"/>
    <dgm:cxn modelId="{6A4A1946-5041-4E8C-BDB3-F7F1DCEF6EC3}" type="presOf" srcId="{2F4B5C99-0FEA-47CB-84E7-38D8641FA3B8}" destId="{B2703C4E-9E8A-470E-BB98-7139F5A471A6}" srcOrd="1" destOrd="0" presId="urn:microsoft.com/office/officeart/2016/7/layout/BasicLinearProcessNumbered"/>
    <dgm:cxn modelId="{EF73BF85-2CE2-4C2D-8C04-5EE9B6E70F81}" type="presOf" srcId="{36CC8739-317A-4324-8D5E-C32FD7D8E7C4}" destId="{822B5F30-41F8-4257-8E7A-F34F333F52B1}" srcOrd="0" destOrd="0" presId="urn:microsoft.com/office/officeart/2016/7/layout/BasicLinearProcessNumbered"/>
    <dgm:cxn modelId="{F1F8888C-1668-489B-A612-A019DF859683}" srcId="{BE308653-4409-41D5-A18B-D54E7F9C1736}" destId="{2FFC521E-194D-477F-9DBC-47CC081C791C}" srcOrd="0" destOrd="0" parTransId="{3FBD68DC-9002-48A4-BB34-A86300D98EEF}" sibTransId="{3BD45B71-3C70-4E84-BDED-79537D4A3BEE}"/>
    <dgm:cxn modelId="{64F1048F-2670-459C-AEF0-3010B887E708}" type="presOf" srcId="{BE308653-4409-41D5-A18B-D54E7F9C1736}" destId="{79EC14F0-B377-4D71-89D9-E9FCF77B0C7F}" srcOrd="0" destOrd="0" presId="urn:microsoft.com/office/officeart/2016/7/layout/BasicLinearProcessNumbered"/>
    <dgm:cxn modelId="{2D085B96-16AA-446F-99E6-7162F7F3FF70}" type="presOf" srcId="{849D5795-C1C0-49E7-BCD2-AA33FE4ACB2F}" destId="{C639E689-E541-4CB5-B18C-6B2B3A35E101}" srcOrd="1" destOrd="0" presId="urn:microsoft.com/office/officeart/2016/7/layout/BasicLinearProcessNumbered"/>
    <dgm:cxn modelId="{F77F74AC-AA2A-403D-92A4-FBFFB178ED8C}" srcId="{BE308653-4409-41D5-A18B-D54E7F9C1736}" destId="{CF28030F-E232-41AA-A5E8-C15ABBBC1645}" srcOrd="1" destOrd="0" parTransId="{854C18CA-E4F7-4959-9534-F8DEE44FCB8D}" sibTransId="{2987393E-C7CE-45BC-8F22-C7C55D3A8905}"/>
    <dgm:cxn modelId="{1FA22EAE-36A7-48C8-893B-0FEDB3EE9089}" type="presOf" srcId="{2FFC521E-194D-477F-9DBC-47CC081C791C}" destId="{59C706C2-FB92-4966-8CB7-D339082F1976}" srcOrd="1" destOrd="0" presId="urn:microsoft.com/office/officeart/2016/7/layout/BasicLinearProcessNumbered"/>
    <dgm:cxn modelId="{3AD8F2BB-50E5-4B79-B984-3B533190AB68}" srcId="{BE308653-4409-41D5-A18B-D54E7F9C1736}" destId="{2F4B5C99-0FEA-47CB-84E7-38D8641FA3B8}" srcOrd="5" destOrd="0" parTransId="{3C2B6CEF-37A6-4C82-8EA4-CE7A7962CAA6}" sibTransId="{47C66AF3-5394-44D0-8626-AA110E7531CA}"/>
    <dgm:cxn modelId="{CBED33C0-5040-49C3-B806-635771B441D2}" type="presOf" srcId="{AF55E14F-F644-45B8-BBE9-3892AF3BE732}" destId="{CB7003A8-41FD-4CEF-97FE-F1200C9953C6}" srcOrd="1" destOrd="0" presId="urn:microsoft.com/office/officeart/2016/7/layout/BasicLinearProcessNumbered"/>
    <dgm:cxn modelId="{D824E0C3-F007-4300-832D-01E387A379BB}" type="presOf" srcId="{2F4B5C99-0FEA-47CB-84E7-38D8641FA3B8}" destId="{7CFC4FE0-E3C2-4CE3-B9DD-E7A25D18AF0D}" srcOrd="0" destOrd="0" presId="urn:microsoft.com/office/officeart/2016/7/layout/BasicLinearProcessNumbered"/>
    <dgm:cxn modelId="{974C08DD-2E78-4DE8-B95E-536E23FF045D}" type="presOf" srcId="{CF28030F-E232-41AA-A5E8-C15ABBBC1645}" destId="{0759C56B-8D57-43CC-8C3B-BDC327D4E6AF}" srcOrd="1" destOrd="0" presId="urn:microsoft.com/office/officeart/2016/7/layout/BasicLinearProcessNumbered"/>
    <dgm:cxn modelId="{9BA166E2-3467-4DC9-8820-2AFB9932B3C7}" type="presOf" srcId="{849D5795-C1C0-49E7-BCD2-AA33FE4ACB2F}" destId="{8280D681-AD74-4027-9E87-90F943CCC4D4}" srcOrd="0" destOrd="0" presId="urn:microsoft.com/office/officeart/2016/7/layout/BasicLinearProcessNumbered"/>
    <dgm:cxn modelId="{0B2583EA-4F26-4898-BCB7-0D36F4847AE6}" type="presOf" srcId="{2FFC521E-194D-477F-9DBC-47CC081C791C}" destId="{8DFCBC7E-3BCB-41EE-8790-A089B0AE1074}" srcOrd="0" destOrd="0" presId="urn:microsoft.com/office/officeart/2016/7/layout/BasicLinearProcessNumbered"/>
    <dgm:cxn modelId="{A39023EB-EBFD-4104-A44F-41B8B7EB0277}" type="presOf" srcId="{D74262CC-5264-4A5D-BB62-22326B936370}" destId="{F006448E-F90E-402C-AC11-A69F862B0675}" srcOrd="0" destOrd="0" presId="urn:microsoft.com/office/officeart/2016/7/layout/BasicLinearProcessNumbered"/>
    <dgm:cxn modelId="{E09885FA-117C-4718-9C9A-7071B2F5D382}" srcId="{BE308653-4409-41D5-A18B-D54E7F9C1736}" destId="{D74262CC-5264-4A5D-BB62-22326B936370}" srcOrd="2" destOrd="0" parTransId="{ED04FF05-EBED-4C2B-8180-D38450FB21E1}" sibTransId="{DD04D5C2-6D1E-430D-8E85-A4778C5A991C}"/>
    <dgm:cxn modelId="{099018FC-9E03-428E-B8A1-0A0F4FA74CE2}" type="presOf" srcId="{44D31CA5-E54D-4B33-8025-4567B71ECA7A}" destId="{7894CA40-C4E2-49EF-BD72-852A7D7410E8}" srcOrd="1" destOrd="0" presId="urn:microsoft.com/office/officeart/2016/7/layout/BasicLinearProcessNumbered"/>
    <dgm:cxn modelId="{19657FFD-5301-4B0F-949A-129EEE5FAB2D}" type="presOf" srcId="{3BD45B71-3C70-4E84-BDED-79537D4A3BEE}" destId="{D9D6682E-478E-4D46-92B3-B07DE19C0987}" srcOrd="0" destOrd="0" presId="urn:microsoft.com/office/officeart/2016/7/layout/BasicLinearProcessNumbered"/>
    <dgm:cxn modelId="{392F1E6A-868C-4561-9BEF-5B604CB56407}" type="presParOf" srcId="{79EC14F0-B377-4D71-89D9-E9FCF77B0C7F}" destId="{7449A83D-DDCA-4D53-91E4-AA59837A4137}" srcOrd="0" destOrd="0" presId="urn:microsoft.com/office/officeart/2016/7/layout/BasicLinearProcessNumbered"/>
    <dgm:cxn modelId="{7948652B-F139-48D3-B734-B751DBABDDC6}" type="presParOf" srcId="{7449A83D-DDCA-4D53-91E4-AA59837A4137}" destId="{8DFCBC7E-3BCB-41EE-8790-A089B0AE1074}" srcOrd="0" destOrd="0" presId="urn:microsoft.com/office/officeart/2016/7/layout/BasicLinearProcessNumbered"/>
    <dgm:cxn modelId="{9D3277AC-9308-4A0D-8B40-F7F90C3568E0}" type="presParOf" srcId="{7449A83D-DDCA-4D53-91E4-AA59837A4137}" destId="{D9D6682E-478E-4D46-92B3-B07DE19C0987}" srcOrd="1" destOrd="0" presId="urn:microsoft.com/office/officeart/2016/7/layout/BasicLinearProcessNumbered"/>
    <dgm:cxn modelId="{E6FBEE00-F992-4ED0-8E96-EE1B5D2A8C6E}" type="presParOf" srcId="{7449A83D-DDCA-4D53-91E4-AA59837A4137}" destId="{D5B08957-88BD-4E16-9184-9C12B60A04CF}" srcOrd="2" destOrd="0" presId="urn:microsoft.com/office/officeart/2016/7/layout/BasicLinearProcessNumbered"/>
    <dgm:cxn modelId="{F90F7F1C-7658-4795-86D3-4EB7E851335C}" type="presParOf" srcId="{7449A83D-DDCA-4D53-91E4-AA59837A4137}" destId="{59C706C2-FB92-4966-8CB7-D339082F1976}" srcOrd="3" destOrd="0" presId="urn:microsoft.com/office/officeart/2016/7/layout/BasicLinearProcessNumbered"/>
    <dgm:cxn modelId="{FCD145F8-6AAD-459B-B107-E79776100068}" type="presParOf" srcId="{79EC14F0-B377-4D71-89D9-E9FCF77B0C7F}" destId="{73DD4B26-2619-46E6-91F0-3AF6CBB05F58}" srcOrd="1" destOrd="0" presId="urn:microsoft.com/office/officeart/2016/7/layout/BasicLinearProcessNumbered"/>
    <dgm:cxn modelId="{FEC6300E-9570-49EC-8A9E-07D2C2530105}" type="presParOf" srcId="{79EC14F0-B377-4D71-89D9-E9FCF77B0C7F}" destId="{90BD951F-06D7-4690-880D-E2877A42FBCE}" srcOrd="2" destOrd="0" presId="urn:microsoft.com/office/officeart/2016/7/layout/BasicLinearProcessNumbered"/>
    <dgm:cxn modelId="{D204ECB1-505E-44D7-9F26-9620984C24DF}" type="presParOf" srcId="{90BD951F-06D7-4690-880D-E2877A42FBCE}" destId="{FEAA5102-9895-4021-90D6-B94A2315C9C0}" srcOrd="0" destOrd="0" presId="urn:microsoft.com/office/officeart/2016/7/layout/BasicLinearProcessNumbered"/>
    <dgm:cxn modelId="{4F13187B-F04C-4451-9A5E-54D002FD34AD}" type="presParOf" srcId="{90BD951F-06D7-4690-880D-E2877A42FBCE}" destId="{0B73BACD-6384-4F51-8BBA-CFB01E81698C}" srcOrd="1" destOrd="0" presId="urn:microsoft.com/office/officeart/2016/7/layout/BasicLinearProcessNumbered"/>
    <dgm:cxn modelId="{36C857EF-0E8C-47EC-9F4D-7FA64E1BE2B5}" type="presParOf" srcId="{90BD951F-06D7-4690-880D-E2877A42FBCE}" destId="{979F4983-D20D-48E4-AA71-DC1E4E8AE25F}" srcOrd="2" destOrd="0" presId="urn:microsoft.com/office/officeart/2016/7/layout/BasicLinearProcessNumbered"/>
    <dgm:cxn modelId="{26EFB5DA-4089-46F2-9661-DEFFD6467939}" type="presParOf" srcId="{90BD951F-06D7-4690-880D-E2877A42FBCE}" destId="{0759C56B-8D57-43CC-8C3B-BDC327D4E6AF}" srcOrd="3" destOrd="0" presId="urn:microsoft.com/office/officeart/2016/7/layout/BasicLinearProcessNumbered"/>
    <dgm:cxn modelId="{8D136E40-203D-404B-A4CC-1AFF639C7B55}" type="presParOf" srcId="{79EC14F0-B377-4D71-89D9-E9FCF77B0C7F}" destId="{2C6A6E7E-359A-4AD5-9E00-35DB13C4608E}" srcOrd="3" destOrd="0" presId="urn:microsoft.com/office/officeart/2016/7/layout/BasicLinearProcessNumbered"/>
    <dgm:cxn modelId="{7D7D2AF4-95DD-46D0-BC2B-86AC4A9291C7}" type="presParOf" srcId="{79EC14F0-B377-4D71-89D9-E9FCF77B0C7F}" destId="{A9A41DEE-A4EE-4E91-B788-5EC881B3BA1A}" srcOrd="4" destOrd="0" presId="urn:microsoft.com/office/officeart/2016/7/layout/BasicLinearProcessNumbered"/>
    <dgm:cxn modelId="{78E68950-A97F-468E-A684-562E08D44FAD}" type="presParOf" srcId="{A9A41DEE-A4EE-4E91-B788-5EC881B3BA1A}" destId="{F006448E-F90E-402C-AC11-A69F862B0675}" srcOrd="0" destOrd="0" presId="urn:microsoft.com/office/officeart/2016/7/layout/BasicLinearProcessNumbered"/>
    <dgm:cxn modelId="{3D7BDD3C-50D8-4AF8-BF60-ACB96CC4DB15}" type="presParOf" srcId="{A9A41DEE-A4EE-4E91-B788-5EC881B3BA1A}" destId="{F034A4DC-FFBC-476D-AB41-95DCE9C170D1}" srcOrd="1" destOrd="0" presId="urn:microsoft.com/office/officeart/2016/7/layout/BasicLinearProcessNumbered"/>
    <dgm:cxn modelId="{11655840-9EBE-4ABA-A831-926A31427F0F}" type="presParOf" srcId="{A9A41DEE-A4EE-4E91-B788-5EC881B3BA1A}" destId="{62716286-428E-45A2-9521-8ECFC9F2A3FD}" srcOrd="2" destOrd="0" presId="urn:microsoft.com/office/officeart/2016/7/layout/BasicLinearProcessNumbered"/>
    <dgm:cxn modelId="{01C0246E-B67E-4654-8093-1C24835B6A4A}" type="presParOf" srcId="{A9A41DEE-A4EE-4E91-B788-5EC881B3BA1A}" destId="{98ABC711-4B83-4C5C-A1EA-070C9F4F21F0}" srcOrd="3" destOrd="0" presId="urn:microsoft.com/office/officeart/2016/7/layout/BasicLinearProcessNumbered"/>
    <dgm:cxn modelId="{AF0F94E2-38C9-488A-8A56-99FFAD7A20A0}" type="presParOf" srcId="{79EC14F0-B377-4D71-89D9-E9FCF77B0C7F}" destId="{452A748C-8C13-44B0-86BC-0801CCDBB011}" srcOrd="5" destOrd="0" presId="urn:microsoft.com/office/officeart/2016/7/layout/BasicLinearProcessNumbered"/>
    <dgm:cxn modelId="{5A0A764B-ACD7-4ED0-9D24-4078303F23A7}" type="presParOf" srcId="{79EC14F0-B377-4D71-89D9-E9FCF77B0C7F}" destId="{270C0717-1AEC-47D5-8E91-CCA509D32A5D}" srcOrd="6" destOrd="0" presId="urn:microsoft.com/office/officeart/2016/7/layout/BasicLinearProcessNumbered"/>
    <dgm:cxn modelId="{2D218408-8E63-410A-A628-4C0F95C83919}" type="presParOf" srcId="{270C0717-1AEC-47D5-8E91-CCA509D32A5D}" destId="{5E9057F9-A810-4B90-80BE-6860DE49D622}" srcOrd="0" destOrd="0" presId="urn:microsoft.com/office/officeart/2016/7/layout/BasicLinearProcessNumbered"/>
    <dgm:cxn modelId="{9E683FAE-AADF-4076-9414-F80D5BF62410}" type="presParOf" srcId="{270C0717-1AEC-47D5-8E91-CCA509D32A5D}" destId="{DEE67B81-B0BF-4201-9344-E1EEB267C33C}" srcOrd="1" destOrd="0" presId="urn:microsoft.com/office/officeart/2016/7/layout/BasicLinearProcessNumbered"/>
    <dgm:cxn modelId="{2EFCC66A-0DA2-4DD1-B938-4FEA754A45D8}" type="presParOf" srcId="{270C0717-1AEC-47D5-8E91-CCA509D32A5D}" destId="{AA32EFAC-6200-47CE-821F-971C2FB7B45E}" srcOrd="2" destOrd="0" presId="urn:microsoft.com/office/officeart/2016/7/layout/BasicLinearProcessNumbered"/>
    <dgm:cxn modelId="{42AEC3A6-8E7A-4E7A-8D91-29A662AA16A7}" type="presParOf" srcId="{270C0717-1AEC-47D5-8E91-CCA509D32A5D}" destId="{7894CA40-C4E2-49EF-BD72-852A7D7410E8}" srcOrd="3" destOrd="0" presId="urn:microsoft.com/office/officeart/2016/7/layout/BasicLinearProcessNumbered"/>
    <dgm:cxn modelId="{B2398D5D-08A4-4155-9D5E-73D2E590AE4D}" type="presParOf" srcId="{79EC14F0-B377-4D71-89D9-E9FCF77B0C7F}" destId="{69F51963-B6B7-4908-8533-333653CF5FAD}" srcOrd="7" destOrd="0" presId="urn:microsoft.com/office/officeart/2016/7/layout/BasicLinearProcessNumbered"/>
    <dgm:cxn modelId="{A60E2AB2-CF3C-4EA9-A953-BDA94C14A760}" type="presParOf" srcId="{79EC14F0-B377-4D71-89D9-E9FCF77B0C7F}" destId="{FEC56D5F-5F5D-4EB3-B514-4D33A3CFD7E9}" srcOrd="8" destOrd="0" presId="urn:microsoft.com/office/officeart/2016/7/layout/BasicLinearProcessNumbered"/>
    <dgm:cxn modelId="{716B6769-0752-4AAB-91E5-6E082406F977}" type="presParOf" srcId="{FEC56D5F-5F5D-4EB3-B514-4D33A3CFD7E9}" destId="{1D63FB8A-1414-41BB-86FA-92D813F249EC}" srcOrd="0" destOrd="0" presId="urn:microsoft.com/office/officeart/2016/7/layout/BasicLinearProcessNumbered"/>
    <dgm:cxn modelId="{FC8E4128-EC88-4592-9F16-FAB552C7C31C}" type="presParOf" srcId="{FEC56D5F-5F5D-4EB3-B514-4D33A3CFD7E9}" destId="{744437D3-4C6F-4831-ABF3-A73612DFF7E4}" srcOrd="1" destOrd="0" presId="urn:microsoft.com/office/officeart/2016/7/layout/BasicLinearProcessNumbered"/>
    <dgm:cxn modelId="{B36568CD-9191-4F50-A7BF-11F81E4AEF7C}" type="presParOf" srcId="{FEC56D5F-5F5D-4EB3-B514-4D33A3CFD7E9}" destId="{8101B8F6-28CA-414D-8624-980713A66BCD}" srcOrd="2" destOrd="0" presId="urn:microsoft.com/office/officeart/2016/7/layout/BasicLinearProcessNumbered"/>
    <dgm:cxn modelId="{A45FFBC9-167B-4D68-B504-3468E74D393F}" type="presParOf" srcId="{FEC56D5F-5F5D-4EB3-B514-4D33A3CFD7E9}" destId="{CB7003A8-41FD-4CEF-97FE-F1200C9953C6}" srcOrd="3" destOrd="0" presId="urn:microsoft.com/office/officeart/2016/7/layout/BasicLinearProcessNumbered"/>
    <dgm:cxn modelId="{8C69D21E-2E49-410D-B7A3-C19844DAD29A}" type="presParOf" srcId="{79EC14F0-B377-4D71-89D9-E9FCF77B0C7F}" destId="{5F4C93AF-0D58-4159-9443-3A9B79CAB24F}" srcOrd="9" destOrd="0" presId="urn:microsoft.com/office/officeart/2016/7/layout/BasicLinearProcessNumbered"/>
    <dgm:cxn modelId="{0B531745-D5D7-4245-9E47-631B3CA06704}" type="presParOf" srcId="{79EC14F0-B377-4D71-89D9-E9FCF77B0C7F}" destId="{644C74C0-F711-41FF-91FA-1EFD9314C95F}" srcOrd="10" destOrd="0" presId="urn:microsoft.com/office/officeart/2016/7/layout/BasicLinearProcessNumbered"/>
    <dgm:cxn modelId="{90F07F65-541A-4C54-84AB-B0705821C75F}" type="presParOf" srcId="{644C74C0-F711-41FF-91FA-1EFD9314C95F}" destId="{7CFC4FE0-E3C2-4CE3-B9DD-E7A25D18AF0D}" srcOrd="0" destOrd="0" presId="urn:microsoft.com/office/officeart/2016/7/layout/BasicLinearProcessNumbered"/>
    <dgm:cxn modelId="{6D55A5C5-20F0-43D8-92D1-07379421D418}" type="presParOf" srcId="{644C74C0-F711-41FF-91FA-1EFD9314C95F}" destId="{8366B409-203A-4A5E-8EF1-08CE8646ACDA}" srcOrd="1" destOrd="0" presId="urn:microsoft.com/office/officeart/2016/7/layout/BasicLinearProcessNumbered"/>
    <dgm:cxn modelId="{7ED60238-75C2-46DD-BCA4-B997CB8B2E7A}" type="presParOf" srcId="{644C74C0-F711-41FF-91FA-1EFD9314C95F}" destId="{62D04652-5480-4FEA-8899-4B26FFDA095C}" srcOrd="2" destOrd="0" presId="urn:microsoft.com/office/officeart/2016/7/layout/BasicLinearProcessNumbered"/>
    <dgm:cxn modelId="{F9DF28DD-60EF-4DB5-8EF5-81A12289CAC1}" type="presParOf" srcId="{644C74C0-F711-41FF-91FA-1EFD9314C95F}" destId="{B2703C4E-9E8A-470E-BB98-7139F5A471A6}" srcOrd="3" destOrd="0" presId="urn:microsoft.com/office/officeart/2016/7/layout/BasicLinearProcessNumbered"/>
    <dgm:cxn modelId="{4722D587-BBCC-422A-A979-E920471E3C20}" type="presParOf" srcId="{79EC14F0-B377-4D71-89D9-E9FCF77B0C7F}" destId="{084187BF-0E4F-43B9-B29F-7015A113C32C}" srcOrd="11" destOrd="0" presId="urn:microsoft.com/office/officeart/2016/7/layout/BasicLinearProcessNumbered"/>
    <dgm:cxn modelId="{4E708FEC-BCAA-4333-8C10-1A06553512C4}" type="presParOf" srcId="{79EC14F0-B377-4D71-89D9-E9FCF77B0C7F}" destId="{CD5E1BEA-2AC4-4631-9512-BE498142FABD}" srcOrd="12" destOrd="0" presId="urn:microsoft.com/office/officeart/2016/7/layout/BasicLinearProcessNumbered"/>
    <dgm:cxn modelId="{3A443AAD-903A-4588-BE1C-F1118A659F50}" type="presParOf" srcId="{CD5E1BEA-2AC4-4631-9512-BE498142FABD}" destId="{8280D681-AD74-4027-9E87-90F943CCC4D4}" srcOrd="0" destOrd="0" presId="urn:microsoft.com/office/officeart/2016/7/layout/BasicLinearProcessNumbered"/>
    <dgm:cxn modelId="{4878A65A-9221-4B56-8EFD-78EEA47BF077}" type="presParOf" srcId="{CD5E1BEA-2AC4-4631-9512-BE498142FABD}" destId="{822B5F30-41F8-4257-8E7A-F34F333F52B1}" srcOrd="1" destOrd="0" presId="urn:microsoft.com/office/officeart/2016/7/layout/BasicLinearProcessNumbered"/>
    <dgm:cxn modelId="{CB537624-4387-4D4C-8778-304DE2D53410}" type="presParOf" srcId="{CD5E1BEA-2AC4-4631-9512-BE498142FABD}" destId="{0BBD5326-FDEB-438C-B57B-E32C6DB5D69B}" srcOrd="2" destOrd="0" presId="urn:microsoft.com/office/officeart/2016/7/layout/BasicLinearProcessNumbered"/>
    <dgm:cxn modelId="{6784ECCD-9CFD-40EE-B3BD-0706DE87F653}" type="presParOf" srcId="{CD5E1BEA-2AC4-4631-9512-BE498142FABD}" destId="{C639E689-E541-4CB5-B18C-6B2B3A35E10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269A29-BC5F-46B8-8B95-1C742BDB862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812DE8A-2C18-4D7A-A096-60B2E68F3F41}">
      <dgm:prSet/>
      <dgm:spPr/>
      <dgm:t>
        <a:bodyPr/>
        <a:lstStyle/>
        <a:p>
          <a:pPr>
            <a:lnSpc>
              <a:spcPct val="100000"/>
            </a:lnSpc>
          </a:pPr>
          <a:r>
            <a:rPr lang="en-US"/>
            <a:t>"Milkman," a milk producing company which was well established and acquired a significant portion of the market due to its superior quality and affordable pricing in comparison to its competitors.</a:t>
          </a:r>
          <a:r>
            <a:rPr lang="en-US">
              <a:latin typeface="Grandview"/>
            </a:rPr>
            <a:t> </a:t>
          </a:r>
          <a:endParaRPr lang="en-US"/>
        </a:p>
      </dgm:t>
    </dgm:pt>
    <dgm:pt modelId="{DAD88A39-F5FA-4DE2-B048-2A02E3E7458C}" type="parTrans" cxnId="{EDCEDC52-7A6E-4738-803A-4BADC2BD61E2}">
      <dgm:prSet/>
      <dgm:spPr/>
      <dgm:t>
        <a:bodyPr/>
        <a:lstStyle/>
        <a:p>
          <a:endParaRPr lang="en-US"/>
        </a:p>
      </dgm:t>
    </dgm:pt>
    <dgm:pt modelId="{C4097086-8D0E-4BA3-B773-CE8678FF7C21}" type="sibTrans" cxnId="{EDCEDC52-7A6E-4738-803A-4BADC2BD61E2}">
      <dgm:prSet/>
      <dgm:spPr/>
      <dgm:t>
        <a:bodyPr/>
        <a:lstStyle/>
        <a:p>
          <a:pPr>
            <a:lnSpc>
              <a:spcPct val="100000"/>
            </a:lnSpc>
          </a:pPr>
          <a:endParaRPr lang="en-US"/>
        </a:p>
      </dgm:t>
    </dgm:pt>
    <dgm:pt modelId="{FE3B275F-CFA2-484D-9B1D-51C5F13A912C}">
      <dgm:prSet/>
      <dgm:spPr/>
      <dgm:t>
        <a:bodyPr/>
        <a:lstStyle/>
        <a:p>
          <a:pPr>
            <a:lnSpc>
              <a:spcPct val="100000"/>
            </a:lnSpc>
          </a:pPr>
          <a:r>
            <a:rPr lang="en-US"/>
            <a:t>The Company has the plan to expand its current capacity so it can tap the unorganized market as well</a:t>
          </a:r>
          <a:r>
            <a:rPr lang="en-US">
              <a:latin typeface="Grandview"/>
            </a:rPr>
            <a:t>. So, it needs to build a new plant in order to achieve this.</a:t>
          </a:r>
          <a:endParaRPr lang="en-US"/>
        </a:p>
      </dgm:t>
    </dgm:pt>
    <dgm:pt modelId="{49E82D5C-90B9-4347-A173-901C834065E7}" type="parTrans" cxnId="{9F613721-11D3-405F-BA87-20DE10BF3AEF}">
      <dgm:prSet/>
      <dgm:spPr/>
      <dgm:t>
        <a:bodyPr/>
        <a:lstStyle/>
        <a:p>
          <a:endParaRPr lang="en-US"/>
        </a:p>
      </dgm:t>
    </dgm:pt>
    <dgm:pt modelId="{D1DB7271-011D-4EA1-B19F-F6BC6168FCD7}" type="sibTrans" cxnId="{9F613721-11D3-405F-BA87-20DE10BF3AEF}">
      <dgm:prSet/>
      <dgm:spPr/>
      <dgm:t>
        <a:bodyPr/>
        <a:lstStyle/>
        <a:p>
          <a:pPr>
            <a:lnSpc>
              <a:spcPct val="100000"/>
            </a:lnSpc>
          </a:pPr>
          <a:endParaRPr lang="en-US"/>
        </a:p>
      </dgm:t>
    </dgm:pt>
    <dgm:pt modelId="{BFAC540E-736C-4A84-9B1E-5EFA4090A605}">
      <dgm:prSet/>
      <dgm:spPr/>
      <dgm:t>
        <a:bodyPr/>
        <a:lstStyle/>
        <a:p>
          <a:pPr>
            <a:lnSpc>
              <a:spcPct val="100000"/>
            </a:lnSpc>
          </a:pPr>
          <a:r>
            <a:rPr lang="en-US"/>
            <a:t>The corporation set a task to a data analyst to predict sales of milk (</a:t>
          </a:r>
          <a:r>
            <a:rPr lang="en-US">
              <a:latin typeface="Grandview"/>
            </a:rPr>
            <a:t>in liters sold</a:t>
          </a:r>
          <a:r>
            <a:rPr lang="en-US"/>
            <a:t>) leaving the production plant. And</a:t>
          </a:r>
          <a:r>
            <a:rPr lang="en-US">
              <a:latin typeface="Grandview"/>
            </a:rPr>
            <a:t> recommend</a:t>
          </a:r>
          <a:r>
            <a:rPr lang="en-US"/>
            <a:t> best statistical/machine-learning model</a:t>
          </a:r>
          <a:r>
            <a:rPr lang="en-US">
              <a:latin typeface="Grandview"/>
            </a:rPr>
            <a:t>.</a:t>
          </a:r>
          <a:endParaRPr lang="en-US"/>
        </a:p>
      </dgm:t>
    </dgm:pt>
    <dgm:pt modelId="{E6E1CF06-E9A1-4A48-9E4C-C21009E42679}" type="parTrans" cxnId="{2DDAFF45-3C90-4927-A995-4B42B8372E68}">
      <dgm:prSet/>
      <dgm:spPr/>
      <dgm:t>
        <a:bodyPr/>
        <a:lstStyle/>
        <a:p>
          <a:endParaRPr lang="en-US"/>
        </a:p>
      </dgm:t>
    </dgm:pt>
    <dgm:pt modelId="{E00A73E7-C629-438C-A3C7-FFFEF81A105B}" type="sibTrans" cxnId="{2DDAFF45-3C90-4927-A995-4B42B8372E68}">
      <dgm:prSet/>
      <dgm:spPr/>
      <dgm:t>
        <a:bodyPr/>
        <a:lstStyle/>
        <a:p>
          <a:endParaRPr lang="en-US"/>
        </a:p>
      </dgm:t>
    </dgm:pt>
    <dgm:pt modelId="{5B76DABC-D118-4E64-82EA-AD13ADC268E9}">
      <dgm:prSet phldr="0"/>
      <dgm:spPr/>
      <dgm:t>
        <a:bodyPr/>
        <a:lstStyle/>
        <a:p>
          <a:pPr>
            <a:lnSpc>
              <a:spcPct val="100000"/>
            </a:lnSpc>
          </a:pPr>
          <a:r>
            <a:rPr lang="en-US">
              <a:latin typeface="Grandview"/>
            </a:rPr>
            <a:t>Also, recently many stockouts</a:t>
          </a:r>
          <a:r>
            <a:rPr lang="en-US"/>
            <a:t> have been reported at various distribution centres</a:t>
          </a:r>
          <a:r>
            <a:rPr lang="en-US">
              <a:latin typeface="Grandview"/>
            </a:rPr>
            <a:t>. The management failed to assess the demand properly.</a:t>
          </a:r>
          <a:endParaRPr lang="en-US"/>
        </a:p>
      </dgm:t>
    </dgm:pt>
    <dgm:pt modelId="{D89ECD29-B274-4208-AA89-6FAD429B7C24}" type="parTrans" cxnId="{1A5174A1-5B6B-4502-B77E-A7EE55B8406E}">
      <dgm:prSet/>
      <dgm:spPr/>
    </dgm:pt>
    <dgm:pt modelId="{B91B6747-C044-4CF3-BD11-5626A00E5ACD}" type="sibTrans" cxnId="{1A5174A1-5B6B-4502-B77E-A7EE55B8406E}">
      <dgm:prSet/>
      <dgm:spPr/>
    </dgm:pt>
    <dgm:pt modelId="{6D7F4C0C-0FBC-40FE-8CAD-FA659ECCAC0A}" type="pres">
      <dgm:prSet presAssocID="{A9269A29-BC5F-46B8-8B95-1C742BDB862D}" presName="root" presStyleCnt="0">
        <dgm:presLayoutVars>
          <dgm:dir/>
          <dgm:resizeHandles val="exact"/>
        </dgm:presLayoutVars>
      </dgm:prSet>
      <dgm:spPr/>
    </dgm:pt>
    <dgm:pt modelId="{40DA0629-05BD-4B6D-93E5-908D68E81EE1}" type="pres">
      <dgm:prSet presAssocID="{A9269A29-BC5F-46B8-8B95-1C742BDB862D}" presName="container" presStyleCnt="0">
        <dgm:presLayoutVars>
          <dgm:dir/>
          <dgm:resizeHandles val="exact"/>
        </dgm:presLayoutVars>
      </dgm:prSet>
      <dgm:spPr/>
    </dgm:pt>
    <dgm:pt modelId="{B79AFACB-EA3A-46CB-8199-488F18393A97}" type="pres">
      <dgm:prSet presAssocID="{A812DE8A-2C18-4D7A-A096-60B2E68F3F41}" presName="compNode" presStyleCnt="0"/>
      <dgm:spPr/>
    </dgm:pt>
    <dgm:pt modelId="{CE8956C3-3C50-4FC3-809B-BE9230B16F05}" type="pres">
      <dgm:prSet presAssocID="{A812DE8A-2C18-4D7A-A096-60B2E68F3F41}" presName="iconBgRect" presStyleLbl="bgShp" presStyleIdx="0" presStyleCnt="4"/>
      <dgm:spPr/>
    </dgm:pt>
    <dgm:pt modelId="{00396AE8-0254-4964-8C0D-5CF06FC6CC65}" type="pres">
      <dgm:prSet presAssocID="{A812DE8A-2C18-4D7A-A096-60B2E68F3F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FA4BFD02-9D54-47A7-A4EF-DE08C54F7BA2}" type="pres">
      <dgm:prSet presAssocID="{A812DE8A-2C18-4D7A-A096-60B2E68F3F41}" presName="spaceRect" presStyleCnt="0"/>
      <dgm:spPr/>
    </dgm:pt>
    <dgm:pt modelId="{B17673E4-5F6F-42E2-9572-1AB0180190FC}" type="pres">
      <dgm:prSet presAssocID="{A812DE8A-2C18-4D7A-A096-60B2E68F3F41}" presName="textRect" presStyleLbl="revTx" presStyleIdx="0" presStyleCnt="4">
        <dgm:presLayoutVars>
          <dgm:chMax val="1"/>
          <dgm:chPref val="1"/>
        </dgm:presLayoutVars>
      </dgm:prSet>
      <dgm:spPr/>
    </dgm:pt>
    <dgm:pt modelId="{899A5B2D-FF8F-4AB6-B911-0EA44C433B7E}" type="pres">
      <dgm:prSet presAssocID="{C4097086-8D0E-4BA3-B773-CE8678FF7C21}" presName="sibTrans" presStyleLbl="sibTrans2D1" presStyleIdx="0" presStyleCnt="0"/>
      <dgm:spPr/>
    </dgm:pt>
    <dgm:pt modelId="{44F391DE-E065-4BAD-94D8-57ECAC7BC245}" type="pres">
      <dgm:prSet presAssocID="{FE3B275F-CFA2-484D-9B1D-51C5F13A912C}" presName="compNode" presStyleCnt="0"/>
      <dgm:spPr/>
    </dgm:pt>
    <dgm:pt modelId="{5B06596F-6BFA-44FD-81F7-749D1025DC9A}" type="pres">
      <dgm:prSet presAssocID="{FE3B275F-CFA2-484D-9B1D-51C5F13A912C}" presName="iconBgRect" presStyleLbl="bgShp" presStyleIdx="1" presStyleCnt="4"/>
      <dgm:spPr/>
    </dgm:pt>
    <dgm:pt modelId="{DB8942CC-E3DA-44AE-BA35-BF86A2945338}" type="pres">
      <dgm:prSet presAssocID="{FE3B275F-CFA2-484D-9B1D-51C5F13A91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BBB28651-039C-4FA3-91AD-70B3B3FA70F0}" type="pres">
      <dgm:prSet presAssocID="{FE3B275F-CFA2-484D-9B1D-51C5F13A912C}" presName="spaceRect" presStyleCnt="0"/>
      <dgm:spPr/>
    </dgm:pt>
    <dgm:pt modelId="{F688F8E2-AB12-4610-8D5B-8A247D0814FE}" type="pres">
      <dgm:prSet presAssocID="{FE3B275F-CFA2-484D-9B1D-51C5F13A912C}" presName="textRect" presStyleLbl="revTx" presStyleIdx="1" presStyleCnt="4">
        <dgm:presLayoutVars>
          <dgm:chMax val="1"/>
          <dgm:chPref val="1"/>
        </dgm:presLayoutVars>
      </dgm:prSet>
      <dgm:spPr/>
    </dgm:pt>
    <dgm:pt modelId="{05D22111-389F-423A-9C26-935C1A44AFBB}" type="pres">
      <dgm:prSet presAssocID="{D1DB7271-011D-4EA1-B19F-F6BC6168FCD7}" presName="sibTrans" presStyleLbl="sibTrans2D1" presStyleIdx="0" presStyleCnt="0"/>
      <dgm:spPr/>
    </dgm:pt>
    <dgm:pt modelId="{F31AACDD-A9F3-4C9D-972E-7ADB77BB323E}" type="pres">
      <dgm:prSet presAssocID="{5B76DABC-D118-4E64-82EA-AD13ADC268E9}" presName="compNode" presStyleCnt="0"/>
      <dgm:spPr/>
    </dgm:pt>
    <dgm:pt modelId="{807D4437-4A47-4D52-8CBD-6C2E87AE741C}" type="pres">
      <dgm:prSet presAssocID="{5B76DABC-D118-4E64-82EA-AD13ADC268E9}" presName="iconBgRect" presStyleLbl="bgShp" presStyleIdx="2" presStyleCnt="4"/>
      <dgm:spPr/>
    </dgm:pt>
    <dgm:pt modelId="{943C4755-1E06-48F8-9D59-C4D5D228F140}" type="pres">
      <dgm:prSet presAssocID="{5B76DABC-D118-4E64-82EA-AD13ADC268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w"/>
        </a:ext>
      </dgm:extLst>
    </dgm:pt>
    <dgm:pt modelId="{67DDF8A7-30AB-4769-B1A4-778EA15F14F2}" type="pres">
      <dgm:prSet presAssocID="{5B76DABC-D118-4E64-82EA-AD13ADC268E9}" presName="spaceRect" presStyleCnt="0"/>
      <dgm:spPr/>
    </dgm:pt>
    <dgm:pt modelId="{39366A5C-85D6-45E6-9358-657C175BA68E}" type="pres">
      <dgm:prSet presAssocID="{5B76DABC-D118-4E64-82EA-AD13ADC268E9}" presName="textRect" presStyleLbl="revTx" presStyleIdx="2" presStyleCnt="4">
        <dgm:presLayoutVars>
          <dgm:chMax val="1"/>
          <dgm:chPref val="1"/>
        </dgm:presLayoutVars>
      </dgm:prSet>
      <dgm:spPr/>
    </dgm:pt>
    <dgm:pt modelId="{1D4D1112-83BD-46CA-B476-E16404D9EF60}" type="pres">
      <dgm:prSet presAssocID="{B91B6747-C044-4CF3-BD11-5626A00E5ACD}" presName="sibTrans" presStyleLbl="sibTrans2D1" presStyleIdx="0" presStyleCnt="0"/>
      <dgm:spPr/>
    </dgm:pt>
    <dgm:pt modelId="{BDC13FF2-EC33-487A-96C7-67FCE693F4F4}" type="pres">
      <dgm:prSet presAssocID="{BFAC540E-736C-4A84-9B1E-5EFA4090A605}" presName="compNode" presStyleCnt="0"/>
      <dgm:spPr/>
    </dgm:pt>
    <dgm:pt modelId="{B1EA9CCC-BA22-4200-A7AD-D86CDAA14B82}" type="pres">
      <dgm:prSet presAssocID="{BFAC540E-736C-4A84-9B1E-5EFA4090A605}" presName="iconBgRect" presStyleLbl="bgShp" presStyleIdx="3" presStyleCnt="4"/>
      <dgm:spPr/>
    </dgm:pt>
    <dgm:pt modelId="{FC05702B-F951-4491-9CDB-CBA48787321A}" type="pres">
      <dgm:prSet presAssocID="{BFAC540E-736C-4A84-9B1E-5EFA4090A6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C1DF05A9-BB71-4E3C-8849-8762DF527E2E}" type="pres">
      <dgm:prSet presAssocID="{BFAC540E-736C-4A84-9B1E-5EFA4090A605}" presName="spaceRect" presStyleCnt="0"/>
      <dgm:spPr/>
    </dgm:pt>
    <dgm:pt modelId="{698A23A4-9480-4514-8CB9-4176A7463EA5}" type="pres">
      <dgm:prSet presAssocID="{BFAC540E-736C-4A84-9B1E-5EFA4090A605}" presName="textRect" presStyleLbl="revTx" presStyleIdx="3" presStyleCnt="4">
        <dgm:presLayoutVars>
          <dgm:chMax val="1"/>
          <dgm:chPref val="1"/>
        </dgm:presLayoutVars>
      </dgm:prSet>
      <dgm:spPr/>
    </dgm:pt>
  </dgm:ptLst>
  <dgm:cxnLst>
    <dgm:cxn modelId="{B533CA1A-7869-4505-A921-4210F9F474D7}" type="presOf" srcId="{A812DE8A-2C18-4D7A-A096-60B2E68F3F41}" destId="{B17673E4-5F6F-42E2-9572-1AB0180190FC}" srcOrd="0" destOrd="0" presId="urn:microsoft.com/office/officeart/2018/2/layout/IconCircleList"/>
    <dgm:cxn modelId="{9F613721-11D3-405F-BA87-20DE10BF3AEF}" srcId="{A9269A29-BC5F-46B8-8B95-1C742BDB862D}" destId="{FE3B275F-CFA2-484D-9B1D-51C5F13A912C}" srcOrd="1" destOrd="0" parTransId="{49E82D5C-90B9-4347-A173-901C834065E7}" sibTransId="{D1DB7271-011D-4EA1-B19F-F6BC6168FCD7}"/>
    <dgm:cxn modelId="{13FC092E-3A30-472E-B437-2204E91BD512}" type="presOf" srcId="{B91B6747-C044-4CF3-BD11-5626A00E5ACD}" destId="{1D4D1112-83BD-46CA-B476-E16404D9EF60}" srcOrd="0" destOrd="0" presId="urn:microsoft.com/office/officeart/2018/2/layout/IconCircleList"/>
    <dgm:cxn modelId="{2DDAFF45-3C90-4927-A995-4B42B8372E68}" srcId="{A9269A29-BC5F-46B8-8B95-1C742BDB862D}" destId="{BFAC540E-736C-4A84-9B1E-5EFA4090A605}" srcOrd="3" destOrd="0" parTransId="{E6E1CF06-E9A1-4A48-9E4C-C21009E42679}" sibTransId="{E00A73E7-C629-438C-A3C7-FFFEF81A105B}"/>
    <dgm:cxn modelId="{8162D34B-D3E9-421E-A5BF-33E27DD05EE9}" type="presOf" srcId="{C4097086-8D0E-4BA3-B773-CE8678FF7C21}" destId="{899A5B2D-FF8F-4AB6-B911-0EA44C433B7E}" srcOrd="0" destOrd="0" presId="urn:microsoft.com/office/officeart/2018/2/layout/IconCircleList"/>
    <dgm:cxn modelId="{EDCEDC52-7A6E-4738-803A-4BADC2BD61E2}" srcId="{A9269A29-BC5F-46B8-8B95-1C742BDB862D}" destId="{A812DE8A-2C18-4D7A-A096-60B2E68F3F41}" srcOrd="0" destOrd="0" parTransId="{DAD88A39-F5FA-4DE2-B048-2A02E3E7458C}" sibTransId="{C4097086-8D0E-4BA3-B773-CE8678FF7C21}"/>
    <dgm:cxn modelId="{EC4A1B56-B53C-46F0-B8AF-72FE2784494C}" type="presOf" srcId="{D1DB7271-011D-4EA1-B19F-F6BC6168FCD7}" destId="{05D22111-389F-423A-9C26-935C1A44AFBB}" srcOrd="0" destOrd="0" presId="urn:microsoft.com/office/officeart/2018/2/layout/IconCircleList"/>
    <dgm:cxn modelId="{036A9E77-B482-4AC1-BACE-3FF594393D19}" type="presOf" srcId="{FE3B275F-CFA2-484D-9B1D-51C5F13A912C}" destId="{F688F8E2-AB12-4610-8D5B-8A247D0814FE}" srcOrd="0" destOrd="0" presId="urn:microsoft.com/office/officeart/2018/2/layout/IconCircleList"/>
    <dgm:cxn modelId="{7691198D-1653-42AC-82C5-02146953C00C}" type="presOf" srcId="{BFAC540E-736C-4A84-9B1E-5EFA4090A605}" destId="{698A23A4-9480-4514-8CB9-4176A7463EA5}" srcOrd="0" destOrd="0" presId="urn:microsoft.com/office/officeart/2018/2/layout/IconCircleList"/>
    <dgm:cxn modelId="{3D64078E-A4D7-4E22-A145-B7A9A5FAEEE6}" type="presOf" srcId="{A9269A29-BC5F-46B8-8B95-1C742BDB862D}" destId="{6D7F4C0C-0FBC-40FE-8CAD-FA659ECCAC0A}" srcOrd="0" destOrd="0" presId="urn:microsoft.com/office/officeart/2018/2/layout/IconCircleList"/>
    <dgm:cxn modelId="{1A5174A1-5B6B-4502-B77E-A7EE55B8406E}" srcId="{A9269A29-BC5F-46B8-8B95-1C742BDB862D}" destId="{5B76DABC-D118-4E64-82EA-AD13ADC268E9}" srcOrd="2" destOrd="0" parTransId="{D89ECD29-B274-4208-AA89-6FAD429B7C24}" sibTransId="{B91B6747-C044-4CF3-BD11-5626A00E5ACD}"/>
    <dgm:cxn modelId="{2EC9A8BB-52F2-4F2A-A898-BA75C39471F6}" type="presOf" srcId="{5B76DABC-D118-4E64-82EA-AD13ADC268E9}" destId="{39366A5C-85D6-45E6-9358-657C175BA68E}" srcOrd="0" destOrd="0" presId="urn:microsoft.com/office/officeart/2018/2/layout/IconCircleList"/>
    <dgm:cxn modelId="{64784797-349B-4EAF-9261-1DAF4D76C456}" type="presParOf" srcId="{6D7F4C0C-0FBC-40FE-8CAD-FA659ECCAC0A}" destId="{40DA0629-05BD-4B6D-93E5-908D68E81EE1}" srcOrd="0" destOrd="0" presId="urn:microsoft.com/office/officeart/2018/2/layout/IconCircleList"/>
    <dgm:cxn modelId="{08B8E4A9-FEB7-4BFC-8B4C-DC168E30BFD2}" type="presParOf" srcId="{40DA0629-05BD-4B6D-93E5-908D68E81EE1}" destId="{B79AFACB-EA3A-46CB-8199-488F18393A97}" srcOrd="0" destOrd="0" presId="urn:microsoft.com/office/officeart/2018/2/layout/IconCircleList"/>
    <dgm:cxn modelId="{5AC9E19D-5176-4387-8966-23ADD60E3926}" type="presParOf" srcId="{B79AFACB-EA3A-46CB-8199-488F18393A97}" destId="{CE8956C3-3C50-4FC3-809B-BE9230B16F05}" srcOrd="0" destOrd="0" presId="urn:microsoft.com/office/officeart/2018/2/layout/IconCircleList"/>
    <dgm:cxn modelId="{A85C5971-93F0-4F6A-A343-58B15EA3B17F}" type="presParOf" srcId="{B79AFACB-EA3A-46CB-8199-488F18393A97}" destId="{00396AE8-0254-4964-8C0D-5CF06FC6CC65}" srcOrd="1" destOrd="0" presId="urn:microsoft.com/office/officeart/2018/2/layout/IconCircleList"/>
    <dgm:cxn modelId="{25162B8C-A04A-4618-BA3E-FDFDFA169BE4}" type="presParOf" srcId="{B79AFACB-EA3A-46CB-8199-488F18393A97}" destId="{FA4BFD02-9D54-47A7-A4EF-DE08C54F7BA2}" srcOrd="2" destOrd="0" presId="urn:microsoft.com/office/officeart/2018/2/layout/IconCircleList"/>
    <dgm:cxn modelId="{14FFF086-3268-4467-8B82-56E8091C6607}" type="presParOf" srcId="{B79AFACB-EA3A-46CB-8199-488F18393A97}" destId="{B17673E4-5F6F-42E2-9572-1AB0180190FC}" srcOrd="3" destOrd="0" presId="urn:microsoft.com/office/officeart/2018/2/layout/IconCircleList"/>
    <dgm:cxn modelId="{DB629C2C-DCD3-4D6F-8ACF-E6ED2DD51B83}" type="presParOf" srcId="{40DA0629-05BD-4B6D-93E5-908D68E81EE1}" destId="{899A5B2D-FF8F-4AB6-B911-0EA44C433B7E}" srcOrd="1" destOrd="0" presId="urn:microsoft.com/office/officeart/2018/2/layout/IconCircleList"/>
    <dgm:cxn modelId="{C193173E-6847-4CEE-903B-DC75D478213E}" type="presParOf" srcId="{40DA0629-05BD-4B6D-93E5-908D68E81EE1}" destId="{44F391DE-E065-4BAD-94D8-57ECAC7BC245}" srcOrd="2" destOrd="0" presId="urn:microsoft.com/office/officeart/2018/2/layout/IconCircleList"/>
    <dgm:cxn modelId="{1072190F-25B9-4004-8EAF-D40C392FC522}" type="presParOf" srcId="{44F391DE-E065-4BAD-94D8-57ECAC7BC245}" destId="{5B06596F-6BFA-44FD-81F7-749D1025DC9A}" srcOrd="0" destOrd="0" presId="urn:microsoft.com/office/officeart/2018/2/layout/IconCircleList"/>
    <dgm:cxn modelId="{7A29A285-892F-42FA-805C-7454C87997FA}" type="presParOf" srcId="{44F391DE-E065-4BAD-94D8-57ECAC7BC245}" destId="{DB8942CC-E3DA-44AE-BA35-BF86A2945338}" srcOrd="1" destOrd="0" presId="urn:microsoft.com/office/officeart/2018/2/layout/IconCircleList"/>
    <dgm:cxn modelId="{7916343A-05CC-4D59-9865-41BA65D5DC19}" type="presParOf" srcId="{44F391DE-E065-4BAD-94D8-57ECAC7BC245}" destId="{BBB28651-039C-4FA3-91AD-70B3B3FA70F0}" srcOrd="2" destOrd="0" presId="urn:microsoft.com/office/officeart/2018/2/layout/IconCircleList"/>
    <dgm:cxn modelId="{19201BBD-67BF-4EB3-A305-841068BA354F}" type="presParOf" srcId="{44F391DE-E065-4BAD-94D8-57ECAC7BC245}" destId="{F688F8E2-AB12-4610-8D5B-8A247D0814FE}" srcOrd="3" destOrd="0" presId="urn:microsoft.com/office/officeart/2018/2/layout/IconCircleList"/>
    <dgm:cxn modelId="{D40DB2CB-74F7-4187-81FF-85AE9B38B5DA}" type="presParOf" srcId="{40DA0629-05BD-4B6D-93E5-908D68E81EE1}" destId="{05D22111-389F-423A-9C26-935C1A44AFBB}" srcOrd="3" destOrd="0" presId="urn:microsoft.com/office/officeart/2018/2/layout/IconCircleList"/>
    <dgm:cxn modelId="{132FA7F7-83C3-4EDB-BD42-E62E2C409AAA}" type="presParOf" srcId="{40DA0629-05BD-4B6D-93E5-908D68E81EE1}" destId="{F31AACDD-A9F3-4C9D-972E-7ADB77BB323E}" srcOrd="4" destOrd="0" presId="urn:microsoft.com/office/officeart/2018/2/layout/IconCircleList"/>
    <dgm:cxn modelId="{3ADF9296-CAA3-41A0-BADF-ECC7B2F25254}" type="presParOf" srcId="{F31AACDD-A9F3-4C9D-972E-7ADB77BB323E}" destId="{807D4437-4A47-4D52-8CBD-6C2E87AE741C}" srcOrd="0" destOrd="0" presId="urn:microsoft.com/office/officeart/2018/2/layout/IconCircleList"/>
    <dgm:cxn modelId="{A3C7D97D-046D-4136-B5E7-D45D1D08C90F}" type="presParOf" srcId="{F31AACDD-A9F3-4C9D-972E-7ADB77BB323E}" destId="{943C4755-1E06-48F8-9D59-C4D5D228F140}" srcOrd="1" destOrd="0" presId="urn:microsoft.com/office/officeart/2018/2/layout/IconCircleList"/>
    <dgm:cxn modelId="{C7E9B6EA-654C-4453-AF00-CDB470C59AE3}" type="presParOf" srcId="{F31AACDD-A9F3-4C9D-972E-7ADB77BB323E}" destId="{67DDF8A7-30AB-4769-B1A4-778EA15F14F2}" srcOrd="2" destOrd="0" presId="urn:microsoft.com/office/officeart/2018/2/layout/IconCircleList"/>
    <dgm:cxn modelId="{811A12A7-205C-4F01-96F8-3EC18CA4ABD1}" type="presParOf" srcId="{F31AACDD-A9F3-4C9D-972E-7ADB77BB323E}" destId="{39366A5C-85D6-45E6-9358-657C175BA68E}" srcOrd="3" destOrd="0" presId="urn:microsoft.com/office/officeart/2018/2/layout/IconCircleList"/>
    <dgm:cxn modelId="{539BF6D5-CAFD-44CA-912C-ECBC51BF62B7}" type="presParOf" srcId="{40DA0629-05BD-4B6D-93E5-908D68E81EE1}" destId="{1D4D1112-83BD-46CA-B476-E16404D9EF60}" srcOrd="5" destOrd="0" presId="urn:microsoft.com/office/officeart/2018/2/layout/IconCircleList"/>
    <dgm:cxn modelId="{C515C8C3-1971-4F06-BCE3-108C98665797}" type="presParOf" srcId="{40DA0629-05BD-4B6D-93E5-908D68E81EE1}" destId="{BDC13FF2-EC33-487A-96C7-67FCE693F4F4}" srcOrd="6" destOrd="0" presId="urn:microsoft.com/office/officeart/2018/2/layout/IconCircleList"/>
    <dgm:cxn modelId="{BE1AE1D3-D92E-42B8-814A-0313F6CD238E}" type="presParOf" srcId="{BDC13FF2-EC33-487A-96C7-67FCE693F4F4}" destId="{B1EA9CCC-BA22-4200-A7AD-D86CDAA14B82}" srcOrd="0" destOrd="0" presId="urn:microsoft.com/office/officeart/2018/2/layout/IconCircleList"/>
    <dgm:cxn modelId="{67ADFD59-49BE-4BDD-AFAA-72B850FD790C}" type="presParOf" srcId="{BDC13FF2-EC33-487A-96C7-67FCE693F4F4}" destId="{FC05702B-F951-4491-9CDB-CBA48787321A}" srcOrd="1" destOrd="0" presId="urn:microsoft.com/office/officeart/2018/2/layout/IconCircleList"/>
    <dgm:cxn modelId="{B8835EE6-019E-490D-BC3F-F30650B2736D}" type="presParOf" srcId="{BDC13FF2-EC33-487A-96C7-67FCE693F4F4}" destId="{C1DF05A9-BB71-4E3C-8849-8762DF527E2E}" srcOrd="2" destOrd="0" presId="urn:microsoft.com/office/officeart/2018/2/layout/IconCircleList"/>
    <dgm:cxn modelId="{1CF658B2-02EF-4751-849B-ECAEE9A487E8}" type="presParOf" srcId="{BDC13FF2-EC33-487A-96C7-67FCE693F4F4}" destId="{698A23A4-9480-4514-8CB9-4176A7463EA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09D8CA-E2EC-471B-8673-F9FB5A65312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01C610-BD23-436C-BDAE-593DC1732030}">
      <dgm:prSet/>
      <dgm:spPr/>
      <dgm:t>
        <a:bodyPr/>
        <a:lstStyle/>
        <a:p>
          <a:pPr rtl="0"/>
          <a:r>
            <a:rPr lang="en-US" dirty="0">
              <a:latin typeface="Grandview"/>
            </a:rPr>
            <a:t> </a:t>
          </a:r>
          <a:r>
            <a:rPr lang="en-US" dirty="0"/>
            <a:t>Jupyter Notebook is used for conducting the analysis.</a:t>
          </a:r>
        </a:p>
      </dgm:t>
    </dgm:pt>
    <dgm:pt modelId="{F713984F-C9A7-4EFF-8348-B210375F6EA4}" type="parTrans" cxnId="{F6C2D6F6-22D5-4A84-9245-1D7C299BE77A}">
      <dgm:prSet/>
      <dgm:spPr/>
      <dgm:t>
        <a:bodyPr/>
        <a:lstStyle/>
        <a:p>
          <a:endParaRPr lang="en-US"/>
        </a:p>
      </dgm:t>
    </dgm:pt>
    <dgm:pt modelId="{DE8E5B27-04C2-48B3-A52E-B8BB26997AA3}" type="sibTrans" cxnId="{F6C2D6F6-22D5-4A84-9245-1D7C299BE77A}">
      <dgm:prSet/>
      <dgm:spPr/>
      <dgm:t>
        <a:bodyPr/>
        <a:lstStyle/>
        <a:p>
          <a:endParaRPr lang="en-US"/>
        </a:p>
      </dgm:t>
    </dgm:pt>
    <dgm:pt modelId="{EE1B10D8-BD0F-4450-8D4C-284F66597722}">
      <dgm:prSet phldr="0"/>
      <dgm:spPr/>
      <dgm:t>
        <a:bodyPr/>
        <a:lstStyle/>
        <a:p>
          <a:pPr rtl="0"/>
          <a:r>
            <a:rPr lang="en-US" dirty="0"/>
            <a:t>For the sales data, four models will be used: Simple regression</a:t>
          </a:r>
          <a:r>
            <a:rPr lang="en-US" dirty="0">
              <a:latin typeface="Grandview"/>
            </a:rPr>
            <a:t>,</a:t>
          </a:r>
          <a:r>
            <a:rPr lang="en-US" dirty="0"/>
            <a:t> Holt's Winter Exponential smoothing model, SARIMA, and RNN.</a:t>
          </a:r>
        </a:p>
      </dgm:t>
    </dgm:pt>
    <dgm:pt modelId="{CC03095C-2167-46FC-8BF0-A1C4616EF8FF}" type="parTrans" cxnId="{3ACC07F5-B4AD-49CF-A301-83C0127E4E13}">
      <dgm:prSet/>
      <dgm:spPr/>
      <dgm:t>
        <a:bodyPr/>
        <a:lstStyle/>
        <a:p>
          <a:endParaRPr lang="en-US"/>
        </a:p>
      </dgm:t>
    </dgm:pt>
    <dgm:pt modelId="{600A352E-C892-4014-B15A-727F81C9B875}" type="sibTrans" cxnId="{3ACC07F5-B4AD-49CF-A301-83C0127E4E13}">
      <dgm:prSet/>
      <dgm:spPr/>
      <dgm:t>
        <a:bodyPr/>
        <a:lstStyle/>
        <a:p>
          <a:endParaRPr lang="en-US"/>
        </a:p>
      </dgm:t>
    </dgm:pt>
    <dgm:pt modelId="{7328DD3A-39DB-42C9-B17E-312A9240C42A}">
      <dgm:prSet/>
      <dgm:spPr/>
      <dgm:t>
        <a:bodyPr/>
        <a:lstStyle/>
        <a:p>
          <a:r>
            <a:rPr lang="en-US" dirty="0"/>
            <a:t>The dataset was divided into test and train in 20:80 ratio.</a:t>
          </a:r>
        </a:p>
      </dgm:t>
    </dgm:pt>
    <dgm:pt modelId="{ABC5B1F0-C486-485B-8E68-BADE52D84442}" type="parTrans" cxnId="{7D66195B-6118-406F-973D-E49463E0B8C1}">
      <dgm:prSet/>
      <dgm:spPr/>
      <dgm:t>
        <a:bodyPr/>
        <a:lstStyle/>
        <a:p>
          <a:endParaRPr lang="en-US"/>
        </a:p>
      </dgm:t>
    </dgm:pt>
    <dgm:pt modelId="{828A5120-C8F8-4C2C-B34D-8F0D3EF7080A}" type="sibTrans" cxnId="{7D66195B-6118-406F-973D-E49463E0B8C1}">
      <dgm:prSet/>
      <dgm:spPr/>
      <dgm:t>
        <a:bodyPr/>
        <a:lstStyle/>
        <a:p>
          <a:endParaRPr lang="en-US"/>
        </a:p>
      </dgm:t>
    </dgm:pt>
    <dgm:pt modelId="{EE23B45D-CC04-4225-91AA-532DD7FBCA9D}">
      <dgm:prSet/>
      <dgm:spPr/>
      <dgm:t>
        <a:bodyPr/>
        <a:lstStyle/>
        <a:p>
          <a:pPr rtl="0"/>
          <a:r>
            <a:rPr lang="en-US" dirty="0"/>
            <a:t>Each test data was plotted, and projections for the four models were generated for the next 36 months.</a:t>
          </a:r>
          <a:r>
            <a:rPr lang="en-US" dirty="0">
              <a:latin typeface="Grandview"/>
            </a:rPr>
            <a:t> </a:t>
          </a:r>
          <a:endParaRPr lang="en-US" dirty="0"/>
        </a:p>
      </dgm:t>
    </dgm:pt>
    <dgm:pt modelId="{814DD286-7A74-4837-96E8-CD7FB32348C0}" type="parTrans" cxnId="{4809EB07-F282-48F5-8EDD-9952FEB75F0D}">
      <dgm:prSet/>
      <dgm:spPr/>
      <dgm:t>
        <a:bodyPr/>
        <a:lstStyle/>
        <a:p>
          <a:endParaRPr lang="en-US"/>
        </a:p>
      </dgm:t>
    </dgm:pt>
    <dgm:pt modelId="{FA5B3AD2-22E8-4175-B6FC-DF5CAA1C6298}" type="sibTrans" cxnId="{4809EB07-F282-48F5-8EDD-9952FEB75F0D}">
      <dgm:prSet/>
      <dgm:spPr/>
      <dgm:t>
        <a:bodyPr/>
        <a:lstStyle/>
        <a:p>
          <a:endParaRPr lang="en-US"/>
        </a:p>
      </dgm:t>
    </dgm:pt>
    <dgm:pt modelId="{8381875C-7EAD-48F0-92C5-F17C606FACC3}">
      <dgm:prSet/>
      <dgm:spPr/>
      <dgm:t>
        <a:bodyPr/>
        <a:lstStyle/>
        <a:p>
          <a:r>
            <a:rPr lang="en-US" dirty="0"/>
            <a:t>The forecast numbers were then compared to the previously withheld actual data and forecast error metrics were computed.(namely MSE, MAD, and MAPE</a:t>
          </a:r>
        </a:p>
      </dgm:t>
    </dgm:pt>
    <dgm:pt modelId="{08F84F8A-5E8F-4F2B-8FF0-1A6976BE809F}" type="parTrans" cxnId="{567FD4C4-9515-4CA1-9081-6398E78B59B2}">
      <dgm:prSet/>
      <dgm:spPr/>
      <dgm:t>
        <a:bodyPr/>
        <a:lstStyle/>
        <a:p>
          <a:endParaRPr lang="en-US"/>
        </a:p>
      </dgm:t>
    </dgm:pt>
    <dgm:pt modelId="{6FB7DFFF-3BCB-40E6-A196-F5E02F1948B8}" type="sibTrans" cxnId="{567FD4C4-9515-4CA1-9081-6398E78B59B2}">
      <dgm:prSet/>
      <dgm:spPr/>
      <dgm:t>
        <a:bodyPr/>
        <a:lstStyle/>
        <a:p>
          <a:endParaRPr lang="en-US"/>
        </a:p>
      </dgm:t>
    </dgm:pt>
    <dgm:pt modelId="{D7EFC361-84D8-40EF-A49A-2306B27F850A}" type="pres">
      <dgm:prSet presAssocID="{FB09D8CA-E2EC-471B-8673-F9FB5A653127}" presName="root" presStyleCnt="0">
        <dgm:presLayoutVars>
          <dgm:dir/>
          <dgm:resizeHandles val="exact"/>
        </dgm:presLayoutVars>
      </dgm:prSet>
      <dgm:spPr/>
    </dgm:pt>
    <dgm:pt modelId="{E00D8DF4-25B6-42F6-B076-BE75E286B0E0}" type="pres">
      <dgm:prSet presAssocID="{9901C610-BD23-436C-BDAE-593DC1732030}" presName="compNode" presStyleCnt="0"/>
      <dgm:spPr/>
    </dgm:pt>
    <dgm:pt modelId="{115B4738-8972-4529-93A8-3ADB1C78ED1F}" type="pres">
      <dgm:prSet presAssocID="{9901C610-BD23-436C-BDAE-593DC1732030}" presName="bgRect" presStyleLbl="bgShp" presStyleIdx="0" presStyleCnt="5"/>
      <dgm:spPr/>
    </dgm:pt>
    <dgm:pt modelId="{D218DAE9-A018-4396-B8F2-5FA26713A69D}" type="pres">
      <dgm:prSet presAssocID="{9901C610-BD23-436C-BDAE-593DC173203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C7FE5CAF-6735-47DC-9D7D-7399455F5F69}" type="pres">
      <dgm:prSet presAssocID="{9901C610-BD23-436C-BDAE-593DC1732030}" presName="spaceRect" presStyleCnt="0"/>
      <dgm:spPr/>
    </dgm:pt>
    <dgm:pt modelId="{4F01A957-A1BE-4319-ADC7-A5AB52EF29FD}" type="pres">
      <dgm:prSet presAssocID="{9901C610-BD23-436C-BDAE-593DC1732030}" presName="parTx" presStyleLbl="revTx" presStyleIdx="0" presStyleCnt="5">
        <dgm:presLayoutVars>
          <dgm:chMax val="0"/>
          <dgm:chPref val="0"/>
        </dgm:presLayoutVars>
      </dgm:prSet>
      <dgm:spPr/>
    </dgm:pt>
    <dgm:pt modelId="{6C892BCF-FFA2-4723-8325-AB8F8486C605}" type="pres">
      <dgm:prSet presAssocID="{DE8E5B27-04C2-48B3-A52E-B8BB26997AA3}" presName="sibTrans" presStyleCnt="0"/>
      <dgm:spPr/>
    </dgm:pt>
    <dgm:pt modelId="{CE6F04D9-14FD-4E7B-BB94-6CD876609AE0}" type="pres">
      <dgm:prSet presAssocID="{EE1B10D8-BD0F-4450-8D4C-284F66597722}" presName="compNode" presStyleCnt="0"/>
      <dgm:spPr/>
    </dgm:pt>
    <dgm:pt modelId="{EC7AA1AC-06F1-4CD8-A1E7-2B7DCF202C8C}" type="pres">
      <dgm:prSet presAssocID="{EE1B10D8-BD0F-4450-8D4C-284F66597722}" presName="bgRect" presStyleLbl="bgShp" presStyleIdx="1" presStyleCnt="5"/>
      <dgm:spPr/>
    </dgm:pt>
    <dgm:pt modelId="{3427A866-B07F-4EA0-B4D1-1B571C210581}" type="pres">
      <dgm:prSet presAssocID="{EE1B10D8-BD0F-4450-8D4C-284F6659772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38C582FE-E590-4574-A4CB-AAB0829567B6}" type="pres">
      <dgm:prSet presAssocID="{EE1B10D8-BD0F-4450-8D4C-284F66597722}" presName="spaceRect" presStyleCnt="0"/>
      <dgm:spPr/>
    </dgm:pt>
    <dgm:pt modelId="{4912F51B-998A-43C6-9600-AC06B4AE0D7E}" type="pres">
      <dgm:prSet presAssocID="{EE1B10D8-BD0F-4450-8D4C-284F66597722}" presName="parTx" presStyleLbl="revTx" presStyleIdx="1" presStyleCnt="5">
        <dgm:presLayoutVars>
          <dgm:chMax val="0"/>
          <dgm:chPref val="0"/>
        </dgm:presLayoutVars>
      </dgm:prSet>
      <dgm:spPr/>
    </dgm:pt>
    <dgm:pt modelId="{F60684A6-6A5F-4122-A826-4C469B27224F}" type="pres">
      <dgm:prSet presAssocID="{600A352E-C892-4014-B15A-727F81C9B875}" presName="sibTrans" presStyleCnt="0"/>
      <dgm:spPr/>
    </dgm:pt>
    <dgm:pt modelId="{DC9F5064-C200-44BA-AB7C-38544D36A642}" type="pres">
      <dgm:prSet presAssocID="{7328DD3A-39DB-42C9-B17E-312A9240C42A}" presName="compNode" presStyleCnt="0"/>
      <dgm:spPr/>
    </dgm:pt>
    <dgm:pt modelId="{7F0BCD1F-C6CA-4947-943C-DC6A6B21D199}" type="pres">
      <dgm:prSet presAssocID="{7328DD3A-39DB-42C9-B17E-312A9240C42A}" presName="bgRect" presStyleLbl="bgShp" presStyleIdx="2" presStyleCnt="5"/>
      <dgm:spPr/>
    </dgm:pt>
    <dgm:pt modelId="{4417CBB5-4936-419A-90F5-26C567C3BD85}" type="pres">
      <dgm:prSet presAssocID="{7328DD3A-39DB-42C9-B17E-312A9240C4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989298E-47E4-4A79-A0D7-6BAB73F5D56A}" type="pres">
      <dgm:prSet presAssocID="{7328DD3A-39DB-42C9-B17E-312A9240C42A}" presName="spaceRect" presStyleCnt="0"/>
      <dgm:spPr/>
    </dgm:pt>
    <dgm:pt modelId="{F3CB0E80-7CE4-4EE1-8C15-E37BA25E60EF}" type="pres">
      <dgm:prSet presAssocID="{7328DD3A-39DB-42C9-B17E-312A9240C42A}" presName="parTx" presStyleLbl="revTx" presStyleIdx="2" presStyleCnt="5">
        <dgm:presLayoutVars>
          <dgm:chMax val="0"/>
          <dgm:chPref val="0"/>
        </dgm:presLayoutVars>
      </dgm:prSet>
      <dgm:spPr/>
    </dgm:pt>
    <dgm:pt modelId="{16FC154E-136E-4088-8F1A-5A8989FF9F17}" type="pres">
      <dgm:prSet presAssocID="{828A5120-C8F8-4C2C-B34D-8F0D3EF7080A}" presName="sibTrans" presStyleCnt="0"/>
      <dgm:spPr/>
    </dgm:pt>
    <dgm:pt modelId="{A9691C31-6607-47CA-B994-E9A465AF8DB3}" type="pres">
      <dgm:prSet presAssocID="{EE23B45D-CC04-4225-91AA-532DD7FBCA9D}" presName="compNode" presStyleCnt="0"/>
      <dgm:spPr/>
    </dgm:pt>
    <dgm:pt modelId="{DA44BDE6-6098-42C7-A944-D9E84F480A28}" type="pres">
      <dgm:prSet presAssocID="{EE23B45D-CC04-4225-91AA-532DD7FBCA9D}" presName="bgRect" presStyleLbl="bgShp" presStyleIdx="3" presStyleCnt="5"/>
      <dgm:spPr/>
    </dgm:pt>
    <dgm:pt modelId="{EE3B1FCD-A26C-4495-892B-6DADE23E15C1}" type="pres">
      <dgm:prSet presAssocID="{EE23B45D-CC04-4225-91AA-532DD7FBCA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5FBF9BC-2B99-454B-A28B-E61A213EBF7C}" type="pres">
      <dgm:prSet presAssocID="{EE23B45D-CC04-4225-91AA-532DD7FBCA9D}" presName="spaceRect" presStyleCnt="0"/>
      <dgm:spPr/>
    </dgm:pt>
    <dgm:pt modelId="{786ACEDB-6862-485E-BA39-FB59C2B5CA20}" type="pres">
      <dgm:prSet presAssocID="{EE23B45D-CC04-4225-91AA-532DD7FBCA9D}" presName="parTx" presStyleLbl="revTx" presStyleIdx="3" presStyleCnt="5">
        <dgm:presLayoutVars>
          <dgm:chMax val="0"/>
          <dgm:chPref val="0"/>
        </dgm:presLayoutVars>
      </dgm:prSet>
      <dgm:spPr/>
    </dgm:pt>
    <dgm:pt modelId="{C5D91A92-849F-432A-B9DB-3B43EA041A04}" type="pres">
      <dgm:prSet presAssocID="{FA5B3AD2-22E8-4175-B6FC-DF5CAA1C6298}" presName="sibTrans" presStyleCnt="0"/>
      <dgm:spPr/>
    </dgm:pt>
    <dgm:pt modelId="{F2D45587-B69B-48DA-A38B-4276364A1E71}" type="pres">
      <dgm:prSet presAssocID="{8381875C-7EAD-48F0-92C5-F17C606FACC3}" presName="compNode" presStyleCnt="0"/>
      <dgm:spPr/>
    </dgm:pt>
    <dgm:pt modelId="{054F3743-92D7-48BE-B9E0-79B286B0A037}" type="pres">
      <dgm:prSet presAssocID="{8381875C-7EAD-48F0-92C5-F17C606FACC3}" presName="bgRect" presStyleLbl="bgShp" presStyleIdx="4" presStyleCnt="5"/>
      <dgm:spPr/>
    </dgm:pt>
    <dgm:pt modelId="{BC1998B8-51F5-4D24-89FE-39F3C7FB09B4}" type="pres">
      <dgm:prSet presAssocID="{8381875C-7EAD-48F0-92C5-F17C606FAC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culator"/>
        </a:ext>
      </dgm:extLst>
    </dgm:pt>
    <dgm:pt modelId="{2694BC78-3EB3-45D8-AC38-D989F62E47EA}" type="pres">
      <dgm:prSet presAssocID="{8381875C-7EAD-48F0-92C5-F17C606FACC3}" presName="spaceRect" presStyleCnt="0"/>
      <dgm:spPr/>
    </dgm:pt>
    <dgm:pt modelId="{8688064B-357E-4412-8646-5A2E5866F271}" type="pres">
      <dgm:prSet presAssocID="{8381875C-7EAD-48F0-92C5-F17C606FACC3}" presName="parTx" presStyleLbl="revTx" presStyleIdx="4" presStyleCnt="5">
        <dgm:presLayoutVars>
          <dgm:chMax val="0"/>
          <dgm:chPref val="0"/>
        </dgm:presLayoutVars>
      </dgm:prSet>
      <dgm:spPr/>
    </dgm:pt>
  </dgm:ptLst>
  <dgm:cxnLst>
    <dgm:cxn modelId="{4809EB07-F282-48F5-8EDD-9952FEB75F0D}" srcId="{FB09D8CA-E2EC-471B-8673-F9FB5A653127}" destId="{EE23B45D-CC04-4225-91AA-532DD7FBCA9D}" srcOrd="3" destOrd="0" parTransId="{814DD286-7A74-4837-96E8-CD7FB32348C0}" sibTransId="{FA5B3AD2-22E8-4175-B6FC-DF5CAA1C6298}"/>
    <dgm:cxn modelId="{54D0AC18-67CE-4E17-8587-8C70597D9695}" type="presOf" srcId="{8381875C-7EAD-48F0-92C5-F17C606FACC3}" destId="{8688064B-357E-4412-8646-5A2E5866F271}" srcOrd="0" destOrd="0" presId="urn:microsoft.com/office/officeart/2018/2/layout/IconVerticalSolidList"/>
    <dgm:cxn modelId="{841FAB26-DCE1-4DE8-B8C6-3DEC8D624C09}" type="presOf" srcId="{7328DD3A-39DB-42C9-B17E-312A9240C42A}" destId="{F3CB0E80-7CE4-4EE1-8C15-E37BA25E60EF}" srcOrd="0" destOrd="0" presId="urn:microsoft.com/office/officeart/2018/2/layout/IconVerticalSolidList"/>
    <dgm:cxn modelId="{85494229-D4AA-47D4-9EA9-9476D8A69985}" type="presOf" srcId="{9901C610-BD23-436C-BDAE-593DC1732030}" destId="{4F01A957-A1BE-4319-ADC7-A5AB52EF29FD}" srcOrd="0" destOrd="0" presId="urn:microsoft.com/office/officeart/2018/2/layout/IconVerticalSolidList"/>
    <dgm:cxn modelId="{7D66195B-6118-406F-973D-E49463E0B8C1}" srcId="{FB09D8CA-E2EC-471B-8673-F9FB5A653127}" destId="{7328DD3A-39DB-42C9-B17E-312A9240C42A}" srcOrd="2" destOrd="0" parTransId="{ABC5B1F0-C486-485B-8E68-BADE52D84442}" sibTransId="{828A5120-C8F8-4C2C-B34D-8F0D3EF7080A}"/>
    <dgm:cxn modelId="{1B093C77-483E-451C-B4A5-6FCE7655623B}" type="presOf" srcId="{EE23B45D-CC04-4225-91AA-532DD7FBCA9D}" destId="{786ACEDB-6862-485E-BA39-FB59C2B5CA20}" srcOrd="0" destOrd="0" presId="urn:microsoft.com/office/officeart/2018/2/layout/IconVerticalSolidList"/>
    <dgm:cxn modelId="{AD2D5C7C-A974-4FBE-9056-3456596E4402}" type="presOf" srcId="{FB09D8CA-E2EC-471B-8673-F9FB5A653127}" destId="{D7EFC361-84D8-40EF-A49A-2306B27F850A}" srcOrd="0" destOrd="0" presId="urn:microsoft.com/office/officeart/2018/2/layout/IconVerticalSolidList"/>
    <dgm:cxn modelId="{610E0E94-1614-4986-A734-BA07D1BDB70E}" type="presOf" srcId="{EE1B10D8-BD0F-4450-8D4C-284F66597722}" destId="{4912F51B-998A-43C6-9600-AC06B4AE0D7E}" srcOrd="0" destOrd="0" presId="urn:microsoft.com/office/officeart/2018/2/layout/IconVerticalSolidList"/>
    <dgm:cxn modelId="{567FD4C4-9515-4CA1-9081-6398E78B59B2}" srcId="{FB09D8CA-E2EC-471B-8673-F9FB5A653127}" destId="{8381875C-7EAD-48F0-92C5-F17C606FACC3}" srcOrd="4" destOrd="0" parTransId="{08F84F8A-5E8F-4F2B-8FF0-1A6976BE809F}" sibTransId="{6FB7DFFF-3BCB-40E6-A196-F5E02F1948B8}"/>
    <dgm:cxn modelId="{3ACC07F5-B4AD-49CF-A301-83C0127E4E13}" srcId="{FB09D8CA-E2EC-471B-8673-F9FB5A653127}" destId="{EE1B10D8-BD0F-4450-8D4C-284F66597722}" srcOrd="1" destOrd="0" parTransId="{CC03095C-2167-46FC-8BF0-A1C4616EF8FF}" sibTransId="{600A352E-C892-4014-B15A-727F81C9B875}"/>
    <dgm:cxn modelId="{F6C2D6F6-22D5-4A84-9245-1D7C299BE77A}" srcId="{FB09D8CA-E2EC-471B-8673-F9FB5A653127}" destId="{9901C610-BD23-436C-BDAE-593DC1732030}" srcOrd="0" destOrd="0" parTransId="{F713984F-C9A7-4EFF-8348-B210375F6EA4}" sibTransId="{DE8E5B27-04C2-48B3-A52E-B8BB26997AA3}"/>
    <dgm:cxn modelId="{3FE1B156-F73C-4D72-A19A-126C264C4E6F}" type="presParOf" srcId="{D7EFC361-84D8-40EF-A49A-2306B27F850A}" destId="{E00D8DF4-25B6-42F6-B076-BE75E286B0E0}" srcOrd="0" destOrd="0" presId="urn:microsoft.com/office/officeart/2018/2/layout/IconVerticalSolidList"/>
    <dgm:cxn modelId="{F929DBD6-91D1-4CC1-BA3C-B76A1A078EB2}" type="presParOf" srcId="{E00D8DF4-25B6-42F6-B076-BE75E286B0E0}" destId="{115B4738-8972-4529-93A8-3ADB1C78ED1F}" srcOrd="0" destOrd="0" presId="urn:microsoft.com/office/officeart/2018/2/layout/IconVerticalSolidList"/>
    <dgm:cxn modelId="{15090678-A5DA-4119-8322-BF4F40A2E78D}" type="presParOf" srcId="{E00D8DF4-25B6-42F6-B076-BE75E286B0E0}" destId="{D218DAE9-A018-4396-B8F2-5FA26713A69D}" srcOrd="1" destOrd="0" presId="urn:microsoft.com/office/officeart/2018/2/layout/IconVerticalSolidList"/>
    <dgm:cxn modelId="{5FA871FF-2564-4879-A3C8-2DE5AD592106}" type="presParOf" srcId="{E00D8DF4-25B6-42F6-B076-BE75E286B0E0}" destId="{C7FE5CAF-6735-47DC-9D7D-7399455F5F69}" srcOrd="2" destOrd="0" presId="urn:microsoft.com/office/officeart/2018/2/layout/IconVerticalSolidList"/>
    <dgm:cxn modelId="{65041802-7047-4FCB-907A-4759B23EF24B}" type="presParOf" srcId="{E00D8DF4-25B6-42F6-B076-BE75E286B0E0}" destId="{4F01A957-A1BE-4319-ADC7-A5AB52EF29FD}" srcOrd="3" destOrd="0" presId="urn:microsoft.com/office/officeart/2018/2/layout/IconVerticalSolidList"/>
    <dgm:cxn modelId="{7C7F4F07-523A-4414-8C27-042CDBB31861}" type="presParOf" srcId="{D7EFC361-84D8-40EF-A49A-2306B27F850A}" destId="{6C892BCF-FFA2-4723-8325-AB8F8486C605}" srcOrd="1" destOrd="0" presId="urn:microsoft.com/office/officeart/2018/2/layout/IconVerticalSolidList"/>
    <dgm:cxn modelId="{2542ADB3-3DC1-48B3-AB0C-64713443AC7A}" type="presParOf" srcId="{D7EFC361-84D8-40EF-A49A-2306B27F850A}" destId="{CE6F04D9-14FD-4E7B-BB94-6CD876609AE0}" srcOrd="2" destOrd="0" presId="urn:microsoft.com/office/officeart/2018/2/layout/IconVerticalSolidList"/>
    <dgm:cxn modelId="{05A51632-1FDE-4644-AE05-646BEBE6A6B9}" type="presParOf" srcId="{CE6F04D9-14FD-4E7B-BB94-6CD876609AE0}" destId="{EC7AA1AC-06F1-4CD8-A1E7-2B7DCF202C8C}" srcOrd="0" destOrd="0" presId="urn:microsoft.com/office/officeart/2018/2/layout/IconVerticalSolidList"/>
    <dgm:cxn modelId="{92D54EB7-F956-4845-B815-640B89D1E29E}" type="presParOf" srcId="{CE6F04D9-14FD-4E7B-BB94-6CD876609AE0}" destId="{3427A866-B07F-4EA0-B4D1-1B571C210581}" srcOrd="1" destOrd="0" presId="urn:microsoft.com/office/officeart/2018/2/layout/IconVerticalSolidList"/>
    <dgm:cxn modelId="{00DEAA3D-9FF4-4360-B398-402928707965}" type="presParOf" srcId="{CE6F04D9-14FD-4E7B-BB94-6CD876609AE0}" destId="{38C582FE-E590-4574-A4CB-AAB0829567B6}" srcOrd="2" destOrd="0" presId="urn:microsoft.com/office/officeart/2018/2/layout/IconVerticalSolidList"/>
    <dgm:cxn modelId="{53FE6608-A323-4BDC-BA4C-5C3F346B6811}" type="presParOf" srcId="{CE6F04D9-14FD-4E7B-BB94-6CD876609AE0}" destId="{4912F51B-998A-43C6-9600-AC06B4AE0D7E}" srcOrd="3" destOrd="0" presId="urn:microsoft.com/office/officeart/2018/2/layout/IconVerticalSolidList"/>
    <dgm:cxn modelId="{A9183658-6183-44B3-9B71-1EF7286549F6}" type="presParOf" srcId="{D7EFC361-84D8-40EF-A49A-2306B27F850A}" destId="{F60684A6-6A5F-4122-A826-4C469B27224F}" srcOrd="3" destOrd="0" presId="urn:microsoft.com/office/officeart/2018/2/layout/IconVerticalSolidList"/>
    <dgm:cxn modelId="{6E05D285-2F7C-4C12-867A-D3B7B1B10AAE}" type="presParOf" srcId="{D7EFC361-84D8-40EF-A49A-2306B27F850A}" destId="{DC9F5064-C200-44BA-AB7C-38544D36A642}" srcOrd="4" destOrd="0" presId="urn:microsoft.com/office/officeart/2018/2/layout/IconVerticalSolidList"/>
    <dgm:cxn modelId="{2275DD3F-7345-4DE2-9D35-711E2EBD05B0}" type="presParOf" srcId="{DC9F5064-C200-44BA-AB7C-38544D36A642}" destId="{7F0BCD1F-C6CA-4947-943C-DC6A6B21D199}" srcOrd="0" destOrd="0" presId="urn:microsoft.com/office/officeart/2018/2/layout/IconVerticalSolidList"/>
    <dgm:cxn modelId="{C6CED06C-496A-49F9-BC31-87446D18EC89}" type="presParOf" srcId="{DC9F5064-C200-44BA-AB7C-38544D36A642}" destId="{4417CBB5-4936-419A-90F5-26C567C3BD85}" srcOrd="1" destOrd="0" presId="urn:microsoft.com/office/officeart/2018/2/layout/IconVerticalSolidList"/>
    <dgm:cxn modelId="{35B1CE8A-3490-4087-BA90-4F282FD767F9}" type="presParOf" srcId="{DC9F5064-C200-44BA-AB7C-38544D36A642}" destId="{D989298E-47E4-4A79-A0D7-6BAB73F5D56A}" srcOrd="2" destOrd="0" presId="urn:microsoft.com/office/officeart/2018/2/layout/IconVerticalSolidList"/>
    <dgm:cxn modelId="{00C123B0-373D-4EA8-B9BC-ACDEEA641C99}" type="presParOf" srcId="{DC9F5064-C200-44BA-AB7C-38544D36A642}" destId="{F3CB0E80-7CE4-4EE1-8C15-E37BA25E60EF}" srcOrd="3" destOrd="0" presId="urn:microsoft.com/office/officeart/2018/2/layout/IconVerticalSolidList"/>
    <dgm:cxn modelId="{E8344A34-7583-4D98-9887-E2832449B389}" type="presParOf" srcId="{D7EFC361-84D8-40EF-A49A-2306B27F850A}" destId="{16FC154E-136E-4088-8F1A-5A8989FF9F17}" srcOrd="5" destOrd="0" presId="urn:microsoft.com/office/officeart/2018/2/layout/IconVerticalSolidList"/>
    <dgm:cxn modelId="{F6E4A5A8-27A0-4466-823C-77C09A7AEED0}" type="presParOf" srcId="{D7EFC361-84D8-40EF-A49A-2306B27F850A}" destId="{A9691C31-6607-47CA-B994-E9A465AF8DB3}" srcOrd="6" destOrd="0" presId="urn:microsoft.com/office/officeart/2018/2/layout/IconVerticalSolidList"/>
    <dgm:cxn modelId="{13363313-0B32-46CC-B6B4-1B43AF1C3807}" type="presParOf" srcId="{A9691C31-6607-47CA-B994-E9A465AF8DB3}" destId="{DA44BDE6-6098-42C7-A944-D9E84F480A28}" srcOrd="0" destOrd="0" presId="urn:microsoft.com/office/officeart/2018/2/layout/IconVerticalSolidList"/>
    <dgm:cxn modelId="{9975E900-F2DA-40F9-B9EC-3C4445D68E2B}" type="presParOf" srcId="{A9691C31-6607-47CA-B994-E9A465AF8DB3}" destId="{EE3B1FCD-A26C-4495-892B-6DADE23E15C1}" srcOrd="1" destOrd="0" presId="urn:microsoft.com/office/officeart/2018/2/layout/IconVerticalSolidList"/>
    <dgm:cxn modelId="{B88A2F73-C41B-4ADE-8D4E-B74D7C6E7140}" type="presParOf" srcId="{A9691C31-6607-47CA-B994-E9A465AF8DB3}" destId="{E5FBF9BC-2B99-454B-A28B-E61A213EBF7C}" srcOrd="2" destOrd="0" presId="urn:microsoft.com/office/officeart/2018/2/layout/IconVerticalSolidList"/>
    <dgm:cxn modelId="{E4244B0C-89C6-4B6E-BD48-32A75322D0D8}" type="presParOf" srcId="{A9691C31-6607-47CA-B994-E9A465AF8DB3}" destId="{786ACEDB-6862-485E-BA39-FB59C2B5CA20}" srcOrd="3" destOrd="0" presId="urn:microsoft.com/office/officeart/2018/2/layout/IconVerticalSolidList"/>
    <dgm:cxn modelId="{B39DBBF2-1036-4579-AB3B-9D05F36C99B1}" type="presParOf" srcId="{D7EFC361-84D8-40EF-A49A-2306B27F850A}" destId="{C5D91A92-849F-432A-B9DB-3B43EA041A04}" srcOrd="7" destOrd="0" presId="urn:microsoft.com/office/officeart/2018/2/layout/IconVerticalSolidList"/>
    <dgm:cxn modelId="{62B5E5DA-8C9B-40CA-AE2F-C47CC8A1BFC1}" type="presParOf" srcId="{D7EFC361-84D8-40EF-A49A-2306B27F850A}" destId="{F2D45587-B69B-48DA-A38B-4276364A1E71}" srcOrd="8" destOrd="0" presId="urn:microsoft.com/office/officeart/2018/2/layout/IconVerticalSolidList"/>
    <dgm:cxn modelId="{B93FFFEF-EE9A-4274-B886-B01FDAFF63F4}" type="presParOf" srcId="{F2D45587-B69B-48DA-A38B-4276364A1E71}" destId="{054F3743-92D7-48BE-B9E0-79B286B0A037}" srcOrd="0" destOrd="0" presId="urn:microsoft.com/office/officeart/2018/2/layout/IconVerticalSolidList"/>
    <dgm:cxn modelId="{3E11A8F4-2DEA-4821-B386-301EE439DB8F}" type="presParOf" srcId="{F2D45587-B69B-48DA-A38B-4276364A1E71}" destId="{BC1998B8-51F5-4D24-89FE-39F3C7FB09B4}" srcOrd="1" destOrd="0" presId="urn:microsoft.com/office/officeart/2018/2/layout/IconVerticalSolidList"/>
    <dgm:cxn modelId="{DA478A7D-A801-4B79-824B-E00BA9AE4B3B}" type="presParOf" srcId="{F2D45587-B69B-48DA-A38B-4276364A1E71}" destId="{2694BC78-3EB3-45D8-AC38-D989F62E47EA}" srcOrd="2" destOrd="0" presId="urn:microsoft.com/office/officeart/2018/2/layout/IconVerticalSolidList"/>
    <dgm:cxn modelId="{BB688588-A9F5-4146-8CF5-3E89D978AAA3}" type="presParOf" srcId="{F2D45587-B69B-48DA-A38B-4276364A1E71}" destId="{8688064B-357E-4412-8646-5A2E5866F2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03D61-8727-4525-8C63-B27D50298AF2}">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83774-0C31-4081-99C7-934993FDA3A7}">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5495A-070E-425C-BC18-BA994F355B42}">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44550">
            <a:lnSpc>
              <a:spcPct val="90000"/>
            </a:lnSpc>
            <a:spcBef>
              <a:spcPct val="0"/>
            </a:spcBef>
            <a:spcAft>
              <a:spcPct val="35000"/>
            </a:spcAft>
            <a:buNone/>
          </a:pPr>
          <a:r>
            <a:rPr lang="en-US" sz="1900" kern="1200"/>
            <a:t>Demand forecasting is the process of making estimations about future customer demand over a defined period, using historical data and other information.</a:t>
          </a:r>
        </a:p>
      </dsp:txBody>
      <dsp:txXfrm>
        <a:off x="1970684" y="729"/>
        <a:ext cx="4908832" cy="1706220"/>
      </dsp:txXfrm>
    </dsp:sp>
    <dsp:sp modelId="{48F0B37B-3997-49DF-9725-B6A76D9A31B4}">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50FD3-FBD0-4A33-BC1B-B9F9DAF7D548}">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CA98C8-BDF3-40F7-8DFC-FD6DF4596EB4}">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44550">
            <a:lnSpc>
              <a:spcPct val="90000"/>
            </a:lnSpc>
            <a:spcBef>
              <a:spcPct val="0"/>
            </a:spcBef>
            <a:spcAft>
              <a:spcPct val="35000"/>
            </a:spcAft>
            <a:buNone/>
          </a:pPr>
          <a:r>
            <a:rPr lang="en-US" sz="1900" kern="1200"/>
            <a:t>Proper demand forecasting gives businesses valuable information about their potential in their current market and other markets.</a:t>
          </a:r>
        </a:p>
      </dsp:txBody>
      <dsp:txXfrm>
        <a:off x="1970684" y="2133504"/>
        <a:ext cx="4908832" cy="1706220"/>
      </dsp:txXfrm>
    </dsp:sp>
    <dsp:sp modelId="{575FFCC9-6EF1-4426-86B0-E904EB3863B5}">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E2741-9439-4A87-83F4-770778058EC5}">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44E22-F405-4BB5-AC6D-8251F7505DD9}">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44550">
            <a:lnSpc>
              <a:spcPct val="90000"/>
            </a:lnSpc>
            <a:spcBef>
              <a:spcPct val="0"/>
            </a:spcBef>
            <a:spcAft>
              <a:spcPct val="35000"/>
            </a:spcAft>
            <a:buNone/>
          </a:pPr>
          <a:r>
            <a:rPr lang="en-US" sz="1900" kern="1200"/>
            <a:t>Helps managers to make informed decisions about pricing, inventory levels,business Strategy.</a:t>
          </a:r>
        </a:p>
      </dsp:txBody>
      <dsp:txXfrm>
        <a:off x="1970684" y="4266280"/>
        <a:ext cx="4908832" cy="1706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CBC7E-3BCB-41EE-8790-A089B0AE1074}">
      <dsp:nvSpPr>
        <dsp:cNvPr id="0" name=""/>
        <dsp:cNvSpPr/>
      </dsp:nvSpPr>
      <dsp:spPr>
        <a:xfrm>
          <a:off x="9074" y="950840"/>
          <a:ext cx="1356177" cy="189864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33" tIns="330200" rIns="105733" bIns="330200" numCol="1" spcCol="1270" anchor="t" anchorCtr="0">
          <a:noAutofit/>
        </a:bodyPr>
        <a:lstStyle/>
        <a:p>
          <a:pPr marL="0" lvl="0" indent="0" algn="l" defTabSz="488950">
            <a:lnSpc>
              <a:spcPct val="90000"/>
            </a:lnSpc>
            <a:spcBef>
              <a:spcPct val="0"/>
            </a:spcBef>
            <a:spcAft>
              <a:spcPct val="35000"/>
            </a:spcAft>
            <a:buNone/>
          </a:pPr>
          <a:r>
            <a:rPr lang="en-US" sz="1100" kern="1200"/>
            <a:t>Determine the objective and use  of the forecasting model</a:t>
          </a:r>
        </a:p>
      </dsp:txBody>
      <dsp:txXfrm>
        <a:off x="9074" y="1672326"/>
        <a:ext cx="1356177" cy="1139189"/>
      </dsp:txXfrm>
    </dsp:sp>
    <dsp:sp modelId="{D9D6682E-478E-4D46-92B3-B07DE19C0987}">
      <dsp:nvSpPr>
        <dsp:cNvPr id="0" name=""/>
        <dsp:cNvSpPr/>
      </dsp:nvSpPr>
      <dsp:spPr>
        <a:xfrm>
          <a:off x="402366" y="1140704"/>
          <a:ext cx="569594" cy="56959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08" tIns="12700" rIns="44408" bIns="12700" numCol="1" spcCol="1270" anchor="ctr" anchorCtr="0">
          <a:noAutofit/>
        </a:bodyPr>
        <a:lstStyle/>
        <a:p>
          <a:pPr marL="0" lvl="0" indent="0" algn="ctr" defTabSz="1200150">
            <a:lnSpc>
              <a:spcPct val="90000"/>
            </a:lnSpc>
            <a:spcBef>
              <a:spcPct val="0"/>
            </a:spcBef>
            <a:spcAft>
              <a:spcPct val="35000"/>
            </a:spcAft>
            <a:buNone/>
          </a:pPr>
          <a:r>
            <a:rPr lang="en-US" sz="2700" kern="1200"/>
            <a:t>1</a:t>
          </a:r>
        </a:p>
      </dsp:txBody>
      <dsp:txXfrm>
        <a:off x="485781" y="1224119"/>
        <a:ext cx="402764" cy="402764"/>
      </dsp:txXfrm>
    </dsp:sp>
    <dsp:sp modelId="{D5B08957-88BD-4E16-9184-9C12B60A04CF}">
      <dsp:nvSpPr>
        <dsp:cNvPr id="0" name=""/>
        <dsp:cNvSpPr/>
      </dsp:nvSpPr>
      <dsp:spPr>
        <a:xfrm>
          <a:off x="9074" y="2849416"/>
          <a:ext cx="1356177"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A5102-9895-4021-90D6-B94A2315C9C0}">
      <dsp:nvSpPr>
        <dsp:cNvPr id="0" name=""/>
        <dsp:cNvSpPr/>
      </dsp:nvSpPr>
      <dsp:spPr>
        <a:xfrm>
          <a:off x="1500870" y="950840"/>
          <a:ext cx="1356177" cy="189864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33" tIns="330200" rIns="105733" bIns="330200" numCol="1" spcCol="1270" anchor="t" anchorCtr="0">
          <a:noAutofit/>
        </a:bodyPr>
        <a:lstStyle/>
        <a:p>
          <a:pPr marL="0" lvl="0" indent="0" algn="l" defTabSz="488950">
            <a:lnSpc>
              <a:spcPct val="90000"/>
            </a:lnSpc>
            <a:spcBef>
              <a:spcPct val="0"/>
            </a:spcBef>
            <a:spcAft>
              <a:spcPct val="35000"/>
            </a:spcAft>
            <a:buNone/>
          </a:pPr>
          <a:r>
            <a:rPr lang="en-US" sz="1100" kern="1200"/>
            <a:t>Choose the parameter  that needs to be forecasted </a:t>
          </a:r>
        </a:p>
      </dsp:txBody>
      <dsp:txXfrm>
        <a:off x="1500870" y="1672326"/>
        <a:ext cx="1356177" cy="1139189"/>
      </dsp:txXfrm>
    </dsp:sp>
    <dsp:sp modelId="{0B73BACD-6384-4F51-8BBA-CFB01E81698C}">
      <dsp:nvSpPr>
        <dsp:cNvPr id="0" name=""/>
        <dsp:cNvSpPr/>
      </dsp:nvSpPr>
      <dsp:spPr>
        <a:xfrm>
          <a:off x="1894161" y="1140704"/>
          <a:ext cx="569594" cy="56959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08" tIns="12700" rIns="44408" bIns="12700" numCol="1" spcCol="1270" anchor="ctr" anchorCtr="0">
          <a:noAutofit/>
        </a:bodyPr>
        <a:lstStyle/>
        <a:p>
          <a:pPr marL="0" lvl="0" indent="0" algn="ctr" defTabSz="1200150">
            <a:lnSpc>
              <a:spcPct val="90000"/>
            </a:lnSpc>
            <a:spcBef>
              <a:spcPct val="0"/>
            </a:spcBef>
            <a:spcAft>
              <a:spcPct val="35000"/>
            </a:spcAft>
            <a:buNone/>
          </a:pPr>
          <a:r>
            <a:rPr lang="en-US" sz="2700" kern="1200"/>
            <a:t>2</a:t>
          </a:r>
        </a:p>
      </dsp:txBody>
      <dsp:txXfrm>
        <a:off x="1977576" y="1224119"/>
        <a:ext cx="402764" cy="402764"/>
      </dsp:txXfrm>
    </dsp:sp>
    <dsp:sp modelId="{979F4983-D20D-48E4-AA71-DC1E4E8AE25F}">
      <dsp:nvSpPr>
        <dsp:cNvPr id="0" name=""/>
        <dsp:cNvSpPr/>
      </dsp:nvSpPr>
      <dsp:spPr>
        <a:xfrm>
          <a:off x="1500870" y="2849416"/>
          <a:ext cx="1356177"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06448E-F90E-402C-AC11-A69F862B0675}">
      <dsp:nvSpPr>
        <dsp:cNvPr id="0" name=""/>
        <dsp:cNvSpPr/>
      </dsp:nvSpPr>
      <dsp:spPr>
        <a:xfrm>
          <a:off x="2992665" y="950840"/>
          <a:ext cx="1356177" cy="189864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33" tIns="330200" rIns="105733" bIns="330200" numCol="1" spcCol="1270" anchor="t" anchorCtr="0">
          <a:noAutofit/>
        </a:bodyPr>
        <a:lstStyle/>
        <a:p>
          <a:pPr marL="0" lvl="0" indent="0" algn="l" defTabSz="488950">
            <a:lnSpc>
              <a:spcPct val="90000"/>
            </a:lnSpc>
            <a:spcBef>
              <a:spcPct val="0"/>
            </a:spcBef>
            <a:spcAft>
              <a:spcPct val="35000"/>
            </a:spcAft>
            <a:buNone/>
          </a:pPr>
          <a:r>
            <a:rPr lang="en-US" sz="1100" kern="1200"/>
            <a:t>Determine the forecast's time horizon.</a:t>
          </a:r>
        </a:p>
      </dsp:txBody>
      <dsp:txXfrm>
        <a:off x="2992665" y="1672326"/>
        <a:ext cx="1356177" cy="1139189"/>
      </dsp:txXfrm>
    </dsp:sp>
    <dsp:sp modelId="{F034A4DC-FFBC-476D-AB41-95DCE9C170D1}">
      <dsp:nvSpPr>
        <dsp:cNvPr id="0" name=""/>
        <dsp:cNvSpPr/>
      </dsp:nvSpPr>
      <dsp:spPr>
        <a:xfrm>
          <a:off x="3385957" y="1140704"/>
          <a:ext cx="569594" cy="569594"/>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08" tIns="12700" rIns="44408" bIns="12700" numCol="1" spcCol="1270" anchor="ctr" anchorCtr="0">
          <a:noAutofit/>
        </a:bodyPr>
        <a:lstStyle/>
        <a:p>
          <a:pPr marL="0" lvl="0" indent="0" algn="ctr" defTabSz="1200150">
            <a:lnSpc>
              <a:spcPct val="90000"/>
            </a:lnSpc>
            <a:spcBef>
              <a:spcPct val="0"/>
            </a:spcBef>
            <a:spcAft>
              <a:spcPct val="35000"/>
            </a:spcAft>
            <a:buNone/>
          </a:pPr>
          <a:r>
            <a:rPr lang="en-US" sz="2700" kern="1200"/>
            <a:t>3</a:t>
          </a:r>
        </a:p>
      </dsp:txBody>
      <dsp:txXfrm>
        <a:off x="3469372" y="1224119"/>
        <a:ext cx="402764" cy="402764"/>
      </dsp:txXfrm>
    </dsp:sp>
    <dsp:sp modelId="{62716286-428E-45A2-9521-8ECFC9F2A3FD}">
      <dsp:nvSpPr>
        <dsp:cNvPr id="0" name=""/>
        <dsp:cNvSpPr/>
      </dsp:nvSpPr>
      <dsp:spPr>
        <a:xfrm>
          <a:off x="2992665" y="2849416"/>
          <a:ext cx="1356177"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057F9-A810-4B90-80BE-6860DE49D622}">
      <dsp:nvSpPr>
        <dsp:cNvPr id="0" name=""/>
        <dsp:cNvSpPr/>
      </dsp:nvSpPr>
      <dsp:spPr>
        <a:xfrm>
          <a:off x="4484461" y="950840"/>
          <a:ext cx="1356177" cy="189864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33" tIns="330200" rIns="105733" bIns="330200" numCol="1" spcCol="1270" anchor="t" anchorCtr="0">
          <a:noAutofit/>
        </a:bodyPr>
        <a:lstStyle/>
        <a:p>
          <a:pPr marL="0" lvl="0" indent="0" algn="l" defTabSz="488950">
            <a:lnSpc>
              <a:spcPct val="90000"/>
            </a:lnSpc>
            <a:spcBef>
              <a:spcPct val="0"/>
            </a:spcBef>
            <a:spcAft>
              <a:spcPct val="35000"/>
            </a:spcAft>
            <a:buNone/>
          </a:pPr>
          <a:r>
            <a:rPr lang="en-US" sz="1100" kern="1200"/>
            <a:t>Collect the relevant information to make the forecast</a:t>
          </a:r>
        </a:p>
      </dsp:txBody>
      <dsp:txXfrm>
        <a:off x="4484461" y="1672326"/>
        <a:ext cx="1356177" cy="1139189"/>
      </dsp:txXfrm>
    </dsp:sp>
    <dsp:sp modelId="{DEE67B81-B0BF-4201-9344-E1EEB267C33C}">
      <dsp:nvSpPr>
        <dsp:cNvPr id="0" name=""/>
        <dsp:cNvSpPr/>
      </dsp:nvSpPr>
      <dsp:spPr>
        <a:xfrm>
          <a:off x="4877752" y="1140704"/>
          <a:ext cx="569594" cy="569594"/>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08" tIns="12700" rIns="44408" bIns="12700" numCol="1" spcCol="1270" anchor="ctr" anchorCtr="0">
          <a:noAutofit/>
        </a:bodyPr>
        <a:lstStyle/>
        <a:p>
          <a:pPr marL="0" lvl="0" indent="0" algn="ctr" defTabSz="1200150">
            <a:lnSpc>
              <a:spcPct val="90000"/>
            </a:lnSpc>
            <a:spcBef>
              <a:spcPct val="0"/>
            </a:spcBef>
            <a:spcAft>
              <a:spcPct val="35000"/>
            </a:spcAft>
            <a:buNone/>
          </a:pPr>
          <a:r>
            <a:rPr lang="en-US" sz="2700" kern="1200"/>
            <a:t>4</a:t>
          </a:r>
        </a:p>
      </dsp:txBody>
      <dsp:txXfrm>
        <a:off x="4961167" y="1224119"/>
        <a:ext cx="402764" cy="402764"/>
      </dsp:txXfrm>
    </dsp:sp>
    <dsp:sp modelId="{AA32EFAC-6200-47CE-821F-971C2FB7B45E}">
      <dsp:nvSpPr>
        <dsp:cNvPr id="0" name=""/>
        <dsp:cNvSpPr/>
      </dsp:nvSpPr>
      <dsp:spPr>
        <a:xfrm>
          <a:off x="4484461" y="2849416"/>
          <a:ext cx="1356177"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63FB8A-1414-41BB-86FA-92D813F249EC}">
      <dsp:nvSpPr>
        <dsp:cNvPr id="0" name=""/>
        <dsp:cNvSpPr/>
      </dsp:nvSpPr>
      <dsp:spPr>
        <a:xfrm>
          <a:off x="5976256" y="950840"/>
          <a:ext cx="1356177" cy="189864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33" tIns="330200" rIns="105733" bIns="330200" numCol="1" spcCol="1270" anchor="t" anchorCtr="0">
          <a:noAutofit/>
        </a:bodyPr>
        <a:lstStyle/>
        <a:p>
          <a:pPr marL="0" lvl="0" indent="0" algn="l" defTabSz="488950">
            <a:lnSpc>
              <a:spcPct val="90000"/>
            </a:lnSpc>
            <a:spcBef>
              <a:spcPct val="0"/>
            </a:spcBef>
            <a:spcAft>
              <a:spcPct val="35000"/>
            </a:spcAft>
            <a:buNone/>
          </a:pPr>
          <a:r>
            <a:rPr lang="en-US" sz="1100" kern="1200"/>
            <a:t>Choose an appropriate forecasting model </a:t>
          </a:r>
        </a:p>
      </dsp:txBody>
      <dsp:txXfrm>
        <a:off x="5976256" y="1672326"/>
        <a:ext cx="1356177" cy="1139189"/>
      </dsp:txXfrm>
    </dsp:sp>
    <dsp:sp modelId="{744437D3-4C6F-4831-ABF3-A73612DFF7E4}">
      <dsp:nvSpPr>
        <dsp:cNvPr id="0" name=""/>
        <dsp:cNvSpPr/>
      </dsp:nvSpPr>
      <dsp:spPr>
        <a:xfrm>
          <a:off x="6369548" y="1140704"/>
          <a:ext cx="569594" cy="56959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08" tIns="12700" rIns="44408" bIns="12700" numCol="1" spcCol="1270" anchor="ctr" anchorCtr="0">
          <a:noAutofit/>
        </a:bodyPr>
        <a:lstStyle/>
        <a:p>
          <a:pPr marL="0" lvl="0" indent="0" algn="ctr" defTabSz="1200150">
            <a:lnSpc>
              <a:spcPct val="90000"/>
            </a:lnSpc>
            <a:spcBef>
              <a:spcPct val="0"/>
            </a:spcBef>
            <a:spcAft>
              <a:spcPct val="35000"/>
            </a:spcAft>
            <a:buNone/>
          </a:pPr>
          <a:r>
            <a:rPr lang="en-US" sz="2700" kern="1200"/>
            <a:t>5</a:t>
          </a:r>
        </a:p>
      </dsp:txBody>
      <dsp:txXfrm>
        <a:off x="6452963" y="1224119"/>
        <a:ext cx="402764" cy="402764"/>
      </dsp:txXfrm>
    </dsp:sp>
    <dsp:sp modelId="{8101B8F6-28CA-414D-8624-980713A66BCD}">
      <dsp:nvSpPr>
        <dsp:cNvPr id="0" name=""/>
        <dsp:cNvSpPr/>
      </dsp:nvSpPr>
      <dsp:spPr>
        <a:xfrm>
          <a:off x="5976256" y="2849416"/>
          <a:ext cx="1356177"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C4FE0-E3C2-4CE3-B9DD-E7A25D18AF0D}">
      <dsp:nvSpPr>
        <dsp:cNvPr id="0" name=""/>
        <dsp:cNvSpPr/>
      </dsp:nvSpPr>
      <dsp:spPr>
        <a:xfrm>
          <a:off x="7468052" y="950840"/>
          <a:ext cx="1356177" cy="189864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33" tIns="330200" rIns="105733" bIns="330200" numCol="1" spcCol="1270" anchor="t" anchorCtr="0">
          <a:noAutofit/>
        </a:bodyPr>
        <a:lstStyle/>
        <a:p>
          <a:pPr marL="0" lvl="0" indent="0" algn="l" defTabSz="488950">
            <a:lnSpc>
              <a:spcPct val="90000"/>
            </a:lnSpc>
            <a:spcBef>
              <a:spcPct val="0"/>
            </a:spcBef>
            <a:spcAft>
              <a:spcPct val="35000"/>
            </a:spcAft>
            <a:buNone/>
          </a:pPr>
          <a:r>
            <a:rPr lang="en-US" sz="1100" kern="1200"/>
            <a:t>Perform the forecast</a:t>
          </a:r>
        </a:p>
      </dsp:txBody>
      <dsp:txXfrm>
        <a:off x="7468052" y="1672326"/>
        <a:ext cx="1356177" cy="1139189"/>
      </dsp:txXfrm>
    </dsp:sp>
    <dsp:sp modelId="{8366B409-203A-4A5E-8EF1-08CE8646ACDA}">
      <dsp:nvSpPr>
        <dsp:cNvPr id="0" name=""/>
        <dsp:cNvSpPr/>
      </dsp:nvSpPr>
      <dsp:spPr>
        <a:xfrm>
          <a:off x="7861343" y="1140704"/>
          <a:ext cx="569594" cy="56959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08" tIns="12700" rIns="44408" bIns="12700" numCol="1" spcCol="1270" anchor="ctr" anchorCtr="0">
          <a:noAutofit/>
        </a:bodyPr>
        <a:lstStyle/>
        <a:p>
          <a:pPr marL="0" lvl="0" indent="0" algn="ctr" defTabSz="1200150">
            <a:lnSpc>
              <a:spcPct val="90000"/>
            </a:lnSpc>
            <a:spcBef>
              <a:spcPct val="0"/>
            </a:spcBef>
            <a:spcAft>
              <a:spcPct val="35000"/>
            </a:spcAft>
            <a:buNone/>
          </a:pPr>
          <a:r>
            <a:rPr lang="en-US" sz="2700" kern="1200"/>
            <a:t>6</a:t>
          </a:r>
        </a:p>
      </dsp:txBody>
      <dsp:txXfrm>
        <a:off x="7944758" y="1224119"/>
        <a:ext cx="402764" cy="402764"/>
      </dsp:txXfrm>
    </dsp:sp>
    <dsp:sp modelId="{62D04652-5480-4FEA-8899-4B26FFDA095C}">
      <dsp:nvSpPr>
        <dsp:cNvPr id="0" name=""/>
        <dsp:cNvSpPr/>
      </dsp:nvSpPr>
      <dsp:spPr>
        <a:xfrm>
          <a:off x="7468052" y="2849416"/>
          <a:ext cx="1356177"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80D681-AD74-4027-9E87-90F943CCC4D4}">
      <dsp:nvSpPr>
        <dsp:cNvPr id="0" name=""/>
        <dsp:cNvSpPr/>
      </dsp:nvSpPr>
      <dsp:spPr>
        <a:xfrm>
          <a:off x="8959847" y="950840"/>
          <a:ext cx="1356177" cy="189864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33" tIns="330200" rIns="105733" bIns="330200" numCol="1" spcCol="1270" anchor="t" anchorCtr="0">
          <a:noAutofit/>
        </a:bodyPr>
        <a:lstStyle/>
        <a:p>
          <a:pPr marL="0" lvl="0" indent="0" algn="l" defTabSz="488950">
            <a:lnSpc>
              <a:spcPct val="90000"/>
            </a:lnSpc>
            <a:spcBef>
              <a:spcPct val="0"/>
            </a:spcBef>
            <a:spcAft>
              <a:spcPct val="35000"/>
            </a:spcAft>
            <a:buNone/>
          </a:pPr>
          <a:r>
            <a:rPr lang="en-US" sz="1100" kern="1200"/>
            <a:t>Validate and verify the results</a:t>
          </a:r>
        </a:p>
      </dsp:txBody>
      <dsp:txXfrm>
        <a:off x="8959847" y="1672326"/>
        <a:ext cx="1356177" cy="1139189"/>
      </dsp:txXfrm>
    </dsp:sp>
    <dsp:sp modelId="{822B5F30-41F8-4257-8E7A-F34F333F52B1}">
      <dsp:nvSpPr>
        <dsp:cNvPr id="0" name=""/>
        <dsp:cNvSpPr/>
      </dsp:nvSpPr>
      <dsp:spPr>
        <a:xfrm>
          <a:off x="9353139" y="1140704"/>
          <a:ext cx="569594" cy="56959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08" tIns="12700" rIns="44408" bIns="12700" numCol="1" spcCol="1270" anchor="ctr" anchorCtr="0">
          <a:noAutofit/>
        </a:bodyPr>
        <a:lstStyle/>
        <a:p>
          <a:pPr marL="0" lvl="0" indent="0" algn="ctr" defTabSz="1200150">
            <a:lnSpc>
              <a:spcPct val="90000"/>
            </a:lnSpc>
            <a:spcBef>
              <a:spcPct val="0"/>
            </a:spcBef>
            <a:spcAft>
              <a:spcPct val="35000"/>
            </a:spcAft>
            <a:buNone/>
          </a:pPr>
          <a:r>
            <a:rPr lang="en-US" sz="2700" kern="1200"/>
            <a:t>7</a:t>
          </a:r>
        </a:p>
      </dsp:txBody>
      <dsp:txXfrm>
        <a:off x="9436554" y="1224119"/>
        <a:ext cx="402764" cy="402764"/>
      </dsp:txXfrm>
    </dsp:sp>
    <dsp:sp modelId="{0BBD5326-FDEB-438C-B57B-E32C6DB5D69B}">
      <dsp:nvSpPr>
        <dsp:cNvPr id="0" name=""/>
        <dsp:cNvSpPr/>
      </dsp:nvSpPr>
      <dsp:spPr>
        <a:xfrm>
          <a:off x="8959847" y="2849416"/>
          <a:ext cx="1356177"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956C3-3C50-4FC3-809B-BE9230B16F05}">
      <dsp:nvSpPr>
        <dsp:cNvPr id="0" name=""/>
        <dsp:cNvSpPr/>
      </dsp:nvSpPr>
      <dsp:spPr>
        <a:xfrm>
          <a:off x="180039" y="32528"/>
          <a:ext cx="1319246" cy="1319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96AE8-0254-4964-8C0D-5CF06FC6CC65}">
      <dsp:nvSpPr>
        <dsp:cNvPr id="0" name=""/>
        <dsp:cNvSpPr/>
      </dsp:nvSpPr>
      <dsp:spPr>
        <a:xfrm>
          <a:off x="457081" y="309569"/>
          <a:ext cx="765162" cy="765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7673E4-5F6F-42E2-9572-1AB0180190FC}">
      <dsp:nvSpPr>
        <dsp:cNvPr id="0" name=""/>
        <dsp:cNvSpPr/>
      </dsp:nvSpPr>
      <dsp:spPr>
        <a:xfrm>
          <a:off x="1781981" y="32528"/>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"Milkman," a milk producing company which was well established and acquired a significant portion of the market due to its superior quality and affordable pricing in comparison to its competitors.</a:t>
          </a:r>
          <a:r>
            <a:rPr lang="en-US" sz="1400" kern="1200">
              <a:latin typeface="Grandview"/>
            </a:rPr>
            <a:t> </a:t>
          </a:r>
          <a:endParaRPr lang="en-US" sz="1400" kern="1200"/>
        </a:p>
      </dsp:txBody>
      <dsp:txXfrm>
        <a:off x="1781981" y="32528"/>
        <a:ext cx="3109651" cy="1319246"/>
      </dsp:txXfrm>
    </dsp:sp>
    <dsp:sp modelId="{5B06596F-6BFA-44FD-81F7-749D1025DC9A}">
      <dsp:nvSpPr>
        <dsp:cNvPr id="0" name=""/>
        <dsp:cNvSpPr/>
      </dsp:nvSpPr>
      <dsp:spPr>
        <a:xfrm>
          <a:off x="5433466" y="32528"/>
          <a:ext cx="1319246" cy="1319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942CC-E3DA-44AE-BA35-BF86A2945338}">
      <dsp:nvSpPr>
        <dsp:cNvPr id="0" name=""/>
        <dsp:cNvSpPr/>
      </dsp:nvSpPr>
      <dsp:spPr>
        <a:xfrm>
          <a:off x="5710508" y="309569"/>
          <a:ext cx="765162" cy="7651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88F8E2-AB12-4610-8D5B-8A247D0814FE}">
      <dsp:nvSpPr>
        <dsp:cNvPr id="0" name=""/>
        <dsp:cNvSpPr/>
      </dsp:nvSpPr>
      <dsp:spPr>
        <a:xfrm>
          <a:off x="7035408" y="32528"/>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Company has the plan to expand its current capacity so it can tap the unorganized market as well</a:t>
          </a:r>
          <a:r>
            <a:rPr lang="en-US" sz="1400" kern="1200">
              <a:latin typeface="Grandview"/>
            </a:rPr>
            <a:t>. So, it needs to build a new plant in order to achieve this.</a:t>
          </a:r>
          <a:endParaRPr lang="en-US" sz="1400" kern="1200"/>
        </a:p>
      </dsp:txBody>
      <dsp:txXfrm>
        <a:off x="7035408" y="32528"/>
        <a:ext cx="3109651" cy="1319246"/>
      </dsp:txXfrm>
    </dsp:sp>
    <dsp:sp modelId="{807D4437-4A47-4D52-8CBD-6C2E87AE741C}">
      <dsp:nvSpPr>
        <dsp:cNvPr id="0" name=""/>
        <dsp:cNvSpPr/>
      </dsp:nvSpPr>
      <dsp:spPr>
        <a:xfrm>
          <a:off x="180039" y="1905513"/>
          <a:ext cx="1319246" cy="1319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C4755-1E06-48F8-9D59-C4D5D228F140}">
      <dsp:nvSpPr>
        <dsp:cNvPr id="0" name=""/>
        <dsp:cNvSpPr/>
      </dsp:nvSpPr>
      <dsp:spPr>
        <a:xfrm>
          <a:off x="457081" y="2182555"/>
          <a:ext cx="765162" cy="7651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66A5C-85D6-45E6-9358-657C175BA68E}">
      <dsp:nvSpPr>
        <dsp:cNvPr id="0" name=""/>
        <dsp:cNvSpPr/>
      </dsp:nvSpPr>
      <dsp:spPr>
        <a:xfrm>
          <a:off x="1781981" y="1905513"/>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latin typeface="Grandview"/>
            </a:rPr>
            <a:t>Also, recently many stockouts</a:t>
          </a:r>
          <a:r>
            <a:rPr lang="en-US" sz="1400" kern="1200"/>
            <a:t> have been reported at various distribution centres</a:t>
          </a:r>
          <a:r>
            <a:rPr lang="en-US" sz="1400" kern="1200">
              <a:latin typeface="Grandview"/>
            </a:rPr>
            <a:t>. The management failed to assess the demand properly.</a:t>
          </a:r>
          <a:endParaRPr lang="en-US" sz="1400" kern="1200"/>
        </a:p>
      </dsp:txBody>
      <dsp:txXfrm>
        <a:off x="1781981" y="1905513"/>
        <a:ext cx="3109651" cy="1319246"/>
      </dsp:txXfrm>
    </dsp:sp>
    <dsp:sp modelId="{B1EA9CCC-BA22-4200-A7AD-D86CDAA14B82}">
      <dsp:nvSpPr>
        <dsp:cNvPr id="0" name=""/>
        <dsp:cNvSpPr/>
      </dsp:nvSpPr>
      <dsp:spPr>
        <a:xfrm>
          <a:off x="5433466" y="1905513"/>
          <a:ext cx="1319246" cy="1319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5702B-F951-4491-9CDB-CBA48787321A}">
      <dsp:nvSpPr>
        <dsp:cNvPr id="0" name=""/>
        <dsp:cNvSpPr/>
      </dsp:nvSpPr>
      <dsp:spPr>
        <a:xfrm>
          <a:off x="5710508" y="2182555"/>
          <a:ext cx="765162" cy="7651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A23A4-9480-4514-8CB9-4176A7463EA5}">
      <dsp:nvSpPr>
        <dsp:cNvPr id="0" name=""/>
        <dsp:cNvSpPr/>
      </dsp:nvSpPr>
      <dsp:spPr>
        <a:xfrm>
          <a:off x="7035408" y="1905513"/>
          <a:ext cx="3109651" cy="1319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corporation set a task to a data analyst to predict sales of milk (</a:t>
          </a:r>
          <a:r>
            <a:rPr lang="en-US" sz="1400" kern="1200">
              <a:latin typeface="Grandview"/>
            </a:rPr>
            <a:t>in liters sold</a:t>
          </a:r>
          <a:r>
            <a:rPr lang="en-US" sz="1400" kern="1200"/>
            <a:t>) leaving the production plant. And</a:t>
          </a:r>
          <a:r>
            <a:rPr lang="en-US" sz="1400" kern="1200">
              <a:latin typeface="Grandview"/>
            </a:rPr>
            <a:t> recommend</a:t>
          </a:r>
          <a:r>
            <a:rPr lang="en-US" sz="1400" kern="1200"/>
            <a:t> best statistical/machine-learning model</a:t>
          </a:r>
          <a:r>
            <a:rPr lang="en-US" sz="1400" kern="1200">
              <a:latin typeface="Grandview"/>
            </a:rPr>
            <a:t>.</a:t>
          </a:r>
          <a:endParaRPr lang="en-US" sz="1400" kern="1200"/>
        </a:p>
      </dsp:txBody>
      <dsp:txXfrm>
        <a:off x="7035408" y="1905513"/>
        <a:ext cx="3109651" cy="1319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4738-8972-4529-93A8-3ADB1C78ED1F}">
      <dsp:nvSpPr>
        <dsp:cNvPr id="0" name=""/>
        <dsp:cNvSpPr/>
      </dsp:nvSpPr>
      <dsp:spPr>
        <a:xfrm>
          <a:off x="0" y="2969"/>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8DAE9-A018-4396-B8F2-5FA26713A69D}">
      <dsp:nvSpPr>
        <dsp:cNvPr id="0" name=""/>
        <dsp:cNvSpPr/>
      </dsp:nvSpPr>
      <dsp:spPr>
        <a:xfrm>
          <a:off x="191300" y="145258"/>
          <a:ext cx="347819" cy="347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1A957-A1BE-4319-ADC7-A5AB52EF29FD}">
      <dsp:nvSpPr>
        <dsp:cNvPr id="0" name=""/>
        <dsp:cNvSpPr/>
      </dsp:nvSpPr>
      <dsp:spPr>
        <a:xfrm>
          <a:off x="730420" y="2969"/>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Grandview"/>
            </a:rPr>
            <a:t> </a:t>
          </a:r>
          <a:r>
            <a:rPr lang="en-US" sz="1800" kern="1200" dirty="0"/>
            <a:t>Jupyter Notebook is used for conducting the analysis.</a:t>
          </a:r>
        </a:p>
      </dsp:txBody>
      <dsp:txXfrm>
        <a:off x="730420" y="2969"/>
        <a:ext cx="9594679" cy="632398"/>
      </dsp:txXfrm>
    </dsp:sp>
    <dsp:sp modelId="{EC7AA1AC-06F1-4CD8-A1E7-2B7DCF202C8C}">
      <dsp:nvSpPr>
        <dsp:cNvPr id="0" name=""/>
        <dsp:cNvSpPr/>
      </dsp:nvSpPr>
      <dsp:spPr>
        <a:xfrm>
          <a:off x="0" y="793467"/>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27A866-B07F-4EA0-B4D1-1B571C210581}">
      <dsp:nvSpPr>
        <dsp:cNvPr id="0" name=""/>
        <dsp:cNvSpPr/>
      </dsp:nvSpPr>
      <dsp:spPr>
        <a:xfrm>
          <a:off x="191300" y="935756"/>
          <a:ext cx="347819" cy="347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2F51B-998A-43C6-9600-AC06B4AE0D7E}">
      <dsp:nvSpPr>
        <dsp:cNvPr id="0" name=""/>
        <dsp:cNvSpPr/>
      </dsp:nvSpPr>
      <dsp:spPr>
        <a:xfrm>
          <a:off x="730420" y="793467"/>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800100" rtl="0">
            <a:lnSpc>
              <a:spcPct val="90000"/>
            </a:lnSpc>
            <a:spcBef>
              <a:spcPct val="0"/>
            </a:spcBef>
            <a:spcAft>
              <a:spcPct val="35000"/>
            </a:spcAft>
            <a:buNone/>
          </a:pPr>
          <a:r>
            <a:rPr lang="en-US" sz="1800" kern="1200" dirty="0"/>
            <a:t>For the sales data, four models will be used: Simple regression</a:t>
          </a:r>
          <a:r>
            <a:rPr lang="en-US" sz="1800" kern="1200" dirty="0">
              <a:latin typeface="Grandview"/>
            </a:rPr>
            <a:t>,</a:t>
          </a:r>
          <a:r>
            <a:rPr lang="en-US" sz="1800" kern="1200" dirty="0"/>
            <a:t> Holt's Winter Exponential smoothing model, SARIMA, and RNN.</a:t>
          </a:r>
        </a:p>
      </dsp:txBody>
      <dsp:txXfrm>
        <a:off x="730420" y="793467"/>
        <a:ext cx="9594679" cy="632398"/>
      </dsp:txXfrm>
    </dsp:sp>
    <dsp:sp modelId="{7F0BCD1F-C6CA-4947-943C-DC6A6B21D199}">
      <dsp:nvSpPr>
        <dsp:cNvPr id="0" name=""/>
        <dsp:cNvSpPr/>
      </dsp:nvSpPr>
      <dsp:spPr>
        <a:xfrm>
          <a:off x="0" y="1583965"/>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7CBB5-4936-419A-90F5-26C567C3BD85}">
      <dsp:nvSpPr>
        <dsp:cNvPr id="0" name=""/>
        <dsp:cNvSpPr/>
      </dsp:nvSpPr>
      <dsp:spPr>
        <a:xfrm>
          <a:off x="191300" y="1726254"/>
          <a:ext cx="347819" cy="347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CB0E80-7CE4-4EE1-8C15-E37BA25E60EF}">
      <dsp:nvSpPr>
        <dsp:cNvPr id="0" name=""/>
        <dsp:cNvSpPr/>
      </dsp:nvSpPr>
      <dsp:spPr>
        <a:xfrm>
          <a:off x="730420" y="1583965"/>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800100">
            <a:lnSpc>
              <a:spcPct val="90000"/>
            </a:lnSpc>
            <a:spcBef>
              <a:spcPct val="0"/>
            </a:spcBef>
            <a:spcAft>
              <a:spcPct val="35000"/>
            </a:spcAft>
            <a:buNone/>
          </a:pPr>
          <a:r>
            <a:rPr lang="en-US" sz="1800" kern="1200" dirty="0"/>
            <a:t>The dataset was divided into test and train in 20:80 ratio.</a:t>
          </a:r>
        </a:p>
      </dsp:txBody>
      <dsp:txXfrm>
        <a:off x="730420" y="1583965"/>
        <a:ext cx="9594679" cy="632398"/>
      </dsp:txXfrm>
    </dsp:sp>
    <dsp:sp modelId="{DA44BDE6-6098-42C7-A944-D9E84F480A28}">
      <dsp:nvSpPr>
        <dsp:cNvPr id="0" name=""/>
        <dsp:cNvSpPr/>
      </dsp:nvSpPr>
      <dsp:spPr>
        <a:xfrm>
          <a:off x="0" y="2374463"/>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B1FCD-A26C-4495-892B-6DADE23E15C1}">
      <dsp:nvSpPr>
        <dsp:cNvPr id="0" name=""/>
        <dsp:cNvSpPr/>
      </dsp:nvSpPr>
      <dsp:spPr>
        <a:xfrm>
          <a:off x="191300" y="2516753"/>
          <a:ext cx="347819" cy="347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6ACEDB-6862-485E-BA39-FB59C2B5CA20}">
      <dsp:nvSpPr>
        <dsp:cNvPr id="0" name=""/>
        <dsp:cNvSpPr/>
      </dsp:nvSpPr>
      <dsp:spPr>
        <a:xfrm>
          <a:off x="730420" y="2374463"/>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800100" rtl="0">
            <a:lnSpc>
              <a:spcPct val="90000"/>
            </a:lnSpc>
            <a:spcBef>
              <a:spcPct val="0"/>
            </a:spcBef>
            <a:spcAft>
              <a:spcPct val="35000"/>
            </a:spcAft>
            <a:buNone/>
          </a:pPr>
          <a:r>
            <a:rPr lang="en-US" sz="1800" kern="1200" dirty="0"/>
            <a:t>Each test data was plotted, and projections for the four models were generated for the next 36 months.</a:t>
          </a:r>
          <a:r>
            <a:rPr lang="en-US" sz="1800" kern="1200" dirty="0">
              <a:latin typeface="Grandview"/>
            </a:rPr>
            <a:t> </a:t>
          </a:r>
          <a:endParaRPr lang="en-US" sz="1800" kern="1200" dirty="0"/>
        </a:p>
      </dsp:txBody>
      <dsp:txXfrm>
        <a:off x="730420" y="2374463"/>
        <a:ext cx="9594679" cy="632398"/>
      </dsp:txXfrm>
    </dsp:sp>
    <dsp:sp modelId="{054F3743-92D7-48BE-B9E0-79B286B0A037}">
      <dsp:nvSpPr>
        <dsp:cNvPr id="0" name=""/>
        <dsp:cNvSpPr/>
      </dsp:nvSpPr>
      <dsp:spPr>
        <a:xfrm>
          <a:off x="0" y="3164961"/>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998B8-51F5-4D24-89FE-39F3C7FB09B4}">
      <dsp:nvSpPr>
        <dsp:cNvPr id="0" name=""/>
        <dsp:cNvSpPr/>
      </dsp:nvSpPr>
      <dsp:spPr>
        <a:xfrm>
          <a:off x="191300" y="3307251"/>
          <a:ext cx="347819" cy="3478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88064B-357E-4412-8646-5A2E5866F271}">
      <dsp:nvSpPr>
        <dsp:cNvPr id="0" name=""/>
        <dsp:cNvSpPr/>
      </dsp:nvSpPr>
      <dsp:spPr>
        <a:xfrm>
          <a:off x="730420" y="3164961"/>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800100">
            <a:lnSpc>
              <a:spcPct val="90000"/>
            </a:lnSpc>
            <a:spcBef>
              <a:spcPct val="0"/>
            </a:spcBef>
            <a:spcAft>
              <a:spcPct val="35000"/>
            </a:spcAft>
            <a:buNone/>
          </a:pPr>
          <a:r>
            <a:rPr lang="en-US" sz="1800" kern="1200" dirty="0"/>
            <a:t>The forecast numbers were then compared to the previously withheld actual data and forecast error metrics were computed.(namely MSE, MAD, and MAPE</a:t>
          </a:r>
        </a:p>
      </dsp:txBody>
      <dsp:txXfrm>
        <a:off x="730420" y="3164961"/>
        <a:ext cx="9594679" cy="6323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22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8258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16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648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8178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01801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368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0824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8978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2939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216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26442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91369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348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18530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8735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0929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1768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12/5/2021</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9624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8940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6111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1010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12/5/2021</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01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12/5/2021</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977863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2" r:id="rId6"/>
    <p:sldLayoutId id="2147483838" r:id="rId7"/>
    <p:sldLayoutId id="2147483839" r:id="rId8"/>
    <p:sldLayoutId id="2147483840" r:id="rId9"/>
    <p:sldLayoutId id="2147483841" r:id="rId10"/>
    <p:sldLayoutId id="214748384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110843875"/>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9" name="Group 48">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Flowchart: Document 81">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lurred public library with bookshelves">
            <a:extLst>
              <a:ext uri="{FF2B5EF4-FFF2-40B4-BE49-F238E27FC236}">
                <a16:creationId xmlns:a16="http://schemas.microsoft.com/office/drawing/2014/main" id="{7D3E575C-8B13-4B21-A5BD-3298B8FE52A3}"/>
              </a:ext>
            </a:extLst>
          </p:cNvPr>
          <p:cNvPicPr>
            <a:picLocks noChangeAspect="1"/>
          </p:cNvPicPr>
          <p:nvPr/>
        </p:nvPicPr>
        <p:blipFill rotWithShape="1">
          <a:blip r:embed="rId2">
            <a:alphaModFix amt="60000"/>
          </a:blip>
          <a:srcRect t="18944" r="1" b="32557"/>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p:cNvSpPr>
            <a:spLocks noGrp="1"/>
          </p:cNvSpPr>
          <p:nvPr>
            <p:ph type="ctrTitle"/>
          </p:nvPr>
        </p:nvSpPr>
        <p:spPr>
          <a:xfrm>
            <a:off x="691078" y="668980"/>
            <a:ext cx="10809844" cy="1874384"/>
          </a:xfrm>
        </p:spPr>
        <p:txBody>
          <a:bodyPr anchor="t">
            <a:normAutofit/>
          </a:bodyPr>
          <a:lstStyle/>
          <a:p>
            <a:pPr algn="ctr"/>
            <a:r>
              <a:rPr lang="en-US" b="1" u="sng" dirty="0">
                <a:solidFill>
                  <a:srgbClr val="FFFFFF"/>
                </a:solidFill>
                <a:ea typeface="+mj-lt"/>
                <a:cs typeface="+mj-lt"/>
              </a:rPr>
              <a:t>Comparative Study of Demand</a:t>
            </a:r>
            <a:br>
              <a:rPr lang="en-US" b="1" u="sng" dirty="0">
                <a:ea typeface="+mj-lt"/>
                <a:cs typeface="+mj-lt"/>
              </a:rPr>
            </a:br>
            <a:r>
              <a:rPr lang="en-US" b="1" u="sng" dirty="0">
                <a:solidFill>
                  <a:srgbClr val="FFFFFF"/>
                </a:solidFill>
                <a:ea typeface="+mj-lt"/>
                <a:cs typeface="+mj-lt"/>
              </a:rPr>
              <a:t>Forecasting Models</a:t>
            </a:r>
            <a:endParaRPr lang="en-US" dirty="0">
              <a:solidFill>
                <a:srgbClr val="FFFFFF"/>
              </a:solidFill>
            </a:endParaRPr>
          </a:p>
        </p:txBody>
      </p:sp>
      <p:sp>
        <p:nvSpPr>
          <p:cNvPr id="3" name="Subtitle 2"/>
          <p:cNvSpPr>
            <a:spLocks noGrp="1"/>
          </p:cNvSpPr>
          <p:nvPr>
            <p:ph type="subTitle" idx="1"/>
          </p:nvPr>
        </p:nvSpPr>
        <p:spPr>
          <a:xfrm>
            <a:off x="691077" y="4536953"/>
            <a:ext cx="7379062" cy="1633637"/>
          </a:xfrm>
        </p:spPr>
        <p:txBody>
          <a:bodyPr anchor="t">
            <a:normAutofit/>
          </a:bodyPr>
          <a:lstStyle/>
          <a:p>
            <a:pPr algn="ctr"/>
            <a:r>
              <a:rPr lang="en-US" b="1" dirty="0"/>
              <a:t>Balabhadra Krishna Chaitanya</a:t>
            </a:r>
            <a:endParaRPr lang="en-US"/>
          </a:p>
          <a:p>
            <a:pPr algn="ctr"/>
            <a:r>
              <a:rPr lang="en-US" b="1" dirty="0"/>
              <a:t> 2019A4PS1500H</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5" name="Group 9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8" name="Right Triangle 12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EC8F2C-8F4B-4A1E-867D-00C348B611C7}"/>
              </a:ext>
            </a:extLst>
          </p:cNvPr>
          <p:cNvSpPr>
            <a:spLocks noGrp="1"/>
          </p:cNvSpPr>
          <p:nvPr>
            <p:ph type="title"/>
          </p:nvPr>
        </p:nvSpPr>
        <p:spPr>
          <a:xfrm>
            <a:off x="691079" y="725952"/>
            <a:ext cx="4038652" cy="1881178"/>
          </a:xfrm>
        </p:spPr>
        <p:txBody>
          <a:bodyPr>
            <a:normAutofit/>
          </a:bodyPr>
          <a:lstStyle/>
          <a:p>
            <a:pPr>
              <a:lnSpc>
                <a:spcPct val="90000"/>
              </a:lnSpc>
            </a:pPr>
            <a:r>
              <a:rPr lang="en-US" sz="3700" b="1">
                <a:ea typeface="+mj-lt"/>
                <a:cs typeface="+mj-lt"/>
              </a:rPr>
              <a:t>Holt’s Winters Exponential Smoothing Model</a:t>
            </a:r>
            <a:endParaRPr lang="en-US" sz="3700"/>
          </a:p>
        </p:txBody>
      </p:sp>
      <p:sp>
        <p:nvSpPr>
          <p:cNvPr id="3" name="Content Placeholder 2">
            <a:extLst>
              <a:ext uri="{FF2B5EF4-FFF2-40B4-BE49-F238E27FC236}">
                <a16:creationId xmlns:a16="http://schemas.microsoft.com/office/drawing/2014/main" id="{075DB1FB-808F-4DFD-8408-3FD6539E1F27}"/>
              </a:ext>
            </a:extLst>
          </p:cNvPr>
          <p:cNvSpPr>
            <a:spLocks noGrp="1"/>
          </p:cNvSpPr>
          <p:nvPr>
            <p:ph idx="1"/>
          </p:nvPr>
        </p:nvSpPr>
        <p:spPr>
          <a:xfrm>
            <a:off x="691079" y="2886117"/>
            <a:ext cx="4038652" cy="3276824"/>
          </a:xfrm>
        </p:spPr>
        <p:txBody>
          <a:bodyPr vert="horz" lIns="91440" tIns="45720" rIns="91440" bIns="45720" rtlCol="0" anchor="t">
            <a:normAutofit fontScale="92500" lnSpcReduction="10000"/>
          </a:bodyPr>
          <a:lstStyle/>
          <a:p>
            <a:pPr marL="342900" indent="-342900">
              <a:lnSpc>
                <a:spcPct val="100000"/>
              </a:lnSpc>
            </a:pPr>
            <a:r>
              <a:rPr lang="en-US" sz="1600" dirty="0">
                <a:ea typeface="+mn-lt"/>
                <a:cs typeface="+mn-lt"/>
              </a:rPr>
              <a:t>The forecast equation and three smoothing equations — one for the level, one for the trend, and one for the seasonal component — make up the Holt-Winters seasonal technique. ,with the correct smoothing parameters</a:t>
            </a:r>
            <a:endParaRPr lang="en-US" sz="1600" dirty="0"/>
          </a:p>
          <a:p>
            <a:pPr marL="342900" indent="-342900">
              <a:lnSpc>
                <a:spcPct val="100000"/>
              </a:lnSpc>
              <a:buClr>
                <a:srgbClr val="8D87A6"/>
              </a:buClr>
            </a:pPr>
            <a:endParaRPr lang="en-US" sz="1600" dirty="0">
              <a:ea typeface="+mn-lt"/>
              <a:cs typeface="+mn-lt"/>
            </a:endParaRPr>
          </a:p>
          <a:p>
            <a:pPr>
              <a:lnSpc>
                <a:spcPct val="100000"/>
              </a:lnSpc>
              <a:buClr>
                <a:srgbClr val="8D87A6"/>
              </a:buClr>
            </a:pPr>
            <a:r>
              <a:rPr lang="en-US" sz="1600" dirty="0">
                <a:ea typeface="+mn-lt"/>
                <a:cs typeface="+mn-lt"/>
              </a:rPr>
              <a:t>Mean Squared Error : 32.38790</a:t>
            </a:r>
          </a:p>
          <a:p>
            <a:pPr>
              <a:lnSpc>
                <a:spcPct val="100000"/>
              </a:lnSpc>
              <a:buClr>
                <a:srgbClr val="8D87A6"/>
              </a:buClr>
            </a:pPr>
            <a:r>
              <a:rPr lang="en-US" sz="1600" dirty="0">
                <a:ea typeface="+mn-lt"/>
                <a:cs typeface="+mn-lt"/>
              </a:rPr>
              <a:t>Mean Absolute Deviation: 29.31068</a:t>
            </a:r>
            <a:endParaRPr lang="en-US" sz="1600" dirty="0"/>
          </a:p>
          <a:p>
            <a:pPr>
              <a:lnSpc>
                <a:spcPct val="100000"/>
              </a:lnSpc>
              <a:buClr>
                <a:srgbClr val="8D87A6"/>
              </a:buClr>
            </a:pPr>
            <a:r>
              <a:rPr lang="en-US" sz="1600" dirty="0">
                <a:ea typeface="+mn-lt"/>
                <a:cs typeface="+mn-lt"/>
              </a:rPr>
              <a:t>MAPE : 8.55139</a:t>
            </a:r>
            <a:endParaRPr lang="en-US" sz="1600" dirty="0"/>
          </a:p>
          <a:p>
            <a:pPr marL="0" indent="0">
              <a:lnSpc>
                <a:spcPct val="100000"/>
              </a:lnSpc>
              <a:buClr>
                <a:srgbClr val="8D87A6"/>
              </a:buClr>
              <a:buNone/>
            </a:pPr>
            <a:br>
              <a:rPr lang="en-US" sz="1300" dirty="0"/>
            </a:br>
            <a:r>
              <a:rPr lang="en-US" sz="1300" dirty="0"/>
              <a:t>                                                                    </a:t>
            </a:r>
          </a:p>
        </p:txBody>
      </p:sp>
      <p:pic>
        <p:nvPicPr>
          <p:cNvPr id="6" name="Picture 6" descr="Table&#10;&#10;Description automatically generated">
            <a:extLst>
              <a:ext uri="{FF2B5EF4-FFF2-40B4-BE49-F238E27FC236}">
                <a16:creationId xmlns:a16="http://schemas.microsoft.com/office/drawing/2014/main" id="{07C696D2-884B-4CB6-BCCB-4694E30B8214}"/>
              </a:ext>
            </a:extLst>
          </p:cNvPr>
          <p:cNvPicPr>
            <a:picLocks noChangeAspect="1"/>
          </p:cNvPicPr>
          <p:nvPr/>
        </p:nvPicPr>
        <p:blipFill>
          <a:blip r:embed="rId2"/>
          <a:stretch>
            <a:fillRect/>
          </a:stretch>
        </p:blipFill>
        <p:spPr>
          <a:xfrm>
            <a:off x="5122313" y="729344"/>
            <a:ext cx="6369482" cy="5414060"/>
          </a:xfrm>
          <a:prstGeom prst="rect">
            <a:avLst/>
          </a:prstGeom>
        </p:spPr>
      </p:pic>
    </p:spTree>
    <p:extLst>
      <p:ext uri="{BB962C8B-B14F-4D97-AF65-F5344CB8AC3E}">
        <p14:creationId xmlns:p14="http://schemas.microsoft.com/office/powerpoint/2010/main" val="145828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493D66AD-27F1-45B1-8C3C-933AC7693F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E5435561-5F2B-40F7-8802-30B493D51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AB27A9-C4F7-4CC0-A4FE-756D4E999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603239-795E-46CA-90A4-58464F957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574B56-D769-41FF-850D-1D957BF3B3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D96C41-16CE-4471-AF53-06575D0FA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F5661E8-C546-4FE1-9E06-191A940BA7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BFEA9F4-3AA7-42DE-9387-EC55A224E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59C4EB-D2A9-4CD7-B623-36E8BDC0A0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0B1CAA-5BB1-4C95-93BD-22501D158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AB87C21-400D-48C8-B45B-C6EC39CDE7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4F6792-39E5-4831-8F8F-E1F21A18E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450AD6-79E2-4DAC-9EE3-81348DCCB1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985BC7-A094-411A-8111-6E65A7296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24F5315-E92C-44D9-81AF-8DB5FB3BCD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99AD67-1C69-452F-BEEB-19C697BFE5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DD7498-D59D-4D03-ACD9-9237EF86D1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6B6AC1F-9E43-401A-9B5E-475188BE1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6839D9-50B2-4F6A-9070-A6F5638CA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0707A78-8C46-4EA5-9B44-BB3D3C4EF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49B3F0-6352-4406-9758-DEC063B6F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3D21E6A-059E-46EF-8561-5424BA3998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550086-BA7A-4D58-913B-91C77F1DE3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66B82F-2FE4-4E1F-999F-4DBF50DE7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0BB4F1B-01A7-4D96-AAE2-7C2403D732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EC0DD8-0F6B-4FF6-9E18-6D058F161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2285B8-B7D2-4D47-BCEE-7AFB102CD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4C18E8-729C-48CA-B06B-9B88BB598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B4205E-1438-436A-9B8C-D0CF060AA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773896-6257-4701-A6C2-DE42ADF89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41D853-7409-4B19-BB27-95B10851ED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40">
              <a:extLst>
                <a:ext uri="{FF2B5EF4-FFF2-40B4-BE49-F238E27FC236}">
                  <a16:creationId xmlns:a16="http://schemas.microsoft.com/office/drawing/2014/main" id="{76BFADA3-19CC-4213-81C5-C6EB9E2C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3" descr="Chart, line chart&#10;&#10;Description automatically generated">
            <a:extLst>
              <a:ext uri="{FF2B5EF4-FFF2-40B4-BE49-F238E27FC236}">
                <a16:creationId xmlns:a16="http://schemas.microsoft.com/office/drawing/2014/main" id="{BADB47F5-6F55-4D79-B593-9F53BBB6C685}"/>
              </a:ext>
            </a:extLst>
          </p:cNvPr>
          <p:cNvPicPr>
            <a:picLocks noChangeAspect="1"/>
          </p:cNvPicPr>
          <p:nvPr/>
        </p:nvPicPr>
        <p:blipFill rotWithShape="1">
          <a:blip r:embed="rId2"/>
          <a:srcRect t="1300" b="1190"/>
          <a:stretch/>
        </p:blipFill>
        <p:spPr>
          <a:xfrm>
            <a:off x="700837" y="714592"/>
            <a:ext cx="10804409" cy="5425710"/>
          </a:xfrm>
          <a:prstGeom prst="rect">
            <a:avLst/>
          </a:prstGeom>
        </p:spPr>
      </p:pic>
    </p:spTree>
    <p:extLst>
      <p:ext uri="{BB962C8B-B14F-4D97-AF65-F5344CB8AC3E}">
        <p14:creationId xmlns:p14="http://schemas.microsoft.com/office/powerpoint/2010/main" val="262348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0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73" name="Freeform: Shape 110">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3" name="Group 1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4" name="Straight Connector 1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89">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3" name="Right Triangle 192">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EC8F2C-8F4B-4A1E-867D-00C348B611C7}"/>
              </a:ext>
            </a:extLst>
          </p:cNvPr>
          <p:cNvSpPr>
            <a:spLocks noGrp="1"/>
          </p:cNvSpPr>
          <p:nvPr>
            <p:ph type="title"/>
          </p:nvPr>
        </p:nvSpPr>
        <p:spPr>
          <a:xfrm>
            <a:off x="691079" y="725951"/>
            <a:ext cx="5408027" cy="1442463"/>
          </a:xfrm>
        </p:spPr>
        <p:txBody>
          <a:bodyPr>
            <a:normAutofit/>
          </a:bodyPr>
          <a:lstStyle/>
          <a:p>
            <a:r>
              <a:rPr lang="en-US" b="1"/>
              <a:t>Seasonal </a:t>
            </a:r>
            <a:r>
              <a:rPr lang="en-US" b="1">
                <a:ea typeface="+mj-lt"/>
                <a:cs typeface="+mj-lt"/>
              </a:rPr>
              <a:t>ARIMA Model</a:t>
            </a:r>
            <a:endParaRPr lang="en-US" b="1"/>
          </a:p>
        </p:txBody>
      </p:sp>
      <p:sp>
        <p:nvSpPr>
          <p:cNvPr id="3" name="Content Placeholder 2">
            <a:extLst>
              <a:ext uri="{FF2B5EF4-FFF2-40B4-BE49-F238E27FC236}">
                <a16:creationId xmlns:a16="http://schemas.microsoft.com/office/drawing/2014/main" id="{075DB1FB-808F-4DFD-8408-3FD6539E1F27}"/>
              </a:ext>
            </a:extLst>
          </p:cNvPr>
          <p:cNvSpPr>
            <a:spLocks noGrp="1"/>
          </p:cNvSpPr>
          <p:nvPr>
            <p:ph idx="1"/>
          </p:nvPr>
        </p:nvSpPr>
        <p:spPr>
          <a:xfrm>
            <a:off x="691079" y="2340131"/>
            <a:ext cx="4424633" cy="3791918"/>
          </a:xfrm>
        </p:spPr>
        <p:txBody>
          <a:bodyPr vert="horz" lIns="91440" tIns="45720" rIns="91440" bIns="45720" rtlCol="0" anchor="t">
            <a:normAutofit fontScale="85000" lnSpcReduction="10000"/>
          </a:bodyPr>
          <a:lstStyle/>
          <a:p>
            <a:pPr>
              <a:lnSpc>
                <a:spcPct val="100000"/>
              </a:lnSpc>
            </a:pPr>
            <a:r>
              <a:rPr lang="en-US" sz="1600" dirty="0">
                <a:ea typeface="+mn-lt"/>
                <a:cs typeface="+mn-lt"/>
              </a:rPr>
              <a:t>SARIMA has three parameters which govern the prediction accuracy; these are P,D,Q and M.</a:t>
            </a:r>
            <a:endParaRPr lang="en-US" sz="1600" dirty="0"/>
          </a:p>
          <a:p>
            <a:pPr>
              <a:lnSpc>
                <a:spcPct val="100000"/>
              </a:lnSpc>
              <a:buClr>
                <a:srgbClr val="8D87A6"/>
              </a:buClr>
            </a:pPr>
            <a:r>
              <a:rPr lang="en-US" sz="1600" dirty="0">
                <a:ea typeface="+mn-lt"/>
                <a:cs typeface="+mn-lt"/>
              </a:rPr>
              <a:t>P is the order of the Autoregression </a:t>
            </a:r>
            <a:r>
              <a:rPr lang="en-US" sz="1600" dirty="0" err="1">
                <a:ea typeface="+mn-lt"/>
                <a:cs typeface="+mn-lt"/>
              </a:rPr>
              <a:t>model,D</a:t>
            </a:r>
            <a:r>
              <a:rPr lang="en-US" sz="1600" dirty="0">
                <a:ea typeface="+mn-lt"/>
                <a:cs typeface="+mn-lt"/>
              </a:rPr>
              <a:t> is the order of differencing to get the stationary </a:t>
            </a:r>
            <a:r>
              <a:rPr lang="en-US" sz="1600" dirty="0" err="1">
                <a:ea typeface="+mn-lt"/>
                <a:cs typeface="+mn-lt"/>
              </a:rPr>
              <a:t>data,Q</a:t>
            </a:r>
            <a:r>
              <a:rPr lang="en-US" sz="1600" dirty="0">
                <a:ea typeface="+mn-lt"/>
                <a:cs typeface="+mn-lt"/>
              </a:rPr>
              <a:t> is the order of the moving average model and m is the order of periodicity.</a:t>
            </a:r>
            <a:endParaRPr lang="en-US" sz="1600" dirty="0"/>
          </a:p>
          <a:p>
            <a:pPr>
              <a:lnSpc>
                <a:spcPct val="100000"/>
              </a:lnSpc>
              <a:buClr>
                <a:srgbClr val="8D87A6"/>
              </a:buClr>
            </a:pPr>
            <a:r>
              <a:rPr lang="en-US" sz="1600" dirty="0">
                <a:ea typeface="+mn-lt"/>
                <a:cs typeface="+mn-lt"/>
              </a:rPr>
              <a:t>Mean Squared Error : 34.97381</a:t>
            </a:r>
            <a:endParaRPr lang="en-US" sz="1600" dirty="0"/>
          </a:p>
          <a:p>
            <a:pPr>
              <a:lnSpc>
                <a:spcPct val="100000"/>
              </a:lnSpc>
              <a:buClr>
                <a:srgbClr val="8D87A6"/>
              </a:buClr>
            </a:pPr>
            <a:r>
              <a:rPr lang="en-US" sz="1600" dirty="0">
                <a:ea typeface="+mn-lt"/>
                <a:cs typeface="+mn-lt"/>
              </a:rPr>
              <a:t>Mean Absolute Deviation : 32.68459</a:t>
            </a:r>
            <a:endParaRPr lang="en-US" sz="1600" dirty="0"/>
          </a:p>
          <a:p>
            <a:pPr>
              <a:lnSpc>
                <a:spcPct val="100000"/>
              </a:lnSpc>
              <a:buClr>
                <a:srgbClr val="8D87A6"/>
              </a:buClr>
            </a:pPr>
            <a:r>
              <a:rPr lang="en-US" sz="1600" dirty="0">
                <a:ea typeface="+mn-lt"/>
                <a:cs typeface="+mn-lt"/>
              </a:rPr>
              <a:t>MAPE : 8.74879</a:t>
            </a:r>
            <a:endParaRPr lang="en-US" sz="1600" dirty="0"/>
          </a:p>
          <a:p>
            <a:pPr marL="0" indent="0">
              <a:lnSpc>
                <a:spcPct val="100000"/>
              </a:lnSpc>
              <a:buClr>
                <a:srgbClr val="8D87A6"/>
              </a:buClr>
              <a:buNone/>
            </a:pPr>
            <a:br>
              <a:rPr lang="en-US" sz="1100" dirty="0"/>
            </a:br>
            <a:br>
              <a:rPr lang="en-US" sz="1100" dirty="0"/>
            </a:br>
            <a:endParaRPr lang="en-US" sz="1100"/>
          </a:p>
          <a:p>
            <a:pPr marL="342900" indent="-342900">
              <a:lnSpc>
                <a:spcPct val="100000"/>
              </a:lnSpc>
              <a:buClr>
                <a:srgbClr val="8D87A6"/>
              </a:buClr>
            </a:pPr>
            <a:endParaRPr lang="en-US" sz="1100">
              <a:ea typeface="+mn-lt"/>
              <a:cs typeface="+mn-lt"/>
            </a:endParaRPr>
          </a:p>
          <a:p>
            <a:pPr>
              <a:lnSpc>
                <a:spcPct val="100000"/>
              </a:lnSpc>
              <a:buClr>
                <a:srgbClr val="8D87A6"/>
              </a:buClr>
            </a:pPr>
            <a:endParaRPr lang="en-US" sz="1100"/>
          </a:p>
          <a:p>
            <a:pPr marL="0" indent="0">
              <a:lnSpc>
                <a:spcPct val="100000"/>
              </a:lnSpc>
              <a:buClr>
                <a:srgbClr val="8D87A6"/>
              </a:buClr>
              <a:buNone/>
            </a:pPr>
            <a:br>
              <a:rPr lang="en-US" sz="1100" dirty="0"/>
            </a:br>
            <a:r>
              <a:rPr lang="en-US" sz="1100" dirty="0"/>
              <a:t>                                                                    </a:t>
            </a:r>
          </a:p>
        </p:txBody>
      </p:sp>
      <p:pic>
        <p:nvPicPr>
          <p:cNvPr id="4" name="Picture 4">
            <a:extLst>
              <a:ext uri="{FF2B5EF4-FFF2-40B4-BE49-F238E27FC236}">
                <a16:creationId xmlns:a16="http://schemas.microsoft.com/office/drawing/2014/main" id="{9A7E0355-70B7-4B6B-A792-B5114E3CB136}"/>
              </a:ext>
            </a:extLst>
          </p:cNvPr>
          <p:cNvPicPr>
            <a:picLocks noChangeAspect="1"/>
          </p:cNvPicPr>
          <p:nvPr/>
        </p:nvPicPr>
        <p:blipFill>
          <a:blip r:embed="rId2"/>
          <a:stretch>
            <a:fillRect/>
          </a:stretch>
        </p:blipFill>
        <p:spPr>
          <a:xfrm>
            <a:off x="7087094" y="1091458"/>
            <a:ext cx="4401655" cy="4681569"/>
          </a:xfrm>
          <a:prstGeom prst="rect">
            <a:avLst/>
          </a:prstGeom>
        </p:spPr>
      </p:pic>
    </p:spTree>
    <p:extLst>
      <p:ext uri="{BB962C8B-B14F-4D97-AF65-F5344CB8AC3E}">
        <p14:creationId xmlns:p14="http://schemas.microsoft.com/office/powerpoint/2010/main" val="169450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6" name="Group 45">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Freeform: Shape 78">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ight Triangle 80">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4" descr="Chart, line chart&#10;&#10;Description automatically generated">
            <a:extLst>
              <a:ext uri="{FF2B5EF4-FFF2-40B4-BE49-F238E27FC236}">
                <a16:creationId xmlns:a16="http://schemas.microsoft.com/office/drawing/2014/main" id="{D00393C5-D133-4D6C-A281-33A7DEB9046E}"/>
              </a:ext>
            </a:extLst>
          </p:cNvPr>
          <p:cNvPicPr>
            <a:picLocks noGrp="1" noChangeAspect="1"/>
          </p:cNvPicPr>
          <p:nvPr>
            <p:ph idx="4294967295"/>
          </p:nvPr>
        </p:nvPicPr>
        <p:blipFill>
          <a:blip r:embed="rId2"/>
          <a:stretch>
            <a:fillRect/>
          </a:stretch>
        </p:blipFill>
        <p:spPr>
          <a:xfrm>
            <a:off x="2294299" y="1187286"/>
            <a:ext cx="7317622" cy="4698540"/>
          </a:xfrm>
          <a:prstGeom prst="rect">
            <a:avLst/>
          </a:prstGeom>
        </p:spPr>
      </p:pic>
    </p:spTree>
    <p:extLst>
      <p:ext uri="{BB962C8B-B14F-4D97-AF65-F5344CB8AC3E}">
        <p14:creationId xmlns:p14="http://schemas.microsoft.com/office/powerpoint/2010/main" val="398587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4" name="Freeform: Shape 43">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ight Triangle 45">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065EE3D-90D3-4631-90E6-3C3F286C4041}"/>
              </a:ext>
            </a:extLst>
          </p:cNvPr>
          <p:cNvSpPr>
            <a:spLocks noGrp="1"/>
          </p:cNvSpPr>
          <p:nvPr>
            <p:ph type="title"/>
          </p:nvPr>
        </p:nvSpPr>
        <p:spPr>
          <a:xfrm>
            <a:off x="691079" y="725951"/>
            <a:ext cx="4418418" cy="1918215"/>
          </a:xfrm>
        </p:spPr>
        <p:txBody>
          <a:bodyPr anchor="ctr">
            <a:normAutofit/>
          </a:bodyPr>
          <a:lstStyle/>
          <a:p>
            <a:r>
              <a:rPr lang="en-US" dirty="0"/>
              <a:t>LSTM</a:t>
            </a:r>
          </a:p>
        </p:txBody>
      </p:sp>
      <p:sp>
        <p:nvSpPr>
          <p:cNvPr id="3" name="Content Placeholder 2">
            <a:extLst>
              <a:ext uri="{FF2B5EF4-FFF2-40B4-BE49-F238E27FC236}">
                <a16:creationId xmlns:a16="http://schemas.microsoft.com/office/drawing/2014/main" id="{E6C10307-8E1C-41F0-82B6-F3AE3CFF159D}"/>
              </a:ext>
            </a:extLst>
          </p:cNvPr>
          <p:cNvSpPr>
            <a:spLocks noGrp="1"/>
          </p:cNvSpPr>
          <p:nvPr>
            <p:ph idx="1"/>
          </p:nvPr>
        </p:nvSpPr>
        <p:spPr>
          <a:xfrm>
            <a:off x="5336275" y="725951"/>
            <a:ext cx="5696415" cy="1918215"/>
          </a:xfrm>
        </p:spPr>
        <p:txBody>
          <a:bodyPr vert="horz" lIns="91440" tIns="45720" rIns="91440" bIns="45720" rtlCol="0" anchor="ctr">
            <a:normAutofit/>
          </a:bodyPr>
          <a:lstStyle/>
          <a:p>
            <a:pPr>
              <a:lnSpc>
                <a:spcPct val="100000"/>
              </a:lnSpc>
            </a:pPr>
            <a:r>
              <a:rPr lang="en-US" sz="1700">
                <a:ea typeface="+mn-lt"/>
                <a:cs typeface="+mn-lt"/>
              </a:rPr>
              <a:t>LSTM is a type of recurrent neural network.</a:t>
            </a:r>
          </a:p>
          <a:p>
            <a:pPr>
              <a:lnSpc>
                <a:spcPct val="100000"/>
              </a:lnSpc>
              <a:buClr>
                <a:srgbClr val="8D87A6"/>
              </a:buClr>
            </a:pPr>
            <a:r>
              <a:rPr lang="en-US" sz="1700">
                <a:ea typeface="+mn-lt"/>
                <a:cs typeface="+mn-lt"/>
              </a:rPr>
              <a:t>Recurrent Neural networks are special types of neural networks designed for sequence problems.</a:t>
            </a:r>
          </a:p>
          <a:p>
            <a:pPr>
              <a:lnSpc>
                <a:spcPct val="100000"/>
              </a:lnSpc>
              <a:buClr>
                <a:srgbClr val="8D87A6"/>
              </a:buClr>
            </a:pPr>
            <a:r>
              <a:rPr lang="en-US" sz="1700">
                <a:ea typeface="+mn-lt"/>
                <a:cs typeface="+mn-lt"/>
              </a:rPr>
              <a:t>In the LSTM, each neuron is a memory cell that connects prior data to the current neuron.</a:t>
            </a:r>
            <a:endParaRPr lang="en-US" sz="1700"/>
          </a:p>
        </p:txBody>
      </p:sp>
      <p:pic>
        <p:nvPicPr>
          <p:cNvPr id="4" name="Picture 4" descr="Diagram&#10;&#10;Description automatically generated">
            <a:extLst>
              <a:ext uri="{FF2B5EF4-FFF2-40B4-BE49-F238E27FC236}">
                <a16:creationId xmlns:a16="http://schemas.microsoft.com/office/drawing/2014/main" id="{D245C67B-20B5-4FD1-88E7-4632C302F2CE}"/>
              </a:ext>
            </a:extLst>
          </p:cNvPr>
          <p:cNvPicPr>
            <a:picLocks noChangeAspect="1"/>
          </p:cNvPicPr>
          <p:nvPr/>
        </p:nvPicPr>
        <p:blipFill>
          <a:blip r:embed="rId2"/>
          <a:stretch>
            <a:fillRect/>
          </a:stretch>
        </p:blipFill>
        <p:spPr>
          <a:xfrm>
            <a:off x="2198514" y="2883005"/>
            <a:ext cx="7326740" cy="3260400"/>
          </a:xfrm>
          <a:prstGeom prst="rect">
            <a:avLst/>
          </a:prstGeom>
        </p:spPr>
      </p:pic>
    </p:spTree>
    <p:extLst>
      <p:ext uri="{BB962C8B-B14F-4D97-AF65-F5344CB8AC3E}">
        <p14:creationId xmlns:p14="http://schemas.microsoft.com/office/powerpoint/2010/main" val="55662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4" name="Freeform: Shape 13">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3FA3228-AE1C-416A-B579-0BD579B281AE}"/>
              </a:ext>
            </a:extLst>
          </p:cNvPr>
          <p:cNvSpPr>
            <a:spLocks noGrp="1"/>
          </p:cNvSpPr>
          <p:nvPr>
            <p:ph type="title"/>
          </p:nvPr>
        </p:nvSpPr>
        <p:spPr>
          <a:xfrm>
            <a:off x="691079" y="725951"/>
            <a:ext cx="5408027" cy="1442463"/>
          </a:xfrm>
        </p:spPr>
        <p:txBody>
          <a:bodyPr>
            <a:normAutofit/>
          </a:bodyPr>
          <a:lstStyle/>
          <a:p>
            <a:r>
              <a:rPr lang="en-US" dirty="0"/>
              <a:t>Working of LSTM</a:t>
            </a:r>
          </a:p>
        </p:txBody>
      </p:sp>
      <p:sp>
        <p:nvSpPr>
          <p:cNvPr id="9" name="Content Placeholder 8">
            <a:extLst>
              <a:ext uri="{FF2B5EF4-FFF2-40B4-BE49-F238E27FC236}">
                <a16:creationId xmlns:a16="http://schemas.microsoft.com/office/drawing/2014/main" id="{229A3C63-5234-43B4-B18B-7E897415CDF8}"/>
              </a:ext>
            </a:extLst>
          </p:cNvPr>
          <p:cNvSpPr>
            <a:spLocks noGrp="1"/>
          </p:cNvSpPr>
          <p:nvPr>
            <p:ph idx="1"/>
          </p:nvPr>
        </p:nvSpPr>
        <p:spPr>
          <a:xfrm>
            <a:off x="691079" y="2340131"/>
            <a:ext cx="4424633" cy="3791918"/>
          </a:xfrm>
        </p:spPr>
        <p:txBody>
          <a:bodyPr vert="horz" lIns="91440" tIns="45720" rIns="91440" bIns="45720" rtlCol="0" anchor="t">
            <a:normAutofit/>
          </a:bodyPr>
          <a:lstStyle/>
          <a:p>
            <a:r>
              <a:rPr lang="en-US" i="1" dirty="0">
                <a:ea typeface="+mn-lt"/>
                <a:cs typeface="+mn-lt"/>
              </a:rPr>
              <a:t>LSTM contain epochs that feed the network activations from a previous time step as inputs to the network.</a:t>
            </a:r>
            <a:endParaRPr lang="en-US" dirty="0">
              <a:ea typeface="+mn-lt"/>
              <a:cs typeface="+mn-lt"/>
            </a:endParaRPr>
          </a:p>
          <a:p>
            <a:pPr>
              <a:buClr>
                <a:srgbClr val="8D87A6"/>
              </a:buClr>
            </a:pPr>
            <a:r>
              <a:rPr lang="en-US" i="1" dirty="0">
                <a:ea typeface="+mn-lt"/>
                <a:cs typeface="+mn-lt"/>
              </a:rPr>
              <a:t>The prediction along with the input is again fed into another epoch and in this way learn patterns from the data.</a:t>
            </a:r>
            <a:endParaRPr lang="en-US" i="1" dirty="0"/>
          </a:p>
        </p:txBody>
      </p:sp>
      <p:pic>
        <p:nvPicPr>
          <p:cNvPr id="5" name="Picture 5" descr="Diagram&#10;&#10;Description automatically generated">
            <a:extLst>
              <a:ext uri="{FF2B5EF4-FFF2-40B4-BE49-F238E27FC236}">
                <a16:creationId xmlns:a16="http://schemas.microsoft.com/office/drawing/2014/main" id="{2FD16DFA-AD61-4606-BCBF-C1F2C3A705FB}"/>
              </a:ext>
            </a:extLst>
          </p:cNvPr>
          <p:cNvPicPr>
            <a:picLocks noChangeAspect="1"/>
          </p:cNvPicPr>
          <p:nvPr/>
        </p:nvPicPr>
        <p:blipFill>
          <a:blip r:embed="rId2"/>
          <a:stretch>
            <a:fillRect/>
          </a:stretch>
        </p:blipFill>
        <p:spPr>
          <a:xfrm>
            <a:off x="7403664" y="721082"/>
            <a:ext cx="3768514" cy="5422322"/>
          </a:xfrm>
          <a:prstGeom prst="rect">
            <a:avLst/>
          </a:prstGeom>
        </p:spPr>
      </p:pic>
    </p:spTree>
    <p:extLst>
      <p:ext uri="{BB962C8B-B14F-4D97-AF65-F5344CB8AC3E}">
        <p14:creationId xmlns:p14="http://schemas.microsoft.com/office/powerpoint/2010/main" val="414944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02C4549-1584-43C2-B05F-5D546EC6F6A4}"/>
              </a:ext>
            </a:extLst>
          </p:cNvPr>
          <p:cNvSpPr>
            <a:spLocks noGrp="1"/>
          </p:cNvSpPr>
          <p:nvPr>
            <p:ph type="title"/>
          </p:nvPr>
        </p:nvSpPr>
        <p:spPr>
          <a:xfrm>
            <a:off x="691079" y="725952"/>
            <a:ext cx="4038652" cy="1881178"/>
          </a:xfrm>
        </p:spPr>
        <p:txBody>
          <a:bodyPr>
            <a:normAutofit/>
          </a:bodyPr>
          <a:lstStyle/>
          <a:p>
            <a:r>
              <a:rPr lang="en-US" dirty="0"/>
              <a:t>Prediction</a:t>
            </a:r>
          </a:p>
        </p:txBody>
      </p:sp>
      <p:sp>
        <p:nvSpPr>
          <p:cNvPr id="6" name="Content Placeholder 5">
            <a:extLst>
              <a:ext uri="{FF2B5EF4-FFF2-40B4-BE49-F238E27FC236}">
                <a16:creationId xmlns:a16="http://schemas.microsoft.com/office/drawing/2014/main" id="{DE51D89C-21BE-41DF-B0FC-36405F5ED342}"/>
              </a:ext>
            </a:extLst>
          </p:cNvPr>
          <p:cNvSpPr>
            <a:spLocks noGrp="1"/>
          </p:cNvSpPr>
          <p:nvPr>
            <p:ph idx="1"/>
          </p:nvPr>
        </p:nvSpPr>
        <p:spPr>
          <a:xfrm>
            <a:off x="691079" y="2886117"/>
            <a:ext cx="4038652" cy="3276824"/>
          </a:xfrm>
        </p:spPr>
        <p:txBody>
          <a:bodyPr vert="horz" lIns="91440" tIns="45720" rIns="91440" bIns="45720" rtlCol="0">
            <a:normAutofit/>
          </a:bodyPr>
          <a:lstStyle/>
          <a:p>
            <a:r>
              <a:rPr lang="en-US" dirty="0">
                <a:ea typeface="+mn-lt"/>
                <a:cs typeface="+mn-lt"/>
              </a:rPr>
              <a:t>Mean Squared Error for RNN model is: 34.89124</a:t>
            </a:r>
            <a:endParaRPr lang="en-US"/>
          </a:p>
          <a:p>
            <a:pPr>
              <a:buClr>
                <a:srgbClr val="8D87A6"/>
              </a:buClr>
            </a:pPr>
            <a:r>
              <a:rPr lang="en-US" dirty="0">
                <a:ea typeface="+mn-lt"/>
                <a:cs typeface="+mn-lt"/>
              </a:rPr>
              <a:t>Mean Absolute Deviation for RNN model is: 28.24806</a:t>
            </a:r>
            <a:endParaRPr lang="en-US"/>
          </a:p>
          <a:p>
            <a:pPr>
              <a:buClr>
                <a:srgbClr val="8D87A6"/>
              </a:buClr>
            </a:pPr>
            <a:r>
              <a:rPr lang="en-US" dirty="0">
                <a:ea typeface="+mn-lt"/>
                <a:cs typeface="+mn-lt"/>
              </a:rPr>
              <a:t>MAPE for RNN Model is: 3.24391</a:t>
            </a:r>
            <a:endParaRPr lang="en-US"/>
          </a:p>
          <a:p>
            <a:pPr>
              <a:buClr>
                <a:srgbClr val="8D87A6"/>
              </a:buClr>
            </a:pPr>
            <a:br>
              <a:rPr lang="en-US" dirty="0"/>
            </a:br>
            <a:endParaRPr lang="en-US" dirty="0"/>
          </a:p>
        </p:txBody>
      </p:sp>
      <p:pic>
        <p:nvPicPr>
          <p:cNvPr id="7" name="Picture 7" descr="Chart, line chart&#10;&#10;Description automatically generated">
            <a:extLst>
              <a:ext uri="{FF2B5EF4-FFF2-40B4-BE49-F238E27FC236}">
                <a16:creationId xmlns:a16="http://schemas.microsoft.com/office/drawing/2014/main" id="{1E38DFDF-35B7-460C-9040-EAA12715A706}"/>
              </a:ext>
            </a:extLst>
          </p:cNvPr>
          <p:cNvPicPr>
            <a:picLocks noChangeAspect="1"/>
          </p:cNvPicPr>
          <p:nvPr/>
        </p:nvPicPr>
        <p:blipFill>
          <a:blip r:embed="rId2"/>
          <a:stretch>
            <a:fillRect/>
          </a:stretch>
        </p:blipFill>
        <p:spPr>
          <a:xfrm>
            <a:off x="5106333" y="2156085"/>
            <a:ext cx="6401443" cy="2560577"/>
          </a:xfrm>
          <a:prstGeom prst="rect">
            <a:avLst/>
          </a:prstGeom>
        </p:spPr>
      </p:pic>
    </p:spTree>
    <p:extLst>
      <p:ext uri="{BB962C8B-B14F-4D97-AF65-F5344CB8AC3E}">
        <p14:creationId xmlns:p14="http://schemas.microsoft.com/office/powerpoint/2010/main" val="198015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7" name="Group 90">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123">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CCC90D6-8DCC-4128-A316-EB776F4121EF}"/>
              </a:ext>
            </a:extLst>
          </p:cNvPr>
          <p:cNvSpPr>
            <a:spLocks noGrp="1"/>
          </p:cNvSpPr>
          <p:nvPr>
            <p:ph type="title"/>
          </p:nvPr>
        </p:nvSpPr>
        <p:spPr>
          <a:xfrm>
            <a:off x="691079" y="725952"/>
            <a:ext cx="5818396" cy="1362156"/>
          </a:xfrm>
        </p:spPr>
        <p:txBody>
          <a:bodyPr>
            <a:normAutofit fontScale="90000"/>
          </a:bodyPr>
          <a:lstStyle/>
          <a:p>
            <a:r>
              <a:rPr lang="en-US" b="1" dirty="0">
                <a:ea typeface="+mj-lt"/>
                <a:cs typeface="+mj-lt"/>
              </a:rPr>
              <a:t>Comparison and Discussion</a:t>
            </a:r>
            <a:endParaRPr lang="en-US" dirty="0"/>
          </a:p>
        </p:txBody>
      </p:sp>
      <p:sp>
        <p:nvSpPr>
          <p:cNvPr id="7" name="Content Placeholder 6">
            <a:extLst>
              <a:ext uri="{FF2B5EF4-FFF2-40B4-BE49-F238E27FC236}">
                <a16:creationId xmlns:a16="http://schemas.microsoft.com/office/drawing/2014/main" id="{30B8043A-7695-4EC2-9D2E-E9EBBB3F2FD8}"/>
              </a:ext>
            </a:extLst>
          </p:cNvPr>
          <p:cNvSpPr>
            <a:spLocks noGrp="1"/>
          </p:cNvSpPr>
          <p:nvPr>
            <p:ph idx="1"/>
          </p:nvPr>
        </p:nvSpPr>
        <p:spPr>
          <a:xfrm>
            <a:off x="691079" y="2340131"/>
            <a:ext cx="5818396" cy="3791918"/>
          </a:xfrm>
        </p:spPr>
        <p:txBody>
          <a:bodyPr vert="horz" lIns="91440" tIns="45720" rIns="91440" bIns="45720" rtlCol="0">
            <a:normAutofit/>
          </a:bodyPr>
          <a:lstStyle/>
          <a:p>
            <a:pPr>
              <a:lnSpc>
                <a:spcPct val="100000"/>
              </a:lnSpc>
            </a:pPr>
            <a:r>
              <a:rPr lang="en-US" sz="1700">
                <a:ea typeface="+mn-lt"/>
                <a:cs typeface="+mn-lt"/>
              </a:rPr>
              <a:t>From the Table-1 we can see different forecast error metrics of all four models. Linear Regression performs better in all parameters for this given dataset with MSE of 27.23522 ,MAD of 23.5036 and MAPE of 2.78069%.</a:t>
            </a:r>
          </a:p>
          <a:p>
            <a:pPr>
              <a:lnSpc>
                <a:spcPct val="100000"/>
              </a:lnSpc>
              <a:buClr>
                <a:srgbClr val="8D87A6"/>
              </a:buClr>
            </a:pPr>
            <a:r>
              <a:rPr lang="en-US" sz="1700">
                <a:ea typeface="+mn-lt"/>
                <a:cs typeface="+mn-lt"/>
              </a:rPr>
              <a:t>For comparing other three models considering Mean Absolute Percentage Error(MAPE) as a measure but not MAD and MSE.</a:t>
            </a:r>
          </a:p>
          <a:p>
            <a:pPr>
              <a:lnSpc>
                <a:spcPct val="100000"/>
              </a:lnSpc>
              <a:buClr>
                <a:srgbClr val="8D87A6"/>
              </a:buClr>
            </a:pPr>
            <a:r>
              <a:rPr lang="en-US" sz="1700">
                <a:ea typeface="+mn-lt"/>
                <a:cs typeface="+mn-lt"/>
              </a:rPr>
              <a:t> As MAPE is independent of scale chosen and one can compare series with different scales.</a:t>
            </a:r>
          </a:p>
          <a:p>
            <a:pPr>
              <a:lnSpc>
                <a:spcPct val="100000"/>
              </a:lnSpc>
              <a:buClr>
                <a:srgbClr val="8D87A6"/>
              </a:buClr>
            </a:pPr>
            <a:r>
              <a:rPr lang="en-US" sz="1700">
                <a:ea typeface="+mn-lt"/>
                <a:cs typeface="+mn-lt"/>
              </a:rPr>
              <a:t>Linear Regression &gt; LSTM &gt; Holt’s Winter model &gt; SARIMA</a:t>
            </a:r>
            <a:endParaRPr lang="en-US" sz="1700"/>
          </a:p>
        </p:txBody>
      </p:sp>
      <p:graphicFrame>
        <p:nvGraphicFramePr>
          <p:cNvPr id="84" name="Table 83">
            <a:extLst>
              <a:ext uri="{FF2B5EF4-FFF2-40B4-BE49-F238E27FC236}">
                <a16:creationId xmlns:a16="http://schemas.microsoft.com/office/drawing/2014/main" id="{EA6E35AE-8554-40E4-96CC-652F929E912E}"/>
              </a:ext>
            </a:extLst>
          </p:cNvPr>
          <p:cNvGraphicFramePr>
            <a:graphicFrameLocks noGrp="1"/>
          </p:cNvGraphicFramePr>
          <p:nvPr/>
        </p:nvGraphicFramePr>
        <p:xfrm>
          <a:off x="7087094" y="2159216"/>
          <a:ext cx="4401656" cy="2546059"/>
        </p:xfrm>
        <a:graphic>
          <a:graphicData uri="http://schemas.openxmlformats.org/drawingml/2006/table">
            <a:tbl>
              <a:tblPr firstRow="1" bandRow="1">
                <a:tableStyleId>{5C22544A-7EE6-4342-B048-85BDC9FD1C3A}</a:tableStyleId>
              </a:tblPr>
              <a:tblGrid>
                <a:gridCol w="1335446">
                  <a:extLst>
                    <a:ext uri="{9D8B030D-6E8A-4147-A177-3AD203B41FA5}">
                      <a16:colId xmlns:a16="http://schemas.microsoft.com/office/drawing/2014/main" val="3516709776"/>
                    </a:ext>
                  </a:extLst>
                </a:gridCol>
                <a:gridCol w="1056105">
                  <a:extLst>
                    <a:ext uri="{9D8B030D-6E8A-4147-A177-3AD203B41FA5}">
                      <a16:colId xmlns:a16="http://schemas.microsoft.com/office/drawing/2014/main" val="755652003"/>
                    </a:ext>
                  </a:extLst>
                </a:gridCol>
                <a:gridCol w="1056105">
                  <a:extLst>
                    <a:ext uri="{9D8B030D-6E8A-4147-A177-3AD203B41FA5}">
                      <a16:colId xmlns:a16="http://schemas.microsoft.com/office/drawing/2014/main" val="2832436386"/>
                    </a:ext>
                  </a:extLst>
                </a:gridCol>
                <a:gridCol w="954000">
                  <a:extLst>
                    <a:ext uri="{9D8B030D-6E8A-4147-A177-3AD203B41FA5}">
                      <a16:colId xmlns:a16="http://schemas.microsoft.com/office/drawing/2014/main" val="3003175842"/>
                    </a:ext>
                  </a:extLst>
                </a:gridCol>
              </a:tblGrid>
              <a:tr h="420439">
                <a:tc>
                  <a:txBody>
                    <a:bodyPr/>
                    <a:lstStyle/>
                    <a:p>
                      <a:pPr algn="ctr" rtl="0" fontAlgn="t">
                        <a:spcBef>
                          <a:spcPts val="0"/>
                        </a:spcBef>
                        <a:spcAft>
                          <a:spcPts val="0"/>
                        </a:spcAft>
                      </a:pPr>
                      <a:r>
                        <a:rPr lang="en-US" sz="1500" u="none" strike="noStrike">
                          <a:effectLst/>
                        </a:rPr>
                        <a:t>Model Name</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MSE</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MAD</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MAPE</a:t>
                      </a:r>
                      <a:endParaRPr lang="en-US" sz="2200">
                        <a:effectLst/>
                      </a:endParaRPr>
                    </a:p>
                  </a:txBody>
                  <a:tcPr marL="77060" marR="77060" marT="77060" marB="77060"/>
                </a:tc>
                <a:extLst>
                  <a:ext uri="{0D108BD9-81ED-4DB2-BD59-A6C34878D82A}">
                    <a16:rowId xmlns:a16="http://schemas.microsoft.com/office/drawing/2014/main" val="288389746"/>
                  </a:ext>
                </a:extLst>
              </a:tr>
              <a:tr h="642371">
                <a:tc>
                  <a:txBody>
                    <a:bodyPr/>
                    <a:lstStyle/>
                    <a:p>
                      <a:pPr algn="ctr" rtl="0" fontAlgn="t">
                        <a:spcBef>
                          <a:spcPts val="0"/>
                        </a:spcBef>
                        <a:spcAft>
                          <a:spcPts val="0"/>
                        </a:spcAft>
                      </a:pPr>
                      <a:r>
                        <a:rPr lang="en-US" sz="1500" u="none" strike="noStrike">
                          <a:effectLst/>
                        </a:rPr>
                        <a:t>Linear Regression</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27.23522</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23.5036</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2.78069</a:t>
                      </a:r>
                      <a:endParaRPr lang="en-US" sz="2200">
                        <a:effectLst/>
                      </a:endParaRPr>
                    </a:p>
                  </a:txBody>
                  <a:tcPr marL="77060" marR="77060" marT="77060" marB="77060"/>
                </a:tc>
                <a:extLst>
                  <a:ext uri="{0D108BD9-81ED-4DB2-BD59-A6C34878D82A}">
                    <a16:rowId xmlns:a16="http://schemas.microsoft.com/office/drawing/2014/main" val="467452783"/>
                  </a:ext>
                </a:extLst>
              </a:tr>
              <a:tr h="642371">
                <a:tc>
                  <a:txBody>
                    <a:bodyPr/>
                    <a:lstStyle/>
                    <a:p>
                      <a:pPr algn="ctr" rtl="0" fontAlgn="t">
                        <a:spcBef>
                          <a:spcPts val="0"/>
                        </a:spcBef>
                        <a:spcAft>
                          <a:spcPts val="0"/>
                        </a:spcAft>
                      </a:pPr>
                      <a:r>
                        <a:rPr lang="en-US" sz="1500" u="none" strike="noStrike">
                          <a:effectLst/>
                        </a:rPr>
                        <a:t>Holt’s Winter Model</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32.38790</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29.31068</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8.55139</a:t>
                      </a:r>
                      <a:endParaRPr lang="en-US" sz="2200">
                        <a:effectLst/>
                      </a:endParaRPr>
                    </a:p>
                  </a:txBody>
                  <a:tcPr marL="77060" marR="77060" marT="77060" marB="77060"/>
                </a:tc>
                <a:extLst>
                  <a:ext uri="{0D108BD9-81ED-4DB2-BD59-A6C34878D82A}">
                    <a16:rowId xmlns:a16="http://schemas.microsoft.com/office/drawing/2014/main" val="3405397579"/>
                  </a:ext>
                </a:extLst>
              </a:tr>
              <a:tr h="420439">
                <a:tc>
                  <a:txBody>
                    <a:bodyPr/>
                    <a:lstStyle/>
                    <a:p>
                      <a:pPr algn="ctr" rtl="0" fontAlgn="t">
                        <a:spcBef>
                          <a:spcPts val="0"/>
                        </a:spcBef>
                        <a:spcAft>
                          <a:spcPts val="0"/>
                        </a:spcAft>
                      </a:pPr>
                      <a:r>
                        <a:rPr lang="en-US" sz="1500" u="none" strike="noStrike">
                          <a:effectLst/>
                        </a:rPr>
                        <a:t>SARIMA</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34.97381</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32.68459</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8.74879</a:t>
                      </a:r>
                      <a:endParaRPr lang="en-US" sz="2200">
                        <a:effectLst/>
                      </a:endParaRPr>
                    </a:p>
                  </a:txBody>
                  <a:tcPr marL="77060" marR="77060" marT="77060" marB="77060"/>
                </a:tc>
                <a:extLst>
                  <a:ext uri="{0D108BD9-81ED-4DB2-BD59-A6C34878D82A}">
                    <a16:rowId xmlns:a16="http://schemas.microsoft.com/office/drawing/2014/main" val="1254581915"/>
                  </a:ext>
                </a:extLst>
              </a:tr>
              <a:tr h="420439">
                <a:tc>
                  <a:txBody>
                    <a:bodyPr/>
                    <a:lstStyle/>
                    <a:p>
                      <a:pPr algn="ctr" rtl="0" fontAlgn="t">
                        <a:spcBef>
                          <a:spcPts val="0"/>
                        </a:spcBef>
                        <a:spcAft>
                          <a:spcPts val="0"/>
                        </a:spcAft>
                      </a:pPr>
                      <a:r>
                        <a:rPr lang="en-US" sz="1500" u="none" strike="noStrike">
                          <a:effectLst/>
                        </a:rPr>
                        <a:t>LSTM</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34.89124</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28.24806</a:t>
                      </a:r>
                      <a:endParaRPr lang="en-US" sz="2200">
                        <a:effectLst/>
                      </a:endParaRPr>
                    </a:p>
                  </a:txBody>
                  <a:tcPr marL="77060" marR="77060" marT="77060" marB="77060"/>
                </a:tc>
                <a:tc>
                  <a:txBody>
                    <a:bodyPr/>
                    <a:lstStyle/>
                    <a:p>
                      <a:pPr algn="ctr" rtl="0" fontAlgn="t">
                        <a:spcBef>
                          <a:spcPts val="0"/>
                        </a:spcBef>
                        <a:spcAft>
                          <a:spcPts val="0"/>
                        </a:spcAft>
                      </a:pPr>
                      <a:r>
                        <a:rPr lang="en-US" sz="1500" u="none" strike="noStrike">
                          <a:effectLst/>
                        </a:rPr>
                        <a:t>3.24391</a:t>
                      </a:r>
                      <a:endParaRPr lang="en-US" sz="2200">
                        <a:effectLst/>
                      </a:endParaRPr>
                    </a:p>
                  </a:txBody>
                  <a:tcPr marL="77060" marR="77060" marT="77060" marB="77060"/>
                </a:tc>
                <a:extLst>
                  <a:ext uri="{0D108BD9-81ED-4DB2-BD59-A6C34878D82A}">
                    <a16:rowId xmlns:a16="http://schemas.microsoft.com/office/drawing/2014/main" val="2831851244"/>
                  </a:ext>
                </a:extLst>
              </a:tr>
            </a:tbl>
          </a:graphicData>
        </a:graphic>
      </p:graphicFrame>
    </p:spTree>
    <p:extLst>
      <p:ext uri="{BB962C8B-B14F-4D97-AF65-F5344CB8AC3E}">
        <p14:creationId xmlns:p14="http://schemas.microsoft.com/office/powerpoint/2010/main" val="81550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8" name="Straight Connector 8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0" name="Right Triangle 11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2" name="Rectangle 12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4" name="Group 123">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5" name="Straight Connector 124">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Right Triangle 156">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32F3338-8374-4384-AAC7-DF876C8A66D4}"/>
              </a:ext>
            </a:extLst>
          </p:cNvPr>
          <p:cNvSpPr>
            <a:spLocks noGrp="1"/>
          </p:cNvSpPr>
          <p:nvPr>
            <p:ph type="title" idx="4294967295"/>
          </p:nvPr>
        </p:nvSpPr>
        <p:spPr>
          <a:xfrm>
            <a:off x="691078" y="722903"/>
            <a:ext cx="3930417" cy="2479772"/>
          </a:xfrm>
        </p:spPr>
        <p:txBody>
          <a:bodyPr vert="horz" lIns="91440" tIns="45720" rIns="91440" bIns="45720" rtlCol="0" anchor="b">
            <a:normAutofit/>
          </a:bodyPr>
          <a:lstStyle/>
          <a:p>
            <a:pPr>
              <a:lnSpc>
                <a:spcPct val="90000"/>
              </a:lnSpc>
            </a:pPr>
            <a:r>
              <a:rPr lang="en-US" sz="4200"/>
              <a:t>Comparison of Test Data Predictions of Four Models</a:t>
            </a:r>
          </a:p>
        </p:txBody>
      </p:sp>
      <p:pic>
        <p:nvPicPr>
          <p:cNvPr id="7" name="Picture 7" descr="Chart, line chart&#10;&#10;Description automatically generated">
            <a:extLst>
              <a:ext uri="{FF2B5EF4-FFF2-40B4-BE49-F238E27FC236}">
                <a16:creationId xmlns:a16="http://schemas.microsoft.com/office/drawing/2014/main" id="{1720E465-9C07-4CD8-BD58-973EE18AE9D3}"/>
              </a:ext>
            </a:extLst>
          </p:cNvPr>
          <p:cNvPicPr>
            <a:picLocks noChangeAspect="1"/>
          </p:cNvPicPr>
          <p:nvPr/>
        </p:nvPicPr>
        <p:blipFill>
          <a:blip r:embed="rId2"/>
          <a:stretch>
            <a:fillRect/>
          </a:stretch>
        </p:blipFill>
        <p:spPr>
          <a:xfrm>
            <a:off x="4355073" y="1366516"/>
            <a:ext cx="7133678" cy="4599611"/>
          </a:xfrm>
          <a:prstGeom prst="rect">
            <a:avLst/>
          </a:prstGeom>
        </p:spPr>
      </p:pic>
    </p:spTree>
    <p:extLst>
      <p:ext uri="{BB962C8B-B14F-4D97-AF65-F5344CB8AC3E}">
        <p14:creationId xmlns:p14="http://schemas.microsoft.com/office/powerpoint/2010/main" val="2184888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1" name="Group 45">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7">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DBB493-D340-4402-829A-40E0BA3529C6}"/>
              </a:ext>
            </a:extLst>
          </p:cNvPr>
          <p:cNvSpPr>
            <a:spLocks noGrp="1"/>
          </p:cNvSpPr>
          <p:nvPr>
            <p:ph type="title" idx="4294967295"/>
          </p:nvPr>
        </p:nvSpPr>
        <p:spPr>
          <a:xfrm>
            <a:off x="691078" y="722903"/>
            <a:ext cx="3930417" cy="2479772"/>
          </a:xfrm>
        </p:spPr>
        <p:txBody>
          <a:bodyPr vert="horz" lIns="91440" tIns="45720" rIns="91440" bIns="45720" rtlCol="0" anchor="b">
            <a:normAutofit/>
          </a:bodyPr>
          <a:lstStyle/>
          <a:p>
            <a:pPr>
              <a:lnSpc>
                <a:spcPct val="90000"/>
              </a:lnSpc>
            </a:pPr>
            <a:r>
              <a:rPr lang="en-US" sz="4200" b="1"/>
              <a:t>Future Sales Prediction for the Year 2021 and 2022</a:t>
            </a:r>
            <a:endParaRPr lang="en-US" sz="4200"/>
          </a:p>
        </p:txBody>
      </p:sp>
      <p:pic>
        <p:nvPicPr>
          <p:cNvPr id="4" name="Picture 4" descr="A picture containing chart&#10;&#10;Description automatically generated">
            <a:extLst>
              <a:ext uri="{FF2B5EF4-FFF2-40B4-BE49-F238E27FC236}">
                <a16:creationId xmlns:a16="http://schemas.microsoft.com/office/drawing/2014/main" id="{699C7236-ED45-462C-8A93-2FB542B3244D}"/>
              </a:ext>
            </a:extLst>
          </p:cNvPr>
          <p:cNvPicPr>
            <a:picLocks noGrp="1" noChangeAspect="1"/>
          </p:cNvPicPr>
          <p:nvPr>
            <p:ph idx="4294967295"/>
          </p:nvPr>
        </p:nvPicPr>
        <p:blipFill>
          <a:blip r:embed="rId2"/>
          <a:stretch>
            <a:fillRect/>
          </a:stretch>
        </p:blipFill>
        <p:spPr>
          <a:xfrm>
            <a:off x="4226284" y="1350560"/>
            <a:ext cx="7262467" cy="4717383"/>
          </a:xfrm>
          <a:prstGeom prst="rect">
            <a:avLst/>
          </a:prstGeom>
        </p:spPr>
      </p:pic>
    </p:spTree>
    <p:extLst>
      <p:ext uri="{BB962C8B-B14F-4D97-AF65-F5344CB8AC3E}">
        <p14:creationId xmlns:p14="http://schemas.microsoft.com/office/powerpoint/2010/main" val="391273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19C38D-F929-496E-875B-E8683B62D46C}"/>
              </a:ext>
            </a:extLst>
          </p:cNvPr>
          <p:cNvSpPr>
            <a:spLocks noGrp="1"/>
          </p:cNvSpPr>
          <p:nvPr>
            <p:ph type="title"/>
          </p:nvPr>
        </p:nvSpPr>
        <p:spPr>
          <a:xfrm>
            <a:off x="691079" y="725950"/>
            <a:ext cx="3428812" cy="5436630"/>
          </a:xfrm>
        </p:spPr>
        <p:txBody>
          <a:bodyPr anchor="ct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0B67C152-2868-4724-B105-43C96F827C03}"/>
              </a:ext>
            </a:extLst>
          </p:cNvPr>
          <p:cNvGraphicFramePr>
            <a:graphicFrameLocks noGrp="1"/>
          </p:cNvGraphicFramePr>
          <p:nvPr>
            <p:ph idx="1"/>
            <p:extLst>
              <p:ext uri="{D42A27DB-BD31-4B8C-83A1-F6EECF244321}">
                <p14:modId xmlns:p14="http://schemas.microsoft.com/office/powerpoint/2010/main" val="1232911336"/>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742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Qr code&#10;&#10;Description automatically generated">
            <a:extLst>
              <a:ext uri="{FF2B5EF4-FFF2-40B4-BE49-F238E27FC236}">
                <a16:creationId xmlns:a16="http://schemas.microsoft.com/office/drawing/2014/main" id="{4E99B17F-CBA5-4973-90A4-0EEEE808D1C9}"/>
              </a:ext>
            </a:extLst>
          </p:cNvPr>
          <p:cNvPicPr>
            <a:picLocks noChangeAspect="1"/>
          </p:cNvPicPr>
          <p:nvPr/>
        </p:nvPicPr>
        <p:blipFill>
          <a:blip r:embed="rId2"/>
          <a:stretch>
            <a:fillRect/>
          </a:stretch>
        </p:blipFill>
        <p:spPr>
          <a:xfrm>
            <a:off x="935866" y="405917"/>
            <a:ext cx="4353058" cy="4342326"/>
          </a:xfrm>
          <a:prstGeom prst="rect">
            <a:avLst/>
          </a:prstGeom>
        </p:spPr>
      </p:pic>
      <p:sp>
        <p:nvSpPr>
          <p:cNvPr id="3" name="TextBox 2">
            <a:extLst>
              <a:ext uri="{FF2B5EF4-FFF2-40B4-BE49-F238E27FC236}">
                <a16:creationId xmlns:a16="http://schemas.microsoft.com/office/drawing/2014/main" id="{BFA4BC41-3429-4B3B-88EC-4BEBF2206A67}"/>
              </a:ext>
            </a:extLst>
          </p:cNvPr>
          <p:cNvSpPr txBox="1"/>
          <p:nvPr/>
        </p:nvSpPr>
        <p:spPr>
          <a:xfrm>
            <a:off x="934995" y="5064211"/>
            <a:ext cx="78300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https://github.com/chaitanya-bkc/Supply-Chain-Management-Project</a:t>
            </a:r>
            <a:endParaRPr lang="en-US" b="1" dirty="0"/>
          </a:p>
        </p:txBody>
      </p:sp>
      <p:sp>
        <p:nvSpPr>
          <p:cNvPr id="4" name="TextBox 3">
            <a:extLst>
              <a:ext uri="{FF2B5EF4-FFF2-40B4-BE49-F238E27FC236}">
                <a16:creationId xmlns:a16="http://schemas.microsoft.com/office/drawing/2014/main" id="{93919C63-8C32-4631-BD49-7BB74B4F4A4F}"/>
              </a:ext>
            </a:extLst>
          </p:cNvPr>
          <p:cNvSpPr txBox="1"/>
          <p:nvPr/>
        </p:nvSpPr>
        <p:spPr>
          <a:xfrm>
            <a:off x="5156887" y="1676399"/>
            <a:ext cx="664587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QR for my Git-hub Repo</a:t>
            </a:r>
          </a:p>
        </p:txBody>
      </p:sp>
    </p:spTree>
    <p:extLst>
      <p:ext uri="{BB962C8B-B14F-4D97-AF65-F5344CB8AC3E}">
        <p14:creationId xmlns:p14="http://schemas.microsoft.com/office/powerpoint/2010/main" val="3555040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pic>
        <p:nvPicPr>
          <p:cNvPr id="6" name="Picture 3" descr="Magnifying glass on clear background">
            <a:extLst>
              <a:ext uri="{FF2B5EF4-FFF2-40B4-BE49-F238E27FC236}">
                <a16:creationId xmlns:a16="http://schemas.microsoft.com/office/drawing/2014/main" id="{5BC4928A-74CF-41E9-8664-AFA340BA9F27}"/>
              </a:ext>
            </a:extLst>
          </p:cNvPr>
          <p:cNvPicPr>
            <a:picLocks noChangeAspect="1"/>
          </p:cNvPicPr>
          <p:nvPr/>
        </p:nvPicPr>
        <p:blipFill rotWithShape="1">
          <a:blip r:embed="rId2"/>
          <a:srcRect r="-2" b="15726"/>
          <a:stretch/>
        </p:blipFill>
        <p:spPr>
          <a:xfrm>
            <a:off x="-3047" y="10"/>
            <a:ext cx="12191999" cy="6857990"/>
          </a:xfrm>
          <a:prstGeom prst="rect">
            <a:avLst/>
          </a:prstGeom>
        </p:spPr>
      </p:pic>
      <p:sp>
        <p:nvSpPr>
          <p:cNvPr id="7"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2534D-84F1-44FA-91C2-C041BC3B0123}"/>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r>
              <a:rPr lang="en-US" sz="3600" i="1">
                <a:solidFill>
                  <a:schemeClr val="bg1"/>
                </a:solidFill>
              </a:rPr>
              <a:t>Thank You</a:t>
            </a:r>
          </a:p>
        </p:txBody>
      </p:sp>
      <p:cxnSp>
        <p:nvCxnSpPr>
          <p:cNvPr id="9" name="Straight Connector 11">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84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38B83F-3763-4E76-94DF-2B4715115967}"/>
              </a:ext>
            </a:extLst>
          </p:cNvPr>
          <p:cNvSpPr>
            <a:spLocks noGrp="1"/>
          </p:cNvSpPr>
          <p:nvPr>
            <p:ph type="title"/>
          </p:nvPr>
        </p:nvSpPr>
        <p:spPr>
          <a:xfrm>
            <a:off x="691079" y="725951"/>
            <a:ext cx="10325000" cy="1380515"/>
          </a:xfrm>
        </p:spPr>
        <p:txBody>
          <a:bodyPr>
            <a:normAutofit/>
          </a:bodyPr>
          <a:lstStyle/>
          <a:p>
            <a:r>
              <a:rPr lang="en-US" b="1" dirty="0">
                <a:ea typeface="+mj-lt"/>
                <a:cs typeface="+mj-lt"/>
              </a:rPr>
              <a:t>Steps in making a Forecasting model</a:t>
            </a:r>
            <a:endParaRPr lang="en-US" dirty="0"/>
          </a:p>
        </p:txBody>
      </p:sp>
      <p:graphicFrame>
        <p:nvGraphicFramePr>
          <p:cNvPr id="10" name="Content Placeholder 2">
            <a:extLst>
              <a:ext uri="{FF2B5EF4-FFF2-40B4-BE49-F238E27FC236}">
                <a16:creationId xmlns:a16="http://schemas.microsoft.com/office/drawing/2014/main" id="{4316AE19-C588-42E1-B76A-5FE2BB176CB3}"/>
              </a:ext>
            </a:extLst>
          </p:cNvPr>
          <p:cNvGraphicFramePr>
            <a:graphicFrameLocks noGrp="1"/>
          </p:cNvGraphicFramePr>
          <p:nvPr>
            <p:ph idx="1"/>
            <p:extLst>
              <p:ext uri="{D42A27DB-BD31-4B8C-83A1-F6EECF244321}">
                <p14:modId xmlns:p14="http://schemas.microsoft.com/office/powerpoint/2010/main" val="2594163318"/>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42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2" name="Group 91">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5" name="Right Triangle 124">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D826154-6519-4B46-A810-B637589B7C20}"/>
              </a:ext>
            </a:extLst>
          </p:cNvPr>
          <p:cNvSpPr>
            <a:spLocks noGrp="1"/>
          </p:cNvSpPr>
          <p:nvPr>
            <p:ph type="title"/>
          </p:nvPr>
        </p:nvSpPr>
        <p:spPr>
          <a:xfrm>
            <a:off x="691079" y="725951"/>
            <a:ext cx="10325000" cy="1926288"/>
          </a:xfrm>
        </p:spPr>
        <p:txBody>
          <a:bodyPr>
            <a:normAutofit/>
          </a:bodyPr>
          <a:lstStyle/>
          <a:p>
            <a:r>
              <a:rPr lang="en-US" dirty="0"/>
              <a:t>Step-1 Objective of the Forecast model</a:t>
            </a:r>
          </a:p>
        </p:txBody>
      </p:sp>
      <p:graphicFrame>
        <p:nvGraphicFramePr>
          <p:cNvPr id="47" name="Content Placeholder 2">
            <a:extLst>
              <a:ext uri="{FF2B5EF4-FFF2-40B4-BE49-F238E27FC236}">
                <a16:creationId xmlns:a16="http://schemas.microsoft.com/office/drawing/2014/main" id="{66D4FC3A-170E-44A4-AFA9-7A36DB69C1EF}"/>
              </a:ext>
            </a:extLst>
          </p:cNvPr>
          <p:cNvGraphicFramePr>
            <a:graphicFrameLocks noGrp="1"/>
          </p:cNvGraphicFramePr>
          <p:nvPr>
            <p:ph idx="1"/>
            <p:extLst>
              <p:ext uri="{D42A27DB-BD31-4B8C-83A1-F6EECF244321}">
                <p14:modId xmlns:p14="http://schemas.microsoft.com/office/powerpoint/2010/main" val="1759701349"/>
              </p:ext>
            </p:extLst>
          </p:nvPr>
        </p:nvGraphicFramePr>
        <p:xfrm>
          <a:off x="690563" y="2883015"/>
          <a:ext cx="10325100" cy="32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12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B64-421F-4AE9-A302-46DD6D253AEE}"/>
              </a:ext>
            </a:extLst>
          </p:cNvPr>
          <p:cNvSpPr>
            <a:spLocks noGrp="1"/>
          </p:cNvSpPr>
          <p:nvPr>
            <p:ph type="title"/>
          </p:nvPr>
        </p:nvSpPr>
        <p:spPr/>
        <p:txBody>
          <a:bodyPr/>
          <a:lstStyle/>
          <a:p>
            <a:r>
              <a:rPr lang="en-US" dirty="0"/>
              <a:t>Step-2 </a:t>
            </a:r>
            <a:r>
              <a:rPr lang="en-US" b="1" dirty="0">
                <a:ea typeface="+mj-lt"/>
                <a:cs typeface="+mj-lt"/>
              </a:rPr>
              <a:t>To choose the parameter  that needs to be forecasted</a:t>
            </a:r>
            <a:endParaRPr lang="en-US" dirty="0"/>
          </a:p>
        </p:txBody>
      </p:sp>
      <p:sp>
        <p:nvSpPr>
          <p:cNvPr id="3" name="Content Placeholder 2">
            <a:extLst>
              <a:ext uri="{FF2B5EF4-FFF2-40B4-BE49-F238E27FC236}">
                <a16:creationId xmlns:a16="http://schemas.microsoft.com/office/drawing/2014/main" id="{B14E40E3-D590-4356-AB03-9E47D7A910F7}"/>
              </a:ext>
            </a:extLst>
          </p:cNvPr>
          <p:cNvSpPr>
            <a:spLocks noGrp="1"/>
          </p:cNvSpPr>
          <p:nvPr>
            <p:ph idx="1"/>
          </p:nvPr>
        </p:nvSpPr>
        <p:spPr>
          <a:xfrm>
            <a:off x="691079" y="2340131"/>
            <a:ext cx="10325000" cy="918031"/>
          </a:xfrm>
        </p:spPr>
        <p:txBody>
          <a:bodyPr vert="horz" lIns="91440" tIns="45720" rIns="91440" bIns="45720" rtlCol="0" anchor="t">
            <a:normAutofit/>
          </a:bodyPr>
          <a:lstStyle/>
          <a:p>
            <a:pPr algn="just"/>
            <a:r>
              <a:rPr lang="en-US" dirty="0">
                <a:ea typeface="+mn-lt"/>
                <a:cs typeface="+mn-lt"/>
              </a:rPr>
              <a:t>As, the company wants to project its sales. So, I used past year sales data (number of liters sold) of the company.</a:t>
            </a:r>
            <a:endParaRPr lang="en-US" dirty="0"/>
          </a:p>
          <a:p>
            <a:pPr>
              <a:buClr>
                <a:srgbClr val="8D87A6"/>
              </a:buClr>
            </a:pPr>
            <a:endParaRPr lang="en-US" dirty="0"/>
          </a:p>
        </p:txBody>
      </p:sp>
      <p:sp>
        <p:nvSpPr>
          <p:cNvPr id="6" name="TextBox 5">
            <a:extLst>
              <a:ext uri="{FF2B5EF4-FFF2-40B4-BE49-F238E27FC236}">
                <a16:creationId xmlns:a16="http://schemas.microsoft.com/office/drawing/2014/main" id="{D3D28F4F-CB59-4FA7-A33A-15BE60FEC72B}"/>
              </a:ext>
            </a:extLst>
          </p:cNvPr>
          <p:cNvSpPr txBox="1"/>
          <p:nvPr/>
        </p:nvSpPr>
        <p:spPr>
          <a:xfrm>
            <a:off x="687859" y="3385751"/>
            <a:ext cx="1020873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ea typeface="+mn-lt"/>
                <a:cs typeface="+mn-lt"/>
              </a:rPr>
              <a:t>Step-3 To Determine the forecast's time horizon</a:t>
            </a:r>
            <a:endParaRPr lang="en-US" sz="4400"/>
          </a:p>
        </p:txBody>
      </p:sp>
      <p:sp>
        <p:nvSpPr>
          <p:cNvPr id="7" name="TextBox 6">
            <a:extLst>
              <a:ext uri="{FF2B5EF4-FFF2-40B4-BE49-F238E27FC236}">
                <a16:creationId xmlns:a16="http://schemas.microsoft.com/office/drawing/2014/main" id="{B536F549-8AA2-4B0B-9846-C1F877634E79}"/>
              </a:ext>
            </a:extLst>
          </p:cNvPr>
          <p:cNvSpPr txBox="1"/>
          <p:nvPr/>
        </p:nvSpPr>
        <p:spPr>
          <a:xfrm>
            <a:off x="738059" y="4959950"/>
            <a:ext cx="95703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As the Company wants to expand its current capacity which is a </a:t>
            </a:r>
            <a:r>
              <a:rPr lang="en-US" dirty="0">
                <a:ea typeface="+mn-lt"/>
                <a:cs typeface="+mn-lt"/>
              </a:rPr>
              <a:t>capital expenditure</a:t>
            </a:r>
            <a:r>
              <a:rPr lang="en-US" dirty="0"/>
              <a:t> .Therefore, we should go for Longterm forecast.</a:t>
            </a:r>
          </a:p>
          <a:p>
            <a:pPr marL="285750" indent="-285750">
              <a:buFont typeface="Arial"/>
              <a:buChar char="•"/>
            </a:pPr>
            <a:r>
              <a:rPr lang="en-US" dirty="0">
                <a:ea typeface="+mn-lt"/>
                <a:cs typeface="+mn-lt"/>
              </a:rPr>
              <a:t>We have monthly sales data on the amount of milk sold during the preceding 12 years.</a:t>
            </a:r>
          </a:p>
        </p:txBody>
      </p:sp>
    </p:spTree>
    <p:extLst>
      <p:ext uri="{BB962C8B-B14F-4D97-AF65-F5344CB8AC3E}">
        <p14:creationId xmlns:p14="http://schemas.microsoft.com/office/powerpoint/2010/main" val="378961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4">
            <a:extLst>
              <a:ext uri="{FF2B5EF4-FFF2-40B4-BE49-F238E27FC236}">
                <a16:creationId xmlns:a16="http://schemas.microsoft.com/office/drawing/2014/main" id="{D389B794-5EEA-47F7-9F05-33A1B6247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6" name="Straight Connector 55">
              <a:extLst>
                <a:ext uri="{FF2B5EF4-FFF2-40B4-BE49-F238E27FC236}">
                  <a16:creationId xmlns:a16="http://schemas.microsoft.com/office/drawing/2014/main" id="{6343D9CC-4DBE-4724-BD2F-05A8B3305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188DF2-16A9-4D18-B6DE-2BF403427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5DE6CE-0978-435D-99C2-A117A21349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51E7E80-A998-4079-A814-D160B7F62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4AB9E22-8699-45E6-A9F8-994B3A67B3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7A19BDD-B19F-4A40-A03B-1F8F5735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745DFC-5990-408D-921A-506F8347D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1534CDB-9CF7-4D0E-99EE-DAF4A2CDD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AD7C80E-BB3F-40F3-8D1F-40778A77EC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1C7BC4-56B9-4F59-8866-4F1DB7513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98872E-F385-4E71-9267-A212BDACB9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D4FC0A0-B0D7-4E63-86C1-F6AA410910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59FFF7-D552-4F75-895C-12716EFA2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DFDC8E0-3205-49E7-8636-A34AA0690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3C7BDE6-8048-44B7-92DD-CAFC48963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D48126E-FD23-4275-8F55-BB7D81E3B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FD4E5F0-02C5-4A55-BAFF-F3C9154D5E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8F6D4C1-2C5F-4B82-B7BE-F643EEFB5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83F7C51-A06E-40FB-BDCD-4DE67D1F4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3725B9B-D89F-4FCC-8B19-6BBD70F014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3EE4024-B095-4FFD-ACDE-887D44FE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62111AF-85AD-46CE-B4CC-9A136914BE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EBA5BF2-A7AA-419B-BE77-130437673A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1FAA826-3E5D-43ED-AE3C-0FAF69DA3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3B54272-7F84-44AE-92B3-6C71C12959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F9059A6-2278-4877-A9AB-AC1ABCD4A8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1B957A-7E1C-45B9-B5D0-294DB23FF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055905C-E2DC-4334-AE20-4749C36770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D4AC1E9-B441-484E-86CB-F666B71CC0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12A14DB-97ED-4BF0-BEAD-3267EEA32B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B3B9BAF-37F5-4EF1-8146-27E686067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Freeform: Shape 87">
            <a:extLst>
              <a:ext uri="{FF2B5EF4-FFF2-40B4-BE49-F238E27FC236}">
                <a16:creationId xmlns:a16="http://schemas.microsoft.com/office/drawing/2014/main" id="{B51D55F9-EE2B-4919-AB16-908D434FA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6" y="2660109"/>
            <a:ext cx="12186515" cy="4194789"/>
          </a:xfrm>
          <a:custGeom>
            <a:avLst/>
            <a:gdLst>
              <a:gd name="connsiteX0" fmla="*/ 8940932 w 12186515"/>
              <a:gd name="connsiteY0" fmla="*/ 22 h 4194789"/>
              <a:gd name="connsiteX1" fmla="*/ 11640657 w 12186515"/>
              <a:gd name="connsiteY1" fmla="*/ 153596 h 4194789"/>
              <a:gd name="connsiteX2" fmla="*/ 12186515 w 12186515"/>
              <a:gd name="connsiteY2" fmla="*/ 212181 h 4194789"/>
              <a:gd name="connsiteX3" fmla="*/ 12186515 w 12186515"/>
              <a:gd name="connsiteY3" fmla="*/ 2710782 h 4194789"/>
              <a:gd name="connsiteX4" fmla="*/ 12184764 w 12186515"/>
              <a:gd name="connsiteY4" fmla="*/ 2710782 h 4194789"/>
              <a:gd name="connsiteX5" fmla="*/ 12184764 w 12186515"/>
              <a:gd name="connsiteY5" fmla="*/ 4194789 h 4194789"/>
              <a:gd name="connsiteX6" fmla="*/ 0 w 12186515"/>
              <a:gd name="connsiteY6" fmla="*/ 4194789 h 4194789"/>
              <a:gd name="connsiteX7" fmla="*/ 0 w 12186515"/>
              <a:gd name="connsiteY7" fmla="*/ 1080043 h 4194789"/>
              <a:gd name="connsiteX8" fmla="*/ 1750 w 12186515"/>
              <a:gd name="connsiteY8" fmla="*/ 1080043 h 4194789"/>
              <a:gd name="connsiteX9" fmla="*/ 1750 w 12186515"/>
              <a:gd name="connsiteY9" fmla="*/ 739876 h 4194789"/>
              <a:gd name="connsiteX10" fmla="*/ 553702 w 12186515"/>
              <a:gd name="connsiteY10" fmla="*/ 736411 h 4194789"/>
              <a:gd name="connsiteX11" fmla="*/ 8940932 w 12186515"/>
              <a:gd name="connsiteY11" fmla="*/ 22 h 419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6515" h="4194789">
                <a:moveTo>
                  <a:pt x="8940932" y="22"/>
                </a:moveTo>
                <a:cubicBezTo>
                  <a:pt x="9693461" y="1164"/>
                  <a:pt x="10566573" y="45471"/>
                  <a:pt x="11640657" y="153596"/>
                </a:cubicBezTo>
                <a:lnTo>
                  <a:pt x="12186515" y="212181"/>
                </a:lnTo>
                <a:lnTo>
                  <a:pt x="12186515" y="2710782"/>
                </a:lnTo>
                <a:lnTo>
                  <a:pt x="12184764" y="2710782"/>
                </a:lnTo>
                <a:lnTo>
                  <a:pt x="12184764" y="4194789"/>
                </a:lnTo>
                <a:lnTo>
                  <a:pt x="0" y="4194789"/>
                </a:lnTo>
                <a:lnTo>
                  <a:pt x="0" y="1080043"/>
                </a:lnTo>
                <a:lnTo>
                  <a:pt x="1750" y="1080043"/>
                </a:lnTo>
                <a:lnTo>
                  <a:pt x="1750" y="739876"/>
                </a:lnTo>
                <a:lnTo>
                  <a:pt x="553702" y="736411"/>
                </a:lnTo>
                <a:cubicBezTo>
                  <a:pt x="4850036" y="681518"/>
                  <a:pt x="5930819" y="-4547"/>
                  <a:pt x="8940932" y="22"/>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ight Triangle 89">
            <a:extLst>
              <a:ext uri="{FF2B5EF4-FFF2-40B4-BE49-F238E27FC236}">
                <a16:creationId xmlns:a16="http://schemas.microsoft.com/office/drawing/2014/main" id="{D34C65D4-111D-4720-9C5C-72F7FEA30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96315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79CEB3-D925-48B7-86E6-84DA052B870D}"/>
              </a:ext>
            </a:extLst>
          </p:cNvPr>
          <p:cNvSpPr>
            <a:spLocks noGrp="1"/>
          </p:cNvSpPr>
          <p:nvPr>
            <p:ph type="title"/>
          </p:nvPr>
        </p:nvSpPr>
        <p:spPr>
          <a:xfrm>
            <a:off x="691080" y="725951"/>
            <a:ext cx="4424632" cy="2724517"/>
          </a:xfrm>
        </p:spPr>
        <p:txBody>
          <a:bodyPr anchor="t">
            <a:normAutofit/>
          </a:bodyPr>
          <a:lstStyle/>
          <a:p>
            <a:r>
              <a:rPr lang="en-US" dirty="0"/>
              <a:t>Step 4 Data Pre-Processing and Analysis</a:t>
            </a:r>
          </a:p>
        </p:txBody>
      </p:sp>
      <p:sp>
        <p:nvSpPr>
          <p:cNvPr id="3" name="Content Placeholder 2">
            <a:extLst>
              <a:ext uri="{FF2B5EF4-FFF2-40B4-BE49-F238E27FC236}">
                <a16:creationId xmlns:a16="http://schemas.microsoft.com/office/drawing/2014/main" id="{B7CEDE6D-D236-4ED0-AC54-3907A1E90E66}"/>
              </a:ext>
            </a:extLst>
          </p:cNvPr>
          <p:cNvSpPr>
            <a:spLocks noGrp="1"/>
          </p:cNvSpPr>
          <p:nvPr>
            <p:ph idx="1"/>
          </p:nvPr>
        </p:nvSpPr>
        <p:spPr>
          <a:xfrm>
            <a:off x="5572067" y="725951"/>
            <a:ext cx="5923202" cy="2699950"/>
          </a:xfrm>
        </p:spPr>
        <p:txBody>
          <a:bodyPr vert="horz" lIns="91440" tIns="45720" rIns="91440" bIns="45720" rtlCol="0" anchor="t">
            <a:normAutofit/>
          </a:bodyPr>
          <a:lstStyle/>
          <a:p>
            <a:pPr marL="0" indent="0">
              <a:buNone/>
            </a:pPr>
            <a:r>
              <a:rPr lang="en-US" dirty="0"/>
              <a:t>Pre-Processing steps include </a:t>
            </a:r>
            <a:endParaRPr lang="en-US"/>
          </a:p>
          <a:p>
            <a:pPr marL="285750" indent="-285750"/>
            <a:r>
              <a:rPr lang="en-US" dirty="0"/>
              <a:t>Cleaning the data (I.e., convert proper date format that python can understand)</a:t>
            </a:r>
          </a:p>
          <a:p>
            <a:pPr marL="285750" indent="-285750">
              <a:buClr>
                <a:srgbClr val="8D87A6"/>
              </a:buClr>
            </a:pPr>
            <a:r>
              <a:rPr lang="en-US" dirty="0"/>
              <a:t>Dropping the missing values in the data.</a:t>
            </a:r>
          </a:p>
          <a:p>
            <a:pPr marL="0" indent="0">
              <a:buClr>
                <a:srgbClr val="8D87A6"/>
              </a:buClr>
              <a:buNone/>
            </a:pPr>
            <a:r>
              <a:rPr lang="en-US" dirty="0"/>
              <a:t>                                                   </a:t>
            </a:r>
          </a:p>
          <a:p>
            <a:pPr marL="0" indent="0">
              <a:buNone/>
            </a:pPr>
            <a:endParaRPr lang="en-US" dirty="0"/>
          </a:p>
          <a:p>
            <a:pPr>
              <a:buClr>
                <a:srgbClr val="8D87A6"/>
              </a:buClr>
            </a:pPr>
            <a:endParaRPr lang="en-US" dirty="0"/>
          </a:p>
        </p:txBody>
      </p:sp>
      <p:pic>
        <p:nvPicPr>
          <p:cNvPr id="5" name="Picture 5" descr="Table&#10;&#10;Description automatically generated">
            <a:extLst>
              <a:ext uri="{FF2B5EF4-FFF2-40B4-BE49-F238E27FC236}">
                <a16:creationId xmlns:a16="http://schemas.microsoft.com/office/drawing/2014/main" id="{A46CE20C-77BC-44A1-84B8-4D6D121032D6}"/>
              </a:ext>
            </a:extLst>
          </p:cNvPr>
          <p:cNvPicPr>
            <a:picLocks noChangeAspect="1"/>
          </p:cNvPicPr>
          <p:nvPr/>
        </p:nvPicPr>
        <p:blipFill>
          <a:blip r:embed="rId2"/>
          <a:stretch>
            <a:fillRect/>
          </a:stretch>
        </p:blipFill>
        <p:spPr>
          <a:xfrm>
            <a:off x="1770169" y="3750278"/>
            <a:ext cx="1463368" cy="2371666"/>
          </a:xfrm>
          <a:prstGeom prst="rect">
            <a:avLst/>
          </a:prstGeom>
        </p:spPr>
      </p:pic>
      <p:pic>
        <p:nvPicPr>
          <p:cNvPr id="6" name="Picture 6" descr="Table&#10;&#10;Description automatically generated">
            <a:extLst>
              <a:ext uri="{FF2B5EF4-FFF2-40B4-BE49-F238E27FC236}">
                <a16:creationId xmlns:a16="http://schemas.microsoft.com/office/drawing/2014/main" id="{C12857EB-855B-41B1-978C-C956F84637EE}"/>
              </a:ext>
            </a:extLst>
          </p:cNvPr>
          <p:cNvPicPr>
            <a:picLocks noChangeAspect="1"/>
          </p:cNvPicPr>
          <p:nvPr/>
        </p:nvPicPr>
        <p:blipFill>
          <a:blip r:embed="rId3"/>
          <a:stretch>
            <a:fillRect/>
          </a:stretch>
        </p:blipFill>
        <p:spPr>
          <a:xfrm>
            <a:off x="9436366" y="3647305"/>
            <a:ext cx="1516860" cy="2371666"/>
          </a:xfrm>
          <a:prstGeom prst="rect">
            <a:avLst/>
          </a:prstGeom>
        </p:spPr>
      </p:pic>
      <p:pic>
        <p:nvPicPr>
          <p:cNvPr id="4" name="Picture 4" descr="Text&#10;&#10;Description automatically generated">
            <a:extLst>
              <a:ext uri="{FF2B5EF4-FFF2-40B4-BE49-F238E27FC236}">
                <a16:creationId xmlns:a16="http://schemas.microsoft.com/office/drawing/2014/main" id="{D55957CE-82FC-4229-B03C-0951C2EB6D5F}"/>
              </a:ext>
            </a:extLst>
          </p:cNvPr>
          <p:cNvPicPr>
            <a:picLocks noChangeAspect="1"/>
          </p:cNvPicPr>
          <p:nvPr/>
        </p:nvPicPr>
        <p:blipFill>
          <a:blip r:embed="rId4"/>
          <a:stretch>
            <a:fillRect/>
          </a:stretch>
        </p:blipFill>
        <p:spPr>
          <a:xfrm>
            <a:off x="4328059" y="4177514"/>
            <a:ext cx="3883592" cy="1388405"/>
          </a:xfrm>
          <a:prstGeom prst="rect">
            <a:avLst/>
          </a:prstGeom>
        </p:spPr>
      </p:pic>
    </p:spTree>
    <p:extLst>
      <p:ext uri="{BB962C8B-B14F-4D97-AF65-F5344CB8AC3E}">
        <p14:creationId xmlns:p14="http://schemas.microsoft.com/office/powerpoint/2010/main" val="25590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histogram&#10;&#10;Description automatically generated">
            <a:extLst>
              <a:ext uri="{FF2B5EF4-FFF2-40B4-BE49-F238E27FC236}">
                <a16:creationId xmlns:a16="http://schemas.microsoft.com/office/drawing/2014/main" id="{ADCAA15A-626C-4759-BBFB-E089B0DCD3F2}"/>
              </a:ext>
            </a:extLst>
          </p:cNvPr>
          <p:cNvPicPr>
            <a:picLocks noChangeAspect="1"/>
          </p:cNvPicPr>
          <p:nvPr/>
        </p:nvPicPr>
        <p:blipFill>
          <a:blip r:embed="rId2"/>
          <a:stretch>
            <a:fillRect/>
          </a:stretch>
        </p:blipFill>
        <p:spPr>
          <a:xfrm>
            <a:off x="301723" y="436865"/>
            <a:ext cx="5741428" cy="3539750"/>
          </a:xfrm>
          <a:prstGeom prst="rect">
            <a:avLst/>
          </a:prstGeom>
        </p:spPr>
      </p:pic>
      <p:pic>
        <p:nvPicPr>
          <p:cNvPr id="9" name="Picture 9">
            <a:extLst>
              <a:ext uri="{FF2B5EF4-FFF2-40B4-BE49-F238E27FC236}">
                <a16:creationId xmlns:a16="http://schemas.microsoft.com/office/drawing/2014/main" id="{44056870-3F03-462A-B989-097F984E382D}"/>
              </a:ext>
            </a:extLst>
          </p:cNvPr>
          <p:cNvPicPr>
            <a:picLocks noChangeAspect="1"/>
          </p:cNvPicPr>
          <p:nvPr/>
        </p:nvPicPr>
        <p:blipFill>
          <a:blip r:embed="rId3"/>
          <a:stretch>
            <a:fillRect/>
          </a:stretch>
        </p:blipFill>
        <p:spPr>
          <a:xfrm>
            <a:off x="5986895" y="3564468"/>
            <a:ext cx="5746701" cy="3090914"/>
          </a:xfrm>
          <a:prstGeom prst="rect">
            <a:avLst/>
          </a:prstGeom>
        </p:spPr>
      </p:pic>
      <p:sp>
        <p:nvSpPr>
          <p:cNvPr id="10" name="TextBox 9">
            <a:extLst>
              <a:ext uri="{FF2B5EF4-FFF2-40B4-BE49-F238E27FC236}">
                <a16:creationId xmlns:a16="http://schemas.microsoft.com/office/drawing/2014/main" id="{6DF148C3-7D60-4845-B7CA-7D0562D7EE77}"/>
              </a:ext>
            </a:extLst>
          </p:cNvPr>
          <p:cNvSpPr txBox="1"/>
          <p:nvPr/>
        </p:nvSpPr>
        <p:spPr>
          <a:xfrm>
            <a:off x="6711779" y="1872048"/>
            <a:ext cx="42569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Visualization of the dataset</a:t>
            </a:r>
          </a:p>
        </p:txBody>
      </p:sp>
      <p:sp>
        <p:nvSpPr>
          <p:cNvPr id="11" name="TextBox 10">
            <a:extLst>
              <a:ext uri="{FF2B5EF4-FFF2-40B4-BE49-F238E27FC236}">
                <a16:creationId xmlns:a16="http://schemas.microsoft.com/office/drawing/2014/main" id="{36A73808-1151-4FA1-B349-C7A695AC25D5}"/>
              </a:ext>
            </a:extLst>
          </p:cNvPr>
          <p:cNvSpPr txBox="1"/>
          <p:nvPr/>
        </p:nvSpPr>
        <p:spPr>
          <a:xfrm>
            <a:off x="1304411" y="4918760"/>
            <a:ext cx="44010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Seasonal Decomposition of the dataset</a:t>
            </a:r>
            <a:endParaRPr lang="en-US" dirty="0"/>
          </a:p>
        </p:txBody>
      </p:sp>
    </p:spTree>
    <p:extLst>
      <p:ext uri="{BB962C8B-B14F-4D97-AF65-F5344CB8AC3E}">
        <p14:creationId xmlns:p14="http://schemas.microsoft.com/office/powerpoint/2010/main" val="3665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 name="Group 11">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Right Triangle 44">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20157A2-46D0-49B0-88FC-5C1D5F54E589}"/>
              </a:ext>
            </a:extLst>
          </p:cNvPr>
          <p:cNvSpPr>
            <a:spLocks noGrp="1"/>
          </p:cNvSpPr>
          <p:nvPr>
            <p:ph type="title"/>
          </p:nvPr>
        </p:nvSpPr>
        <p:spPr>
          <a:xfrm>
            <a:off x="691079" y="725951"/>
            <a:ext cx="10325000" cy="1380515"/>
          </a:xfrm>
        </p:spPr>
        <p:txBody>
          <a:bodyPr>
            <a:normAutofit/>
          </a:bodyPr>
          <a:lstStyle/>
          <a:p>
            <a:pPr>
              <a:lnSpc>
                <a:spcPct val="90000"/>
              </a:lnSpc>
            </a:pPr>
            <a:r>
              <a:rPr lang="en-US" b="1" dirty="0">
                <a:ea typeface="+mj-lt"/>
                <a:cs typeface="+mj-lt"/>
              </a:rPr>
              <a:t>Step 5 Proposed Methodology for selecting best model</a:t>
            </a:r>
            <a:endParaRPr lang="en-US"/>
          </a:p>
        </p:txBody>
      </p:sp>
      <p:graphicFrame>
        <p:nvGraphicFramePr>
          <p:cNvPr id="44" name="Content Placeholder 3">
            <a:extLst>
              <a:ext uri="{FF2B5EF4-FFF2-40B4-BE49-F238E27FC236}">
                <a16:creationId xmlns:a16="http://schemas.microsoft.com/office/drawing/2014/main" id="{B2FFF2AC-85ED-4BBD-B120-39161AE40315}"/>
              </a:ext>
            </a:extLst>
          </p:cNvPr>
          <p:cNvGraphicFramePr>
            <a:graphicFrameLocks noGrp="1"/>
          </p:cNvGraphicFramePr>
          <p:nvPr>
            <p:ph idx="1"/>
            <p:extLst>
              <p:ext uri="{D42A27DB-BD31-4B8C-83A1-F6EECF244321}">
                <p14:modId xmlns:p14="http://schemas.microsoft.com/office/powerpoint/2010/main" val="2434281295"/>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335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9" name="Freeform: Shape 52">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5" name="Group 54">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85">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7">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EC8F2C-8F4B-4A1E-867D-00C348B611C7}"/>
              </a:ext>
            </a:extLst>
          </p:cNvPr>
          <p:cNvSpPr>
            <a:spLocks noGrp="1"/>
          </p:cNvSpPr>
          <p:nvPr>
            <p:ph type="title"/>
          </p:nvPr>
        </p:nvSpPr>
        <p:spPr>
          <a:xfrm>
            <a:off x="691079" y="725951"/>
            <a:ext cx="5408027" cy="1442463"/>
          </a:xfrm>
        </p:spPr>
        <p:txBody>
          <a:bodyPr>
            <a:normAutofit/>
          </a:bodyPr>
          <a:lstStyle/>
          <a:p>
            <a:r>
              <a:rPr lang="en-US" dirty="0"/>
              <a:t>Linear Regression</a:t>
            </a:r>
          </a:p>
        </p:txBody>
      </p:sp>
      <p:sp>
        <p:nvSpPr>
          <p:cNvPr id="3" name="Content Placeholder 2">
            <a:extLst>
              <a:ext uri="{FF2B5EF4-FFF2-40B4-BE49-F238E27FC236}">
                <a16:creationId xmlns:a16="http://schemas.microsoft.com/office/drawing/2014/main" id="{075DB1FB-808F-4DFD-8408-3FD6539E1F27}"/>
              </a:ext>
            </a:extLst>
          </p:cNvPr>
          <p:cNvSpPr>
            <a:spLocks noGrp="1"/>
          </p:cNvSpPr>
          <p:nvPr>
            <p:ph idx="1"/>
          </p:nvPr>
        </p:nvSpPr>
        <p:spPr>
          <a:xfrm>
            <a:off x="691079" y="2340131"/>
            <a:ext cx="4424633" cy="3791918"/>
          </a:xfrm>
        </p:spPr>
        <p:txBody>
          <a:bodyPr vert="horz" lIns="91440" tIns="45720" rIns="91440" bIns="45720" rtlCol="0" anchor="t">
            <a:normAutofit/>
          </a:bodyPr>
          <a:lstStyle/>
          <a:p>
            <a:pPr marL="342900" indent="-342900">
              <a:lnSpc>
                <a:spcPct val="100000"/>
              </a:lnSpc>
            </a:pPr>
            <a:r>
              <a:rPr lang="en-US" sz="1900" dirty="0"/>
              <a:t>Data needs to be stationary before training the model. It is made stationary using differencing method then converted to </a:t>
            </a:r>
            <a:r>
              <a:rPr lang="en-US" sz="1900" dirty="0" err="1"/>
              <a:t>Numpy</a:t>
            </a:r>
            <a:r>
              <a:rPr lang="en-US" sz="1900" dirty="0"/>
              <a:t> array and fed into model.</a:t>
            </a:r>
          </a:p>
          <a:p>
            <a:pPr marL="342900" indent="-342900">
              <a:lnSpc>
                <a:spcPct val="100000"/>
              </a:lnSpc>
              <a:buClr>
                <a:srgbClr val="8D87A6"/>
              </a:buClr>
            </a:pPr>
            <a:endParaRPr lang="en-US" sz="1900">
              <a:ea typeface="+mn-lt"/>
              <a:cs typeface="+mn-lt"/>
            </a:endParaRPr>
          </a:p>
          <a:p>
            <a:pPr>
              <a:lnSpc>
                <a:spcPct val="100000"/>
              </a:lnSpc>
              <a:buClr>
                <a:srgbClr val="8D87A6"/>
              </a:buClr>
            </a:pPr>
            <a:r>
              <a:rPr lang="en-US" sz="1900" dirty="0">
                <a:ea typeface="+mn-lt"/>
                <a:cs typeface="+mn-lt"/>
              </a:rPr>
              <a:t>Mean Squared Error : 27.23522</a:t>
            </a:r>
          </a:p>
          <a:p>
            <a:pPr>
              <a:lnSpc>
                <a:spcPct val="100000"/>
              </a:lnSpc>
              <a:buClr>
                <a:srgbClr val="8D87A6"/>
              </a:buClr>
            </a:pPr>
            <a:r>
              <a:rPr lang="en-US" sz="1900" dirty="0">
                <a:ea typeface="+mn-lt"/>
                <a:cs typeface="+mn-lt"/>
              </a:rPr>
              <a:t>Mean Absolute Deviation: 23.50306</a:t>
            </a:r>
            <a:endParaRPr lang="en-US" sz="1900" dirty="0"/>
          </a:p>
          <a:p>
            <a:pPr>
              <a:lnSpc>
                <a:spcPct val="100000"/>
              </a:lnSpc>
              <a:buClr>
                <a:srgbClr val="8D87A6"/>
              </a:buClr>
            </a:pPr>
            <a:r>
              <a:rPr lang="en-US" sz="1900" dirty="0"/>
              <a:t>MAPE: </a:t>
            </a:r>
            <a:r>
              <a:rPr lang="en-US" sz="1900" dirty="0">
                <a:ea typeface="+mn-lt"/>
                <a:cs typeface="+mn-lt"/>
              </a:rPr>
              <a:t>2.78069</a:t>
            </a:r>
            <a:r>
              <a:rPr lang="en-US" sz="1900" dirty="0"/>
              <a:t>                                                                         </a:t>
            </a:r>
          </a:p>
        </p:txBody>
      </p:sp>
      <p:pic>
        <p:nvPicPr>
          <p:cNvPr id="4" name="Picture 4" descr="Chart, line chart&#10;&#10;Description automatically generated">
            <a:extLst>
              <a:ext uri="{FF2B5EF4-FFF2-40B4-BE49-F238E27FC236}">
                <a16:creationId xmlns:a16="http://schemas.microsoft.com/office/drawing/2014/main" id="{43BFA680-D26D-4CCE-8D66-0D15BA735223}"/>
              </a:ext>
            </a:extLst>
          </p:cNvPr>
          <p:cNvPicPr>
            <a:picLocks noChangeAspect="1"/>
          </p:cNvPicPr>
          <p:nvPr/>
        </p:nvPicPr>
        <p:blipFill>
          <a:blip r:embed="rId2"/>
          <a:stretch>
            <a:fillRect/>
          </a:stretch>
        </p:blipFill>
        <p:spPr>
          <a:xfrm>
            <a:off x="6026473" y="1985199"/>
            <a:ext cx="5462276" cy="3594304"/>
          </a:xfrm>
          <a:prstGeom prst="rect">
            <a:avLst/>
          </a:prstGeom>
        </p:spPr>
      </p:pic>
    </p:spTree>
    <p:extLst>
      <p:ext uri="{BB962C8B-B14F-4D97-AF65-F5344CB8AC3E}">
        <p14:creationId xmlns:p14="http://schemas.microsoft.com/office/powerpoint/2010/main" val="82702309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413424"/>
      </a:dk2>
      <a:lt2>
        <a:srgbClr val="E5E8E2"/>
      </a:lt2>
      <a:accent1>
        <a:srgbClr val="AA92CB"/>
      </a:accent1>
      <a:accent2>
        <a:srgbClr val="B579BF"/>
      </a:accent2>
      <a:accent3>
        <a:srgbClr val="CB92BB"/>
      </a:accent3>
      <a:accent4>
        <a:srgbClr val="BF798F"/>
      </a:accent4>
      <a:accent5>
        <a:srgbClr val="CB9792"/>
      </a:accent5>
      <a:accent6>
        <a:srgbClr val="BF9E79"/>
      </a:accent6>
      <a:hlink>
        <a:srgbClr val="738B54"/>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CosineVTI</vt:lpstr>
      <vt:lpstr>BrushVTI</vt:lpstr>
      <vt:lpstr>Comparative Study of Demand Forecasting Models</vt:lpstr>
      <vt:lpstr>Introduction</vt:lpstr>
      <vt:lpstr>Steps in making a Forecasting model</vt:lpstr>
      <vt:lpstr>Step-1 Objective of the Forecast model</vt:lpstr>
      <vt:lpstr>Step-2 To choose the parameter  that needs to be forecasted</vt:lpstr>
      <vt:lpstr>Step 4 Data Pre-Processing and Analysis</vt:lpstr>
      <vt:lpstr>PowerPoint Presentation</vt:lpstr>
      <vt:lpstr>Step 5 Proposed Methodology for selecting best model</vt:lpstr>
      <vt:lpstr>Linear Regression</vt:lpstr>
      <vt:lpstr>Holt’s Winters Exponential Smoothing Model</vt:lpstr>
      <vt:lpstr>PowerPoint Presentation</vt:lpstr>
      <vt:lpstr>Seasonal ARIMA Model</vt:lpstr>
      <vt:lpstr>PowerPoint Presentation</vt:lpstr>
      <vt:lpstr>LSTM</vt:lpstr>
      <vt:lpstr>Working of LSTM</vt:lpstr>
      <vt:lpstr>Prediction</vt:lpstr>
      <vt:lpstr>Comparison and Discussion</vt:lpstr>
      <vt:lpstr>Comparison of Test Data Predictions of Four Models</vt:lpstr>
      <vt:lpstr>Future Sales Prediction for the Year 2021 and 2022</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630</cp:revision>
  <dcterms:created xsi:type="dcterms:W3CDTF">2021-12-04T13:35:17Z</dcterms:created>
  <dcterms:modified xsi:type="dcterms:W3CDTF">2021-12-05T14:20:47Z</dcterms:modified>
</cp:coreProperties>
</file>