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3"/>
  </p:notesMasterIdLst>
  <p:sldIdLst>
    <p:sldId id="256" r:id="rId2"/>
    <p:sldId id="257" r:id="rId3"/>
    <p:sldId id="323" r:id="rId4"/>
    <p:sldId id="306" r:id="rId5"/>
    <p:sldId id="304" r:id="rId6"/>
    <p:sldId id="305" r:id="rId7"/>
    <p:sldId id="320" r:id="rId8"/>
    <p:sldId id="307" r:id="rId9"/>
    <p:sldId id="308" r:id="rId10"/>
    <p:sldId id="319" r:id="rId11"/>
    <p:sldId id="309" r:id="rId12"/>
    <p:sldId id="310" r:id="rId13"/>
    <p:sldId id="311" r:id="rId14"/>
    <p:sldId id="312" r:id="rId15"/>
    <p:sldId id="313" r:id="rId16"/>
    <p:sldId id="314" r:id="rId17"/>
    <p:sldId id="315" r:id="rId18"/>
    <p:sldId id="321" r:id="rId19"/>
    <p:sldId id="322" r:id="rId20"/>
    <p:sldId id="316" r:id="rId21"/>
    <p:sldId id="317" r:id="rId22"/>
  </p:sldIdLst>
  <p:sldSz cx="9144000" cy="5143500" type="screen16x9"/>
  <p:notesSz cx="6858000" cy="9144000"/>
  <p:embeddedFontLst>
    <p:embeddedFont>
      <p:font typeface="Playfair Display"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93A2D1-BCAD-4134-895B-7D062262E920}">
  <a:tblStyle styleId="{3093A2D1-BCAD-4134-895B-7D062262E9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196739-FB68-4DB0-B6C5-74F05A65F6B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901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076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949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703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50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677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037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27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60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27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664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48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40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07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089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241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1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Could not use </a:t>
            </a:r>
            <a:r>
              <a:rPr lang="en-IN" dirty="0" err="1"/>
              <a:t>upsampling</a:t>
            </a:r>
            <a:r>
              <a:rPr lang="en-IN" dirty="0"/>
              <a:t> techniques like smote as we were </a:t>
            </a:r>
            <a:endParaRPr dirty="0"/>
          </a:p>
        </p:txBody>
      </p:sp>
    </p:spTree>
    <p:extLst>
      <p:ext uri="{BB962C8B-B14F-4D97-AF65-F5344CB8AC3E}">
        <p14:creationId xmlns:p14="http://schemas.microsoft.com/office/powerpoint/2010/main" val="186592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091bb5a02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091bb5a02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97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50" y="512750"/>
            <a:ext cx="3930900" cy="18417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0250" y="3952625"/>
            <a:ext cx="2383200" cy="705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0250" y="445025"/>
            <a:ext cx="77235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710250" y="1152475"/>
            <a:ext cx="7723500" cy="34560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AutoNum type="arabicPeriod"/>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0250" y="445025"/>
            <a:ext cx="77235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51"/>
        <p:cNvGrpSpPr/>
        <p:nvPr/>
      </p:nvGrpSpPr>
      <p:grpSpPr>
        <a:xfrm>
          <a:off x="0" y="0"/>
          <a:ext cx="0" cy="0"/>
          <a:chOff x="0" y="0"/>
          <a:chExt cx="0" cy="0"/>
        </a:xfrm>
      </p:grpSpPr>
      <p:cxnSp>
        <p:nvCxnSpPr>
          <p:cNvPr id="152" name="Google Shape;152;p27"/>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50" y="445025"/>
            <a:ext cx="7723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1pPr>
            <a:lvl2pPr lvl="1">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2pPr>
            <a:lvl3pPr lvl="2">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3pPr>
            <a:lvl4pPr lvl="3">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4pPr>
            <a:lvl5pPr lvl="4">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5pPr>
            <a:lvl6pPr lvl="5">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6pPr>
            <a:lvl7pPr lvl="6">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7pPr>
            <a:lvl8pPr lvl="7">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8pPr>
            <a:lvl9pPr lvl="8">
              <a:spcBef>
                <a:spcPts val="0"/>
              </a:spcBef>
              <a:spcAft>
                <a:spcPts val="0"/>
              </a:spcAft>
              <a:buClr>
                <a:schemeClr val="dk2"/>
              </a:buClr>
              <a:buSzPts val="3600"/>
              <a:buFont typeface="Playfair Display"/>
              <a:buNone/>
              <a:defRPr sz="3600" b="1">
                <a:solidFill>
                  <a:schemeClr val="dk2"/>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10250" y="1152475"/>
            <a:ext cx="7723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7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srcRect l="29831" r="29831"/>
          <a:stretch/>
        </p:blipFill>
        <p:spPr>
          <a:xfrm>
            <a:off x="5086800" y="512750"/>
            <a:ext cx="3346949" cy="4145774"/>
          </a:xfrm>
          <a:prstGeom prst="rect">
            <a:avLst/>
          </a:prstGeom>
          <a:noFill/>
          <a:ln>
            <a:noFill/>
          </a:ln>
        </p:spPr>
      </p:pic>
      <p:sp>
        <p:nvSpPr>
          <p:cNvPr id="164" name="Google Shape;164;p31"/>
          <p:cNvSpPr txBox="1">
            <a:spLocks noGrp="1"/>
          </p:cNvSpPr>
          <p:nvPr>
            <p:ph type="ctrTitle"/>
          </p:nvPr>
        </p:nvSpPr>
        <p:spPr>
          <a:xfrm>
            <a:off x="491590" y="419985"/>
            <a:ext cx="4438220" cy="2059000"/>
          </a:xfrm>
          <a:prstGeom prst="rect">
            <a:avLst/>
          </a:prstGeom>
        </p:spPr>
        <p:txBody>
          <a:bodyPr spcFirstLastPara="1" wrap="square" lIns="91425" tIns="91425" rIns="0" bIns="91425" anchor="t" anchorCtr="0">
            <a:noAutofit/>
          </a:bodyPr>
          <a:lstStyle/>
          <a:p>
            <a:pPr marL="0" lvl="0" indent="0" algn="l" rtl="0">
              <a:spcBef>
                <a:spcPts val="0"/>
              </a:spcBef>
              <a:spcAft>
                <a:spcPts val="0"/>
              </a:spcAft>
              <a:buNone/>
            </a:pPr>
            <a:r>
              <a:rPr lang="en" sz="3200" dirty="0">
                <a:solidFill>
                  <a:schemeClr val="dk2"/>
                </a:solidFill>
              </a:rPr>
              <a:t>Crop recommendations using </a:t>
            </a:r>
            <a:r>
              <a:rPr lang="en" sz="3200" dirty="0">
                <a:solidFill>
                  <a:schemeClr val="lt2"/>
                </a:solidFill>
              </a:rPr>
              <a:t>Historical rainfall data</a:t>
            </a:r>
            <a:endParaRPr sz="3200" dirty="0">
              <a:solidFill>
                <a:schemeClr val="lt2"/>
              </a:solidFill>
            </a:endParaRPr>
          </a:p>
        </p:txBody>
      </p:sp>
      <p:sp>
        <p:nvSpPr>
          <p:cNvPr id="165" name="Google Shape;165;p31"/>
          <p:cNvSpPr txBox="1">
            <a:spLocks noGrp="1"/>
          </p:cNvSpPr>
          <p:nvPr>
            <p:ph type="subTitle" idx="1"/>
          </p:nvPr>
        </p:nvSpPr>
        <p:spPr>
          <a:xfrm>
            <a:off x="355200" y="3258925"/>
            <a:ext cx="4309564" cy="11673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Supervised by- Prof. Dr. Martin Crane</a:t>
            </a:r>
          </a:p>
          <a:p>
            <a:pPr marL="0" lvl="0" indent="0" algn="l" rtl="0">
              <a:spcBef>
                <a:spcPts val="0"/>
              </a:spcBef>
              <a:spcAft>
                <a:spcPts val="0"/>
              </a:spcAft>
              <a:buNone/>
            </a:pPr>
            <a:r>
              <a:rPr lang="en" sz="1400" dirty="0"/>
              <a:t>Presented by- </a:t>
            </a:r>
          </a:p>
          <a:p>
            <a:pPr marL="0" lvl="0" indent="0" algn="l" rtl="0">
              <a:spcBef>
                <a:spcPts val="0"/>
              </a:spcBef>
              <a:spcAft>
                <a:spcPts val="0"/>
              </a:spcAft>
              <a:buNone/>
            </a:pPr>
            <a:r>
              <a:rPr lang="en" sz="1400" dirty="0"/>
              <a:t>Chaitanya Ashish Khot (22262858), </a:t>
            </a:r>
          </a:p>
          <a:p>
            <a:pPr marL="0" lvl="0" indent="0" algn="l" rtl="0">
              <a:spcBef>
                <a:spcPts val="0"/>
              </a:spcBef>
              <a:spcAft>
                <a:spcPts val="0"/>
              </a:spcAft>
              <a:buNone/>
            </a:pPr>
            <a:r>
              <a:rPr lang="en" sz="1400" dirty="0"/>
              <a:t>Yash Manoj Modi (22260873)</a:t>
            </a:r>
            <a:endParaRPr sz="1400" dirty="0"/>
          </a:p>
        </p:txBody>
      </p:sp>
      <p:cxnSp>
        <p:nvCxnSpPr>
          <p:cNvPr id="166" name="Google Shape;166;p31"/>
          <p:cNvCxnSpPr/>
          <p:nvPr/>
        </p:nvCxnSpPr>
        <p:spPr>
          <a:xfrm>
            <a:off x="355200" y="583225"/>
            <a:ext cx="0" cy="710100"/>
          </a:xfrm>
          <a:prstGeom prst="straightConnector1">
            <a:avLst/>
          </a:prstGeom>
          <a:noFill/>
          <a:ln w="9525" cap="flat" cmpd="sng">
            <a:solidFill>
              <a:srgbClr val="355F16"/>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Data exploration</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50" y="1017725"/>
            <a:ext cx="7723500" cy="13619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2"/>
                </a:solidFill>
              </a:rPr>
              <a:t>Historical Insights:</a:t>
            </a:r>
            <a:endParaRPr lang="en-US" dirty="0"/>
          </a:p>
          <a:p>
            <a:pPr marL="285750" indent="-285750">
              <a:buFont typeface="Arial" panose="020B0604020202020204" pitchFamily="34" charset="0"/>
              <a:buChar char="•"/>
            </a:pPr>
            <a:r>
              <a:rPr lang="en-US" dirty="0"/>
              <a:t>Discovered minimum (1972) and maximum (1961) rainfall years.</a:t>
            </a:r>
          </a:p>
          <a:p>
            <a:pPr marL="285750" indent="-285750">
              <a:buFont typeface="Arial" panose="020B0604020202020204" pitchFamily="34" charset="0"/>
              <a:buChar char="•"/>
            </a:pPr>
            <a:r>
              <a:rPr lang="en-US" dirty="0"/>
              <a:t>Connected 1961's high rainfall to notable events like the </a:t>
            </a:r>
            <a:r>
              <a:rPr lang="en-US" dirty="0" err="1"/>
              <a:t>Panshet</a:t>
            </a:r>
            <a:r>
              <a:rPr lang="en-US" dirty="0"/>
              <a:t> Flood and the green revolution triggered by the 1965-66 drought years.</a:t>
            </a:r>
          </a:p>
          <a:p>
            <a:pPr marL="285750" indent="-285750">
              <a:buFont typeface="Arial" panose="020B0604020202020204" pitchFamily="34" charset="0"/>
              <a:buChar char="•"/>
            </a:pPr>
            <a:endParaRPr lang="en-US" dirty="0"/>
          </a:p>
        </p:txBody>
      </p:sp>
      <p:pic>
        <p:nvPicPr>
          <p:cNvPr id="1026" name="Picture 2">
            <a:extLst>
              <a:ext uri="{FF2B5EF4-FFF2-40B4-BE49-F238E27FC236}">
                <a16:creationId xmlns:a16="http://schemas.microsoft.com/office/drawing/2014/main" id="{9A290980-45FB-8917-97A3-2F8C9A107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3" y="2022077"/>
            <a:ext cx="5849257" cy="28799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1AD8DE-865F-0CAD-1822-22F856585B34}"/>
              </a:ext>
            </a:extLst>
          </p:cNvPr>
          <p:cNvSpPr txBox="1"/>
          <p:nvPr/>
        </p:nvSpPr>
        <p:spPr>
          <a:xfrm>
            <a:off x="3232294" y="4849015"/>
            <a:ext cx="2868093" cy="276999"/>
          </a:xfrm>
          <a:prstGeom prst="rect">
            <a:avLst/>
          </a:prstGeom>
          <a:noFill/>
        </p:spPr>
        <p:txBody>
          <a:bodyPr wrap="none" rtlCol="0">
            <a:spAutoFit/>
          </a:bodyPr>
          <a:lstStyle/>
          <a:p>
            <a:r>
              <a:rPr lang="en-US" sz="1200" dirty="0"/>
              <a:t>Fig. Annual rainfall in India (1901-2017)</a:t>
            </a:r>
            <a:endParaRPr lang="en-IN" sz="1200" dirty="0"/>
          </a:p>
        </p:txBody>
      </p:sp>
    </p:spTree>
    <p:extLst>
      <p:ext uri="{BB962C8B-B14F-4D97-AF65-F5344CB8AC3E}">
        <p14:creationId xmlns:p14="http://schemas.microsoft.com/office/powerpoint/2010/main" val="112516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Data exploration</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50" y="1127250"/>
            <a:ext cx="7723500" cy="38091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2"/>
                </a:solidFill>
              </a:rPr>
              <a:t>Monsoon Season Analysis:</a:t>
            </a:r>
            <a:endParaRPr lang="en-US" dirty="0"/>
          </a:p>
          <a:p>
            <a:pPr marL="285750" indent="-285750">
              <a:buFont typeface="Arial" panose="020B0604020202020204" pitchFamily="34" charset="0"/>
              <a:buChar char="•"/>
            </a:pPr>
            <a:r>
              <a:rPr lang="en-US" dirty="0"/>
              <a:t>Visualized month-wise rainfall for subdivisions, confirming concentrated monsoon season rainfall.</a:t>
            </a:r>
          </a:p>
          <a:p>
            <a:pPr marL="285750" indent="-285750">
              <a:buFont typeface="Arial" panose="020B0604020202020204" pitchFamily="34" charset="0"/>
              <a:buChar char="•"/>
            </a:pPr>
            <a:r>
              <a:rPr lang="en-US" dirty="0"/>
              <a:t>Compared pre-monsoon and monsoon plots to understand seasonal trends.</a:t>
            </a:r>
          </a:p>
          <a:p>
            <a:pPr marL="285750" indent="-285750">
              <a:buFont typeface="Arial" panose="020B0604020202020204" pitchFamily="34" charset="0"/>
              <a:buChar char="•"/>
            </a:pPr>
            <a:r>
              <a:rPr lang="en-US" dirty="0"/>
              <a:t>Created moving averages (4-pt and 8-pt) for peak rainfall months, highlighting stable patterns with recent slight decreases.</a:t>
            </a:r>
          </a:p>
          <a:p>
            <a:pPr marL="285750" indent="-285750">
              <a:buFont typeface="Arial" panose="020B0604020202020204" pitchFamily="34" charset="0"/>
              <a:buChar char="•"/>
            </a:pPr>
            <a:endParaRPr lang="en-US" dirty="0"/>
          </a:p>
          <a:p>
            <a:r>
              <a:rPr lang="en-US" sz="1800" dirty="0">
                <a:solidFill>
                  <a:schemeClr val="tx2"/>
                </a:solidFill>
              </a:rPr>
              <a:t>Climate Trends:</a:t>
            </a:r>
            <a:endParaRPr lang="en-US" dirty="0"/>
          </a:p>
          <a:p>
            <a:pPr marL="285750" indent="-285750">
              <a:buFont typeface="Arial" panose="020B0604020202020204" pitchFamily="34" charset="0"/>
              <a:buChar char="•"/>
            </a:pPr>
            <a:r>
              <a:rPr lang="en-US" dirty="0"/>
              <a:t>Observed post-1960s minor dip in Indian rainfall.</a:t>
            </a:r>
          </a:p>
          <a:p>
            <a:pPr marL="285750" indent="-285750">
              <a:buFont typeface="Arial" panose="020B0604020202020204" pitchFamily="34" charset="0"/>
              <a:buChar char="•"/>
            </a:pPr>
            <a:r>
              <a:rPr lang="en-US" dirty="0"/>
              <a:t>Linked global warming to shortened monsoon season.</a:t>
            </a:r>
          </a:p>
          <a:p>
            <a:pPr marL="285750" indent="-285750">
              <a:buFont typeface="Arial" panose="020B0604020202020204" pitchFamily="34" charset="0"/>
              <a:buChar char="•"/>
            </a:pPr>
            <a:r>
              <a:rPr lang="en-US" dirty="0"/>
              <a:t>Analyzed subdivision-wise seasonal rainfall, showcasing regional disparities.</a:t>
            </a:r>
          </a:p>
        </p:txBody>
      </p:sp>
    </p:spTree>
    <p:extLst>
      <p:ext uri="{BB962C8B-B14F-4D97-AF65-F5344CB8AC3E}">
        <p14:creationId xmlns:p14="http://schemas.microsoft.com/office/powerpoint/2010/main" val="54318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Feature Engineering</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643989" y="1315252"/>
            <a:ext cx="7723500" cy="35019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a:t>Data Segmentation: </a:t>
            </a:r>
            <a:r>
              <a:rPr lang="en-US" dirty="0"/>
              <a:t>Partitioned data frame into monthly, seasonal, and annual rainfall subsets for clarity.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Harvesting Seasons Defined: </a:t>
            </a:r>
            <a:r>
              <a:rPr lang="en-US" dirty="0"/>
              <a:t>Introduced Kharif (Jun-Sep), Rabi (Oct-Mar), and Zaid (Mar-Jun) with average and total rainfall for crop planning.</a:t>
            </a:r>
          </a:p>
          <a:p>
            <a:endParaRPr lang="en-US" dirty="0"/>
          </a:p>
          <a:p>
            <a:pPr marL="285750" indent="-285750">
              <a:buFont typeface="Arial" panose="020B0604020202020204" pitchFamily="34" charset="0"/>
              <a:buChar char="•"/>
            </a:pPr>
            <a:r>
              <a:rPr lang="en-US" b="1" dirty="0"/>
              <a:t>Test Data Creation: </a:t>
            </a:r>
            <a:r>
              <a:rPr lang="en-US" dirty="0"/>
              <a:t>Generated a 2017 rainfall data frame for evaluating forecasts.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Preservation: </a:t>
            </a:r>
            <a:r>
              <a:rPr lang="en-US" dirty="0"/>
              <a:t>Exported preprocessed data frames for future reference.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PCA for Feature Importance: </a:t>
            </a:r>
            <a:r>
              <a:rPr lang="en-US" dirty="0"/>
              <a:t>Employed PCA to determine monthly data's significant individual impact on predictions, which was equivalent to its seasonal aggregation.</a:t>
            </a:r>
          </a:p>
        </p:txBody>
      </p:sp>
    </p:spTree>
    <p:extLst>
      <p:ext uri="{BB962C8B-B14F-4D97-AF65-F5344CB8AC3E}">
        <p14:creationId xmlns:p14="http://schemas.microsoft.com/office/powerpoint/2010/main" val="328815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Implementing previous work</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643989" y="1275495"/>
            <a:ext cx="7723500" cy="35019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a:t>Explored past methodologies </a:t>
            </a:r>
            <a:r>
              <a:rPr lang="en-US" dirty="0"/>
              <a:t>including Multiple Linear Regression, Random Forest Regression, K Neighbors Regression, Support Vector Regression, and Decision Tree Regression and evaluated them using RMSE. </a:t>
            </a:r>
          </a:p>
          <a:p>
            <a:pPr marL="285750" indent="-285750">
              <a:buFont typeface="Arial" panose="020B0604020202020204" pitchFamily="34" charset="0"/>
              <a:buChar char="•"/>
            </a:pPr>
            <a:r>
              <a:rPr lang="en-US" dirty="0"/>
              <a:t>MLR exhibited the most promising outcomes, while SVM displayed less </a:t>
            </a:r>
            <a:r>
              <a:rPr lang="en-US" dirty="0" err="1"/>
              <a:t>favourable</a:t>
            </a:r>
            <a:r>
              <a:rPr lang="en-US" dirty="0"/>
              <a:t>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Identified Challenge: </a:t>
            </a:r>
            <a:r>
              <a:rPr lang="en-US" dirty="0"/>
              <a:t>Recognized that previous models were utilizing existing features to predict test data values, rather than forecasting for forthcoming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Transition to Time Series Models: </a:t>
            </a:r>
            <a:r>
              <a:rPr lang="en-US" dirty="0"/>
              <a:t>Responded by adopting time series forecasting models to fulfil the prediction requirements effectively.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Selection</a:t>
            </a:r>
            <a:r>
              <a:rPr lang="en-US" dirty="0"/>
              <a:t>: Opted for ARIMA and LSTM for time series forecasting.</a:t>
            </a:r>
          </a:p>
          <a:p>
            <a:pPr marL="285750" indent="-285750">
              <a:buFont typeface="Arial" panose="020B0604020202020204" pitchFamily="34" charset="0"/>
              <a:buChar char="•"/>
            </a:pPr>
            <a:r>
              <a:rPr lang="en-US" dirty="0"/>
              <a:t>Chose ARIMA over SARIMA due to the absence of evident seasonality in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Refined Focus: </a:t>
            </a:r>
            <a:r>
              <a:rPr lang="en-US" dirty="0"/>
              <a:t>Directed efforts towards precise future value prediction to enhance the practical utility of the models.</a:t>
            </a:r>
          </a:p>
        </p:txBody>
      </p:sp>
    </p:spTree>
    <p:extLst>
      <p:ext uri="{BB962C8B-B14F-4D97-AF65-F5344CB8AC3E}">
        <p14:creationId xmlns:p14="http://schemas.microsoft.com/office/powerpoint/2010/main" val="87623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Implementing forecasting models</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624111" y="1196563"/>
            <a:ext cx="7723500" cy="355434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a:t>Initial Challenge: </a:t>
            </a:r>
            <a:r>
              <a:rPr lang="en-US" dirty="0"/>
              <a:t>Attempted monthly data forecasting, faced inconsistency due to complex multi-month predictions across subdivisions.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Parameter Search: </a:t>
            </a:r>
            <a:r>
              <a:rPr lang="en-US" dirty="0"/>
              <a:t>Employed ACF and PACF plots for ARIMA parameter identification. Testing AIC/BIC and regularization degraded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Sequential Forecasting Limitation: </a:t>
            </a:r>
            <a:r>
              <a:rPr lang="en-US" dirty="0"/>
              <a:t>Using the previous month’s forecast for the next month led to inaccuracies.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Strategic Shift: </a:t>
            </a:r>
            <a:r>
              <a:rPr lang="en-US" dirty="0"/>
              <a:t>Transitioned to seasonal forecasts, simplifying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Seasonal Focus: </a:t>
            </a:r>
            <a:r>
              <a:rPr lang="en-US" dirty="0"/>
              <a:t>Utilized Kharif, Rabi, and Zaid seasons for ARIMA and LSTM forecasting.</a:t>
            </a:r>
          </a:p>
          <a:p>
            <a:endParaRPr lang="en-US" dirty="0"/>
          </a:p>
          <a:p>
            <a:pPr marL="285750" indent="-285750">
              <a:buFont typeface="Arial" panose="020B0604020202020204" pitchFamily="34" charset="0"/>
              <a:buChar char="•"/>
            </a:pPr>
            <a:r>
              <a:rPr lang="en-US" b="1" dirty="0"/>
              <a:t>Refinement Steps: </a:t>
            </a:r>
            <a:r>
              <a:rPr lang="en-US" dirty="0"/>
              <a:t>Employed cross-validation, and experimented with different ARIMA and LSTM parameters to improve accuracy.</a:t>
            </a:r>
          </a:p>
        </p:txBody>
      </p:sp>
    </p:spTree>
    <p:extLst>
      <p:ext uri="{BB962C8B-B14F-4D97-AF65-F5344CB8AC3E}">
        <p14:creationId xmlns:p14="http://schemas.microsoft.com/office/powerpoint/2010/main" val="189820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a:xfrm>
            <a:off x="465087" y="445025"/>
            <a:ext cx="8433751" cy="572700"/>
          </a:xfrm>
        </p:spPr>
        <p:txBody>
          <a:bodyPr/>
          <a:lstStyle/>
          <a:p>
            <a:r>
              <a:rPr lang="en-IN" dirty="0"/>
              <a:t>Integration for Crop Recommendation</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50" y="1196563"/>
            <a:ext cx="7723500" cy="18249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a:t>User Interaction: </a:t>
            </a:r>
            <a:r>
              <a:rPr lang="en-US" dirty="0"/>
              <a:t>Incorporated user-friendly dropdown for subdivision selection in Python.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Customized Crop List: </a:t>
            </a:r>
            <a:r>
              <a:rPr lang="en-US" dirty="0"/>
              <a:t>Displays crops grown in the user's subdivision during the Kharif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Crop Selection Details: </a:t>
            </a:r>
            <a:r>
              <a:rPr lang="en-US" dirty="0"/>
              <a:t>Upon choosing a crop, present its soil requirements, and rainfall range.</a:t>
            </a:r>
          </a:p>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0B2EAB1A-17D1-F0B8-7C74-128259FCA3FB}"/>
              </a:ext>
            </a:extLst>
          </p:cNvPr>
          <p:cNvPicPr>
            <a:picLocks noChangeAspect="1"/>
          </p:cNvPicPr>
          <p:nvPr/>
        </p:nvPicPr>
        <p:blipFill rotWithShape="1">
          <a:blip r:embed="rId3"/>
          <a:srcRect b="52836"/>
          <a:stretch/>
        </p:blipFill>
        <p:spPr>
          <a:xfrm>
            <a:off x="2023096" y="2807964"/>
            <a:ext cx="5097808" cy="1665224"/>
          </a:xfrm>
          <a:prstGeom prst="rect">
            <a:avLst/>
          </a:prstGeom>
        </p:spPr>
      </p:pic>
      <p:sp>
        <p:nvSpPr>
          <p:cNvPr id="5" name="TextBox 4">
            <a:extLst>
              <a:ext uri="{FF2B5EF4-FFF2-40B4-BE49-F238E27FC236}">
                <a16:creationId xmlns:a16="http://schemas.microsoft.com/office/drawing/2014/main" id="{8FF2D561-3B45-1F17-718A-8B8C32E1F76E}"/>
              </a:ext>
            </a:extLst>
          </p:cNvPr>
          <p:cNvSpPr txBox="1"/>
          <p:nvPr/>
        </p:nvSpPr>
        <p:spPr>
          <a:xfrm>
            <a:off x="2570921" y="4544586"/>
            <a:ext cx="4002157" cy="276999"/>
          </a:xfrm>
          <a:prstGeom prst="rect">
            <a:avLst/>
          </a:prstGeom>
          <a:noFill/>
        </p:spPr>
        <p:txBody>
          <a:bodyPr wrap="square" rtlCol="0">
            <a:spAutoFit/>
          </a:bodyPr>
          <a:lstStyle/>
          <a:p>
            <a:pPr algn="ctr"/>
            <a:r>
              <a:rPr lang="en-IN" sz="1200" dirty="0"/>
              <a:t>Front-end UI available to the user</a:t>
            </a:r>
          </a:p>
        </p:txBody>
      </p:sp>
    </p:spTree>
    <p:extLst>
      <p:ext uri="{BB962C8B-B14F-4D97-AF65-F5344CB8AC3E}">
        <p14:creationId xmlns:p14="http://schemas.microsoft.com/office/powerpoint/2010/main" val="257086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a:xfrm>
            <a:off x="465087" y="445025"/>
            <a:ext cx="8433751" cy="572700"/>
          </a:xfrm>
        </p:spPr>
        <p:txBody>
          <a:bodyPr/>
          <a:lstStyle/>
          <a:p>
            <a:r>
              <a:rPr lang="en-IN" dirty="0"/>
              <a:t>Integration for Crop Recommendation</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49" y="1049071"/>
            <a:ext cx="8062689" cy="350191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a:t>Seasonal Insights: </a:t>
            </a:r>
            <a:r>
              <a:rPr lang="en-US" dirty="0"/>
              <a:t>Provides recent Kharif, Rabi, and Zaid seasonal rainfall data for two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Forecasted Rainfall: </a:t>
            </a:r>
            <a:r>
              <a:rPr lang="en-US" dirty="0"/>
              <a:t>Displays forecasted rainfall for the upcoming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Precise Comparison: </a:t>
            </a:r>
            <a:r>
              <a:rPr lang="en-US" dirty="0"/>
              <a:t>Compares forecasted Kharif rainfall with historical records.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Tailored Recommendations: </a:t>
            </a:r>
            <a:r>
              <a:rPr lang="en-US" dirty="0"/>
              <a:t>Based on the comparison, suggest 3 optimal crops for cultivation, ordered by relevance.</a:t>
            </a:r>
          </a:p>
        </p:txBody>
      </p:sp>
      <p:pic>
        <p:nvPicPr>
          <p:cNvPr id="4" name="Picture 3">
            <a:extLst>
              <a:ext uri="{FF2B5EF4-FFF2-40B4-BE49-F238E27FC236}">
                <a16:creationId xmlns:a16="http://schemas.microsoft.com/office/drawing/2014/main" id="{BACCD051-1272-D6BD-0568-A32E662DEA01}"/>
              </a:ext>
            </a:extLst>
          </p:cNvPr>
          <p:cNvPicPr>
            <a:picLocks noChangeAspect="1"/>
          </p:cNvPicPr>
          <p:nvPr/>
        </p:nvPicPr>
        <p:blipFill>
          <a:blip r:embed="rId3"/>
          <a:stretch>
            <a:fillRect/>
          </a:stretch>
        </p:blipFill>
        <p:spPr>
          <a:xfrm>
            <a:off x="2176726" y="2881335"/>
            <a:ext cx="4790547" cy="1760629"/>
          </a:xfrm>
          <a:prstGeom prst="rect">
            <a:avLst/>
          </a:prstGeom>
        </p:spPr>
      </p:pic>
      <p:sp>
        <p:nvSpPr>
          <p:cNvPr id="5" name="TextBox 4">
            <a:extLst>
              <a:ext uri="{FF2B5EF4-FFF2-40B4-BE49-F238E27FC236}">
                <a16:creationId xmlns:a16="http://schemas.microsoft.com/office/drawing/2014/main" id="{3BC9E877-B922-AE1A-2623-B24CCD759E98}"/>
              </a:ext>
            </a:extLst>
          </p:cNvPr>
          <p:cNvSpPr txBox="1"/>
          <p:nvPr/>
        </p:nvSpPr>
        <p:spPr>
          <a:xfrm>
            <a:off x="2570921" y="4637350"/>
            <a:ext cx="4002157" cy="276999"/>
          </a:xfrm>
          <a:prstGeom prst="rect">
            <a:avLst/>
          </a:prstGeom>
          <a:noFill/>
        </p:spPr>
        <p:txBody>
          <a:bodyPr wrap="square" rtlCol="0">
            <a:spAutoFit/>
          </a:bodyPr>
          <a:lstStyle/>
          <a:p>
            <a:pPr algn="ctr"/>
            <a:r>
              <a:rPr lang="en-IN" sz="1200" dirty="0"/>
              <a:t>Front-end UI available to the user</a:t>
            </a:r>
          </a:p>
        </p:txBody>
      </p:sp>
    </p:spTree>
    <p:extLst>
      <p:ext uri="{BB962C8B-B14F-4D97-AF65-F5344CB8AC3E}">
        <p14:creationId xmlns:p14="http://schemas.microsoft.com/office/powerpoint/2010/main" val="29686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a:xfrm>
            <a:off x="465087" y="445025"/>
            <a:ext cx="8433751" cy="572700"/>
          </a:xfrm>
        </p:spPr>
        <p:txBody>
          <a:bodyPr/>
          <a:lstStyle/>
          <a:p>
            <a:r>
              <a:rPr lang="en-IN" dirty="0"/>
              <a:t>Results and Discussion</a:t>
            </a:r>
          </a:p>
        </p:txBody>
      </p:sp>
      <p:graphicFrame>
        <p:nvGraphicFramePr>
          <p:cNvPr id="10" name="Table 10">
            <a:extLst>
              <a:ext uri="{FF2B5EF4-FFF2-40B4-BE49-F238E27FC236}">
                <a16:creationId xmlns:a16="http://schemas.microsoft.com/office/drawing/2014/main" id="{64E5DEEE-5BEF-AE0F-0357-63222DE97675}"/>
              </a:ext>
            </a:extLst>
          </p:cNvPr>
          <p:cNvGraphicFramePr>
            <a:graphicFrameLocks noGrp="1"/>
          </p:cNvGraphicFramePr>
          <p:nvPr>
            <p:extLst>
              <p:ext uri="{D42A27DB-BD31-4B8C-83A1-F6EECF244321}">
                <p14:modId xmlns:p14="http://schemas.microsoft.com/office/powerpoint/2010/main" val="2545465152"/>
              </p:ext>
            </p:extLst>
          </p:nvPr>
        </p:nvGraphicFramePr>
        <p:xfrm>
          <a:off x="1351722" y="1407767"/>
          <a:ext cx="6096000" cy="185420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1856967984"/>
                    </a:ext>
                  </a:extLst>
                </a:gridCol>
                <a:gridCol w="1524000">
                  <a:extLst>
                    <a:ext uri="{9D8B030D-6E8A-4147-A177-3AD203B41FA5}">
                      <a16:colId xmlns:a16="http://schemas.microsoft.com/office/drawing/2014/main" val="3605867388"/>
                    </a:ext>
                  </a:extLst>
                </a:gridCol>
                <a:gridCol w="1524000">
                  <a:extLst>
                    <a:ext uri="{9D8B030D-6E8A-4147-A177-3AD203B41FA5}">
                      <a16:colId xmlns:a16="http://schemas.microsoft.com/office/drawing/2014/main" val="1573167221"/>
                    </a:ext>
                  </a:extLst>
                </a:gridCol>
                <a:gridCol w="1524000">
                  <a:extLst>
                    <a:ext uri="{9D8B030D-6E8A-4147-A177-3AD203B41FA5}">
                      <a16:colId xmlns:a16="http://schemas.microsoft.com/office/drawing/2014/main" val="1132855867"/>
                    </a:ext>
                  </a:extLst>
                </a:gridCol>
              </a:tblGrid>
              <a:tr h="370840">
                <a:tc>
                  <a:txBody>
                    <a:bodyPr/>
                    <a:lstStyle/>
                    <a:p>
                      <a:pPr fontAlgn="b"/>
                      <a:r>
                        <a:rPr lang="en-IN" b="1" dirty="0">
                          <a:effectLst/>
                        </a:rPr>
                        <a:t>Model</a:t>
                      </a:r>
                    </a:p>
                  </a:txBody>
                  <a:tcPr anchor="b"/>
                </a:tc>
                <a:tc>
                  <a:txBody>
                    <a:bodyPr/>
                    <a:lstStyle/>
                    <a:p>
                      <a:pPr fontAlgn="b"/>
                      <a:r>
                        <a:rPr lang="en-IN" b="1" dirty="0">
                          <a:effectLst/>
                        </a:rPr>
                        <a:t>MAPE (%)</a:t>
                      </a:r>
                    </a:p>
                  </a:txBody>
                  <a:tcPr anchor="b"/>
                </a:tc>
                <a:tc>
                  <a:txBody>
                    <a:bodyPr/>
                    <a:lstStyle/>
                    <a:p>
                      <a:pPr fontAlgn="b"/>
                      <a:r>
                        <a:rPr lang="en-IN" b="1">
                          <a:effectLst/>
                        </a:rPr>
                        <a:t>MAE</a:t>
                      </a:r>
                    </a:p>
                  </a:txBody>
                  <a:tcPr anchor="b"/>
                </a:tc>
                <a:tc>
                  <a:txBody>
                    <a:bodyPr/>
                    <a:lstStyle/>
                    <a:p>
                      <a:pPr fontAlgn="b"/>
                      <a:r>
                        <a:rPr lang="en-IN" b="1" dirty="0">
                          <a:effectLst/>
                        </a:rPr>
                        <a:t>RMSE</a:t>
                      </a:r>
                    </a:p>
                  </a:txBody>
                  <a:tcPr anchor="b"/>
                </a:tc>
                <a:extLst>
                  <a:ext uri="{0D108BD9-81ED-4DB2-BD59-A6C34878D82A}">
                    <a16:rowId xmlns:a16="http://schemas.microsoft.com/office/drawing/2014/main" val="2981413196"/>
                  </a:ext>
                </a:extLst>
              </a:tr>
              <a:tr h="370840">
                <a:tc>
                  <a:txBody>
                    <a:bodyPr/>
                    <a:lstStyle/>
                    <a:p>
                      <a:pPr fontAlgn="base"/>
                      <a:r>
                        <a:rPr lang="en-IN" dirty="0">
                          <a:effectLst/>
                        </a:rPr>
                        <a:t>ARIMA</a:t>
                      </a:r>
                    </a:p>
                  </a:txBody>
                  <a:tcPr anchor="ctr"/>
                </a:tc>
                <a:tc>
                  <a:txBody>
                    <a:bodyPr/>
                    <a:lstStyle/>
                    <a:p>
                      <a:pPr fontAlgn="base"/>
                      <a:r>
                        <a:rPr lang="en-IN">
                          <a:effectLst/>
                        </a:rPr>
                        <a:t>35.11</a:t>
                      </a:r>
                    </a:p>
                  </a:txBody>
                  <a:tcPr anchor="ctr"/>
                </a:tc>
                <a:tc>
                  <a:txBody>
                    <a:bodyPr/>
                    <a:lstStyle/>
                    <a:p>
                      <a:pPr fontAlgn="base"/>
                      <a:r>
                        <a:rPr lang="en-IN">
                          <a:effectLst/>
                        </a:rPr>
                        <a:t>20.12</a:t>
                      </a:r>
                    </a:p>
                  </a:txBody>
                  <a:tcPr anchor="ctr"/>
                </a:tc>
                <a:tc>
                  <a:txBody>
                    <a:bodyPr/>
                    <a:lstStyle/>
                    <a:p>
                      <a:pPr fontAlgn="base"/>
                      <a:r>
                        <a:rPr lang="en-IN">
                          <a:effectLst/>
                        </a:rPr>
                        <a:t>20.12</a:t>
                      </a:r>
                    </a:p>
                  </a:txBody>
                  <a:tcPr anchor="ctr"/>
                </a:tc>
                <a:extLst>
                  <a:ext uri="{0D108BD9-81ED-4DB2-BD59-A6C34878D82A}">
                    <a16:rowId xmlns:a16="http://schemas.microsoft.com/office/drawing/2014/main" val="1883181681"/>
                  </a:ext>
                </a:extLst>
              </a:tr>
              <a:tr h="370840">
                <a:tc>
                  <a:txBody>
                    <a:bodyPr/>
                    <a:lstStyle/>
                    <a:p>
                      <a:pPr fontAlgn="base"/>
                      <a:r>
                        <a:rPr lang="en-IN" dirty="0">
                          <a:effectLst/>
                        </a:rPr>
                        <a:t>ARIMA (Tuned)</a:t>
                      </a:r>
                    </a:p>
                  </a:txBody>
                  <a:tcPr anchor="ctr"/>
                </a:tc>
                <a:tc>
                  <a:txBody>
                    <a:bodyPr/>
                    <a:lstStyle/>
                    <a:p>
                      <a:pPr fontAlgn="base"/>
                      <a:r>
                        <a:rPr lang="en-IN">
                          <a:effectLst/>
                        </a:rPr>
                        <a:t>26.08</a:t>
                      </a:r>
                    </a:p>
                  </a:txBody>
                  <a:tcPr anchor="ctr"/>
                </a:tc>
                <a:tc>
                  <a:txBody>
                    <a:bodyPr/>
                    <a:lstStyle/>
                    <a:p>
                      <a:pPr fontAlgn="base"/>
                      <a:r>
                        <a:rPr lang="en-IN">
                          <a:effectLst/>
                        </a:rPr>
                        <a:t>53.33</a:t>
                      </a:r>
                    </a:p>
                  </a:txBody>
                  <a:tcPr anchor="ctr"/>
                </a:tc>
                <a:tc>
                  <a:txBody>
                    <a:bodyPr/>
                    <a:lstStyle/>
                    <a:p>
                      <a:pPr fontAlgn="base"/>
                      <a:r>
                        <a:rPr lang="en-IN">
                          <a:effectLst/>
                        </a:rPr>
                        <a:t>53.33</a:t>
                      </a:r>
                    </a:p>
                  </a:txBody>
                  <a:tcPr anchor="ctr"/>
                </a:tc>
                <a:extLst>
                  <a:ext uri="{0D108BD9-81ED-4DB2-BD59-A6C34878D82A}">
                    <a16:rowId xmlns:a16="http://schemas.microsoft.com/office/drawing/2014/main" val="1728726961"/>
                  </a:ext>
                </a:extLst>
              </a:tr>
              <a:tr h="370840">
                <a:tc>
                  <a:txBody>
                    <a:bodyPr/>
                    <a:lstStyle/>
                    <a:p>
                      <a:pPr fontAlgn="base"/>
                      <a:r>
                        <a:rPr lang="en-IN" dirty="0">
                          <a:effectLst/>
                        </a:rPr>
                        <a:t>LSTM</a:t>
                      </a:r>
                    </a:p>
                  </a:txBody>
                  <a:tcPr anchor="ctr"/>
                </a:tc>
                <a:tc>
                  <a:txBody>
                    <a:bodyPr/>
                    <a:lstStyle/>
                    <a:p>
                      <a:pPr fontAlgn="base"/>
                      <a:r>
                        <a:rPr lang="en-IN">
                          <a:effectLst/>
                        </a:rPr>
                        <a:t>50.23</a:t>
                      </a:r>
                    </a:p>
                  </a:txBody>
                  <a:tcPr anchor="ctr"/>
                </a:tc>
                <a:tc>
                  <a:txBody>
                    <a:bodyPr/>
                    <a:lstStyle/>
                    <a:p>
                      <a:pPr fontAlgn="base"/>
                      <a:r>
                        <a:rPr lang="en-IN">
                          <a:effectLst/>
                        </a:rPr>
                        <a:t>25.72</a:t>
                      </a:r>
                    </a:p>
                  </a:txBody>
                  <a:tcPr anchor="ctr"/>
                </a:tc>
                <a:tc>
                  <a:txBody>
                    <a:bodyPr/>
                    <a:lstStyle/>
                    <a:p>
                      <a:pPr fontAlgn="base"/>
                      <a:r>
                        <a:rPr lang="en-IN">
                          <a:effectLst/>
                        </a:rPr>
                        <a:t>25.72</a:t>
                      </a:r>
                    </a:p>
                  </a:txBody>
                  <a:tcPr anchor="ctr"/>
                </a:tc>
                <a:extLst>
                  <a:ext uri="{0D108BD9-81ED-4DB2-BD59-A6C34878D82A}">
                    <a16:rowId xmlns:a16="http://schemas.microsoft.com/office/drawing/2014/main" val="3018548666"/>
                  </a:ext>
                </a:extLst>
              </a:tr>
              <a:tr h="370840">
                <a:tc>
                  <a:txBody>
                    <a:bodyPr/>
                    <a:lstStyle/>
                    <a:p>
                      <a:pPr fontAlgn="base"/>
                      <a:r>
                        <a:rPr lang="en-IN" dirty="0">
                          <a:effectLst/>
                        </a:rPr>
                        <a:t>LSTM (Tuned)</a:t>
                      </a:r>
                    </a:p>
                  </a:txBody>
                  <a:tcPr anchor="ctr"/>
                </a:tc>
                <a:tc>
                  <a:txBody>
                    <a:bodyPr/>
                    <a:lstStyle/>
                    <a:p>
                      <a:pPr fontAlgn="base"/>
                      <a:r>
                        <a:rPr lang="en-IN">
                          <a:effectLst/>
                        </a:rPr>
                        <a:t>33.35</a:t>
                      </a:r>
                    </a:p>
                  </a:txBody>
                  <a:tcPr anchor="ctr"/>
                </a:tc>
                <a:tc>
                  <a:txBody>
                    <a:bodyPr/>
                    <a:lstStyle/>
                    <a:p>
                      <a:pPr fontAlgn="base"/>
                      <a:r>
                        <a:rPr lang="en-IN">
                          <a:effectLst/>
                        </a:rPr>
                        <a:t>19.07</a:t>
                      </a:r>
                    </a:p>
                  </a:txBody>
                  <a:tcPr anchor="ctr"/>
                </a:tc>
                <a:tc>
                  <a:txBody>
                    <a:bodyPr/>
                    <a:lstStyle/>
                    <a:p>
                      <a:pPr fontAlgn="base"/>
                      <a:r>
                        <a:rPr lang="en-IN" dirty="0">
                          <a:effectLst/>
                        </a:rPr>
                        <a:t>19.07</a:t>
                      </a:r>
                    </a:p>
                  </a:txBody>
                  <a:tcPr anchor="ctr"/>
                </a:tc>
                <a:extLst>
                  <a:ext uri="{0D108BD9-81ED-4DB2-BD59-A6C34878D82A}">
                    <a16:rowId xmlns:a16="http://schemas.microsoft.com/office/drawing/2014/main" val="3820482515"/>
                  </a:ext>
                </a:extLst>
              </a:tr>
            </a:tbl>
          </a:graphicData>
        </a:graphic>
      </p:graphicFrame>
      <p:sp>
        <p:nvSpPr>
          <p:cNvPr id="11" name="TextBox 10">
            <a:extLst>
              <a:ext uri="{FF2B5EF4-FFF2-40B4-BE49-F238E27FC236}">
                <a16:creationId xmlns:a16="http://schemas.microsoft.com/office/drawing/2014/main" id="{6545459A-1130-19B4-F84E-BF6BB03ACB82}"/>
              </a:ext>
            </a:extLst>
          </p:cNvPr>
          <p:cNvSpPr txBox="1"/>
          <p:nvPr/>
        </p:nvSpPr>
        <p:spPr>
          <a:xfrm>
            <a:off x="680436" y="3578087"/>
            <a:ext cx="8003052" cy="738664"/>
          </a:xfrm>
          <a:prstGeom prst="rect">
            <a:avLst/>
          </a:prstGeom>
          <a:noFill/>
        </p:spPr>
        <p:txBody>
          <a:bodyPr wrap="square" rtlCol="0">
            <a:spAutoFit/>
          </a:bodyPr>
          <a:lstStyle/>
          <a:p>
            <a:r>
              <a:rPr lang="en-US" dirty="0"/>
              <a:t>Overall, optimization efforts led to improved performance across both models, as evidenced by lowered MAPE, MAE, and RMSE values. Such enhancements are crucial for achieving accurate and reliable forecasts for our crop recommendation system.</a:t>
            </a:r>
            <a:endParaRPr lang="en-IN" dirty="0"/>
          </a:p>
        </p:txBody>
      </p:sp>
    </p:spTree>
    <p:extLst>
      <p:ext uri="{BB962C8B-B14F-4D97-AF65-F5344CB8AC3E}">
        <p14:creationId xmlns:p14="http://schemas.microsoft.com/office/powerpoint/2010/main" val="384373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Conclusion</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50" y="1127249"/>
            <a:ext cx="7723500" cy="366341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Utilized machine learning and data analysis to predict rainfall and propose sustainable crop choices.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Integrated historical rainfall and soil attributes, identifying key factors impacting crop yield.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Enhanced crop forecasting with ARIMA and LSTM models, achieving 33.35% MAPE and 19.07 MAE/RMSE after tuning.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Offered farmers a valuable tool for informed decisions, optimizing methods and bolstering agricultural productivity for long-term sustainability.</a:t>
            </a:r>
          </a:p>
        </p:txBody>
      </p:sp>
    </p:spTree>
    <p:extLst>
      <p:ext uri="{BB962C8B-B14F-4D97-AF65-F5344CB8AC3E}">
        <p14:creationId xmlns:p14="http://schemas.microsoft.com/office/powerpoint/2010/main" val="2484727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Future Work</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50" y="1259770"/>
            <a:ext cx="7723500" cy="366341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dirty="0"/>
              <a:t>Seasonal Extension: </a:t>
            </a:r>
            <a:r>
              <a:rPr lang="en-US" dirty="0"/>
              <a:t>Expand from Kharif to encompass all agricultural seasons for comprehensive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User-Friendly Interface: </a:t>
            </a:r>
            <a:r>
              <a:rPr lang="en-US" dirty="0"/>
              <a:t>Elevate user experience by implementing HTML/CSS front-end for a dynamic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Enhanced Dynamism: </a:t>
            </a:r>
            <a:r>
              <a:rPr lang="en-US" dirty="0"/>
              <a:t>Incorporate future years' rainfall data for more accurate forecasting.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Advanced Forecasting Algorithms: </a:t>
            </a:r>
            <a:r>
              <a:rPr lang="en-US" dirty="0"/>
              <a:t>Integrate diverse time series algorithms, including Prophet or Neural Prophet to refine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Economic Considerations: </a:t>
            </a:r>
            <a:r>
              <a:rPr lang="en-US" dirty="0"/>
              <a:t>Incorporate crop prices to optimize recommendations for economic viability.</a:t>
            </a:r>
          </a:p>
        </p:txBody>
      </p:sp>
    </p:spTree>
    <p:extLst>
      <p:ext uri="{BB962C8B-B14F-4D97-AF65-F5344CB8AC3E}">
        <p14:creationId xmlns:p14="http://schemas.microsoft.com/office/powerpoint/2010/main" val="362894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10250" y="445025"/>
            <a:ext cx="77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Index</a:t>
            </a:r>
            <a:endParaRPr dirty="0"/>
          </a:p>
        </p:txBody>
      </p:sp>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10" name="Google Shape;187;p33">
            <a:extLst>
              <a:ext uri="{FF2B5EF4-FFF2-40B4-BE49-F238E27FC236}">
                <a16:creationId xmlns:a16="http://schemas.microsoft.com/office/drawing/2014/main" id="{D3DD0707-D18E-C39D-35E5-DBD8B505021A}"/>
              </a:ext>
            </a:extLst>
          </p:cNvPr>
          <p:cNvSpPr txBox="1">
            <a:spLocks/>
          </p:cNvSpPr>
          <p:nvPr/>
        </p:nvSpPr>
        <p:spPr>
          <a:xfrm>
            <a:off x="710250" y="1331844"/>
            <a:ext cx="5604411" cy="29883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Introduction</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Literature Review</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Dataset</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Data Preprocessing and exploration</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Feature Engineering</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Methodology </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User Interface</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Results and Discussion</a:t>
            </a:r>
          </a:p>
          <a:p>
            <a:pPr marL="342900" indent="-342900">
              <a:buFont typeface="Arial" panose="020B0604020202020204" pitchFamily="34" charset="0"/>
              <a:buChar char="•"/>
            </a:pPr>
            <a:r>
              <a:rPr lang="en-IN" sz="2000" b="1" dirty="0">
                <a:solidFill>
                  <a:schemeClr val="tx2"/>
                </a:solidFill>
                <a:latin typeface="Playfair Display" panose="00000500000000000000" pitchFamily="2" charset="0"/>
              </a:rPr>
              <a:t>Conclusion and Future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a:xfrm>
            <a:off x="355124" y="2285400"/>
            <a:ext cx="8433751" cy="572700"/>
          </a:xfrm>
        </p:spPr>
        <p:txBody>
          <a:bodyPr/>
          <a:lstStyle/>
          <a:p>
            <a:pPr algn="ctr"/>
            <a:r>
              <a:rPr lang="en-IN" dirty="0"/>
              <a:t>Thank you!</a:t>
            </a:r>
          </a:p>
        </p:txBody>
      </p:sp>
    </p:spTree>
    <p:extLst>
      <p:ext uri="{BB962C8B-B14F-4D97-AF65-F5344CB8AC3E}">
        <p14:creationId xmlns:p14="http://schemas.microsoft.com/office/powerpoint/2010/main" val="2667531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a:xfrm>
            <a:off x="355124" y="2285400"/>
            <a:ext cx="8433751" cy="572700"/>
          </a:xfrm>
        </p:spPr>
        <p:txBody>
          <a:bodyPr/>
          <a:lstStyle/>
          <a:p>
            <a:pPr algn="ctr"/>
            <a:r>
              <a:rPr lang="en-IN" dirty="0"/>
              <a:t>Questions?</a:t>
            </a:r>
          </a:p>
        </p:txBody>
      </p:sp>
    </p:spTree>
    <p:extLst>
      <p:ext uri="{BB962C8B-B14F-4D97-AF65-F5344CB8AC3E}">
        <p14:creationId xmlns:p14="http://schemas.microsoft.com/office/powerpoint/2010/main" val="96591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10250" y="445025"/>
            <a:ext cx="77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5" name="Google Shape;186;p33">
            <a:extLst>
              <a:ext uri="{FF2B5EF4-FFF2-40B4-BE49-F238E27FC236}">
                <a16:creationId xmlns:a16="http://schemas.microsoft.com/office/drawing/2014/main" id="{E0DBAFA5-615B-946F-CD87-52805E2ECD59}"/>
              </a:ext>
            </a:extLst>
          </p:cNvPr>
          <p:cNvSpPr txBox="1">
            <a:spLocks/>
          </p:cNvSpPr>
          <p:nvPr/>
        </p:nvSpPr>
        <p:spPr>
          <a:xfrm>
            <a:off x="710248" y="1720081"/>
            <a:ext cx="7925751" cy="7473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Can historical rainfall data be effectively leveraged to provide accurate crop recommendations and optimal soil conditions for farmers, thereby enhancing agricultural productivity and sustainability?</a:t>
            </a:r>
          </a:p>
        </p:txBody>
      </p:sp>
      <p:sp>
        <p:nvSpPr>
          <p:cNvPr id="6" name="Google Shape;187;p33">
            <a:extLst>
              <a:ext uri="{FF2B5EF4-FFF2-40B4-BE49-F238E27FC236}">
                <a16:creationId xmlns:a16="http://schemas.microsoft.com/office/drawing/2014/main" id="{0F1722D5-B6B1-FBA8-DC75-E7931AF065B9}"/>
              </a:ext>
            </a:extLst>
          </p:cNvPr>
          <p:cNvSpPr txBox="1">
            <a:spLocks/>
          </p:cNvSpPr>
          <p:nvPr/>
        </p:nvSpPr>
        <p:spPr>
          <a:xfrm>
            <a:off x="710250" y="1313882"/>
            <a:ext cx="3420013" cy="40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chemeClr val="tx2"/>
                </a:solidFill>
                <a:latin typeface="Playfair Display" panose="00000500000000000000" pitchFamily="2" charset="0"/>
              </a:rPr>
              <a:t>Research Question:</a:t>
            </a:r>
          </a:p>
        </p:txBody>
      </p:sp>
      <p:sp>
        <p:nvSpPr>
          <p:cNvPr id="9" name="Google Shape;186;p33">
            <a:extLst>
              <a:ext uri="{FF2B5EF4-FFF2-40B4-BE49-F238E27FC236}">
                <a16:creationId xmlns:a16="http://schemas.microsoft.com/office/drawing/2014/main" id="{0F9E704D-C115-E2D7-A47C-2A59BCC122F0}"/>
              </a:ext>
            </a:extLst>
          </p:cNvPr>
          <p:cNvSpPr txBox="1">
            <a:spLocks/>
          </p:cNvSpPr>
          <p:nvPr/>
        </p:nvSpPr>
        <p:spPr>
          <a:xfrm>
            <a:off x="710250" y="2954039"/>
            <a:ext cx="7723500" cy="12270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Agriculture's vital role in the Indian economy and livelihoods.</a:t>
            </a:r>
          </a:p>
          <a:p>
            <a:pPr marL="285750" indent="-285750">
              <a:buFont typeface="Arial" panose="020B0604020202020204" pitchFamily="34" charset="0"/>
              <a:buChar char="•"/>
            </a:pPr>
            <a:r>
              <a:rPr lang="en-US" dirty="0"/>
              <a:t>Unpredictable rainfall impacts Indian crop yields.</a:t>
            </a:r>
          </a:p>
          <a:p>
            <a:pPr marL="285750" indent="-285750">
              <a:buFont typeface="Arial" panose="020B0604020202020204" pitchFamily="34" charset="0"/>
              <a:buChar char="•"/>
            </a:pPr>
            <a:r>
              <a:rPr lang="en-US" dirty="0"/>
              <a:t>Making customized recommendations for regional diversity.</a:t>
            </a:r>
          </a:p>
          <a:p>
            <a:pPr marL="285750" indent="-285750">
              <a:buFont typeface="Arial" panose="020B0604020202020204" pitchFamily="34" charset="0"/>
              <a:buChar char="•"/>
            </a:pPr>
            <a:r>
              <a:rPr lang="en-US" dirty="0"/>
              <a:t>Empower farmers with technology for smart farming choices.</a:t>
            </a:r>
          </a:p>
        </p:txBody>
      </p:sp>
      <p:sp>
        <p:nvSpPr>
          <p:cNvPr id="10" name="Google Shape;187;p33">
            <a:extLst>
              <a:ext uri="{FF2B5EF4-FFF2-40B4-BE49-F238E27FC236}">
                <a16:creationId xmlns:a16="http://schemas.microsoft.com/office/drawing/2014/main" id="{D3DD0707-D18E-C39D-35E5-DBD8B505021A}"/>
              </a:ext>
            </a:extLst>
          </p:cNvPr>
          <p:cNvSpPr txBox="1">
            <a:spLocks/>
          </p:cNvSpPr>
          <p:nvPr/>
        </p:nvSpPr>
        <p:spPr>
          <a:xfrm>
            <a:off x="710250" y="2547839"/>
            <a:ext cx="5604411" cy="40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b="1" dirty="0">
                <a:solidFill>
                  <a:schemeClr val="tx2"/>
                </a:solidFill>
                <a:latin typeface="Playfair Display" panose="00000500000000000000" pitchFamily="2" charset="0"/>
              </a:rPr>
              <a:t>What inspired us for this project?</a:t>
            </a:r>
          </a:p>
        </p:txBody>
      </p:sp>
    </p:spTree>
    <p:extLst>
      <p:ext uri="{BB962C8B-B14F-4D97-AF65-F5344CB8AC3E}">
        <p14:creationId xmlns:p14="http://schemas.microsoft.com/office/powerpoint/2010/main" val="237752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a:cxnSpLocks/>
          </p:cNvCxnSpPr>
          <p:nvPr/>
        </p:nvCxnSpPr>
        <p:spPr>
          <a:xfrm>
            <a:off x="384630" y="237600"/>
            <a:ext cx="0" cy="5727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a:xfrm>
            <a:off x="435430" y="200037"/>
            <a:ext cx="7723500" cy="572700"/>
          </a:xfrm>
        </p:spPr>
        <p:txBody>
          <a:bodyPr/>
          <a:lstStyle/>
          <a:p>
            <a:r>
              <a:rPr lang="en-IN" dirty="0"/>
              <a:t>Literature review</a:t>
            </a:r>
          </a:p>
        </p:txBody>
      </p:sp>
      <p:graphicFrame>
        <p:nvGraphicFramePr>
          <p:cNvPr id="2" name="Table 2">
            <a:extLst>
              <a:ext uri="{FF2B5EF4-FFF2-40B4-BE49-F238E27FC236}">
                <a16:creationId xmlns:a16="http://schemas.microsoft.com/office/drawing/2014/main" id="{C8348013-CE63-A064-407F-46954C08AFBE}"/>
              </a:ext>
            </a:extLst>
          </p:cNvPr>
          <p:cNvGraphicFramePr>
            <a:graphicFrameLocks noGrp="1"/>
          </p:cNvGraphicFramePr>
          <p:nvPr>
            <p:extLst>
              <p:ext uri="{D42A27DB-BD31-4B8C-83A1-F6EECF244321}">
                <p14:modId xmlns:p14="http://schemas.microsoft.com/office/powerpoint/2010/main" val="2414803134"/>
              </p:ext>
            </p:extLst>
          </p:nvPr>
        </p:nvGraphicFramePr>
        <p:xfrm>
          <a:off x="384630" y="841513"/>
          <a:ext cx="8623699" cy="4259976"/>
        </p:xfrm>
        <a:graphic>
          <a:graphicData uri="http://schemas.openxmlformats.org/drawingml/2006/table">
            <a:tbl>
              <a:tblPr firstRow="1" bandRow="1">
                <a:tableStyleId>{3093A2D1-BCAD-4134-895B-7D062262E920}</a:tableStyleId>
              </a:tblPr>
              <a:tblGrid>
                <a:gridCol w="483678">
                  <a:extLst>
                    <a:ext uri="{9D8B030D-6E8A-4147-A177-3AD203B41FA5}">
                      <a16:colId xmlns:a16="http://schemas.microsoft.com/office/drawing/2014/main" val="1719331974"/>
                    </a:ext>
                  </a:extLst>
                </a:gridCol>
                <a:gridCol w="1628004">
                  <a:extLst>
                    <a:ext uri="{9D8B030D-6E8A-4147-A177-3AD203B41FA5}">
                      <a16:colId xmlns:a16="http://schemas.microsoft.com/office/drawing/2014/main" val="4087234526"/>
                    </a:ext>
                  </a:extLst>
                </a:gridCol>
                <a:gridCol w="656431">
                  <a:extLst>
                    <a:ext uri="{9D8B030D-6E8A-4147-A177-3AD203B41FA5}">
                      <a16:colId xmlns:a16="http://schemas.microsoft.com/office/drawing/2014/main" val="3279305682"/>
                    </a:ext>
                  </a:extLst>
                </a:gridCol>
                <a:gridCol w="2599578">
                  <a:extLst>
                    <a:ext uri="{9D8B030D-6E8A-4147-A177-3AD203B41FA5}">
                      <a16:colId xmlns:a16="http://schemas.microsoft.com/office/drawing/2014/main" val="1212826509"/>
                    </a:ext>
                  </a:extLst>
                </a:gridCol>
                <a:gridCol w="1628004">
                  <a:extLst>
                    <a:ext uri="{9D8B030D-6E8A-4147-A177-3AD203B41FA5}">
                      <a16:colId xmlns:a16="http://schemas.microsoft.com/office/drawing/2014/main" val="3627422139"/>
                    </a:ext>
                  </a:extLst>
                </a:gridCol>
                <a:gridCol w="1628004">
                  <a:extLst>
                    <a:ext uri="{9D8B030D-6E8A-4147-A177-3AD203B41FA5}">
                      <a16:colId xmlns:a16="http://schemas.microsoft.com/office/drawing/2014/main" val="3291034610"/>
                    </a:ext>
                  </a:extLst>
                </a:gridCol>
              </a:tblGrid>
              <a:tr h="230368">
                <a:tc>
                  <a:txBody>
                    <a:bodyPr/>
                    <a:lstStyle/>
                    <a:p>
                      <a:pPr fontAlgn="b"/>
                      <a:r>
                        <a:rPr lang="en-IN" sz="900" b="1" dirty="0">
                          <a:effectLst/>
                        </a:rPr>
                        <a:t>No.</a:t>
                      </a:r>
                    </a:p>
                  </a:txBody>
                  <a:tcPr anchor="b"/>
                </a:tc>
                <a:tc>
                  <a:txBody>
                    <a:bodyPr/>
                    <a:lstStyle/>
                    <a:p>
                      <a:pPr fontAlgn="b"/>
                      <a:r>
                        <a:rPr lang="en-IN" sz="900" b="1" dirty="0">
                          <a:effectLst/>
                        </a:rPr>
                        <a:t>Authors</a:t>
                      </a:r>
                    </a:p>
                  </a:txBody>
                  <a:tcPr anchor="b"/>
                </a:tc>
                <a:tc>
                  <a:txBody>
                    <a:bodyPr/>
                    <a:lstStyle/>
                    <a:p>
                      <a:pPr fontAlgn="b"/>
                      <a:r>
                        <a:rPr lang="en-IN" sz="900" b="1" dirty="0">
                          <a:effectLst/>
                        </a:rPr>
                        <a:t>Year</a:t>
                      </a:r>
                    </a:p>
                  </a:txBody>
                  <a:tcPr anchor="b"/>
                </a:tc>
                <a:tc>
                  <a:txBody>
                    <a:bodyPr/>
                    <a:lstStyle/>
                    <a:p>
                      <a:pPr fontAlgn="b"/>
                      <a:r>
                        <a:rPr lang="en-IN" sz="900" b="1" dirty="0">
                          <a:effectLst/>
                        </a:rPr>
                        <a:t>Research Focus</a:t>
                      </a:r>
                    </a:p>
                  </a:txBody>
                  <a:tcPr anchor="b"/>
                </a:tc>
                <a:tc>
                  <a:txBody>
                    <a:bodyPr/>
                    <a:lstStyle/>
                    <a:p>
                      <a:pPr fontAlgn="b"/>
                      <a:r>
                        <a:rPr lang="en-IN" sz="900" b="1" dirty="0">
                          <a:effectLst/>
                        </a:rPr>
                        <a:t>Methodology</a:t>
                      </a:r>
                    </a:p>
                  </a:txBody>
                  <a:tcPr anchor="b"/>
                </a:tc>
                <a:tc>
                  <a:txBody>
                    <a:bodyPr/>
                    <a:lstStyle/>
                    <a:p>
                      <a:pPr fontAlgn="b"/>
                      <a:r>
                        <a:rPr lang="en-IN" sz="900" b="1" dirty="0">
                          <a:effectLst/>
                        </a:rPr>
                        <a:t>Key Findings</a:t>
                      </a:r>
                    </a:p>
                  </a:txBody>
                  <a:tcPr anchor="b"/>
                </a:tc>
                <a:extLst>
                  <a:ext uri="{0D108BD9-81ED-4DB2-BD59-A6C34878D82A}">
                    <a16:rowId xmlns:a16="http://schemas.microsoft.com/office/drawing/2014/main" val="1189178154"/>
                  </a:ext>
                </a:extLst>
              </a:tr>
              <a:tr h="655560">
                <a:tc>
                  <a:txBody>
                    <a:bodyPr/>
                    <a:lstStyle/>
                    <a:p>
                      <a:pPr fontAlgn="base"/>
                      <a:r>
                        <a:rPr lang="en-IN" sz="900" dirty="0">
                          <a:effectLst/>
                        </a:rPr>
                        <a:t>1</a:t>
                      </a:r>
                    </a:p>
                  </a:txBody>
                  <a:tcPr anchor="ctr"/>
                </a:tc>
                <a:tc>
                  <a:txBody>
                    <a:bodyPr/>
                    <a:lstStyle/>
                    <a:p>
                      <a:pPr fontAlgn="base"/>
                      <a:r>
                        <a:rPr lang="en-US" sz="900" dirty="0">
                          <a:effectLst/>
                        </a:rPr>
                        <a:t>D. K. Dwivedi and P. K. Shrivastava</a:t>
                      </a:r>
                    </a:p>
                  </a:txBody>
                  <a:tcPr anchor="ctr"/>
                </a:tc>
                <a:tc>
                  <a:txBody>
                    <a:bodyPr/>
                    <a:lstStyle/>
                    <a:p>
                      <a:pPr fontAlgn="base"/>
                      <a:r>
                        <a:rPr lang="en-IN" sz="900">
                          <a:effectLst/>
                        </a:rPr>
                        <a:t>2022</a:t>
                      </a:r>
                      <a:endParaRPr lang="en-IN" sz="900" dirty="0">
                        <a:effectLst/>
                      </a:endParaRPr>
                    </a:p>
                  </a:txBody>
                  <a:tcPr anchor="ctr"/>
                </a:tc>
                <a:tc>
                  <a:txBody>
                    <a:bodyPr/>
                    <a:lstStyle/>
                    <a:p>
                      <a:pPr fontAlgn="base"/>
                      <a:r>
                        <a:rPr lang="en-US" sz="900">
                          <a:effectLst/>
                        </a:rPr>
                        <a:t>Rainfall Probability Distribution and Forecasting Monthly Rainfall</a:t>
                      </a:r>
                      <a:endParaRPr lang="en-US" sz="900" dirty="0">
                        <a:effectLst/>
                      </a:endParaRPr>
                    </a:p>
                  </a:txBody>
                  <a:tcPr anchor="ctr"/>
                </a:tc>
                <a:tc>
                  <a:txBody>
                    <a:bodyPr/>
                    <a:lstStyle/>
                    <a:p>
                      <a:pPr fontAlgn="base"/>
                      <a:r>
                        <a:rPr lang="en-IN" sz="900">
                          <a:effectLst/>
                        </a:rPr>
                        <a:t>ARIMA Model</a:t>
                      </a:r>
                      <a:endParaRPr lang="en-IN" sz="900" dirty="0">
                        <a:effectLst/>
                      </a:endParaRPr>
                    </a:p>
                  </a:txBody>
                  <a:tcPr anchor="ctr"/>
                </a:tc>
                <a:tc>
                  <a:txBody>
                    <a:bodyPr/>
                    <a:lstStyle/>
                    <a:p>
                      <a:pPr fontAlgn="base"/>
                      <a:r>
                        <a:rPr lang="en-US" sz="900" dirty="0">
                          <a:effectLst/>
                        </a:rPr>
                        <a:t>Analyzed rainfall probability distribution and forecasted monthly rainfall using ARIMA model for Navsari.</a:t>
                      </a:r>
                    </a:p>
                  </a:txBody>
                  <a:tcPr anchor="ctr"/>
                </a:tc>
                <a:extLst>
                  <a:ext uri="{0D108BD9-81ED-4DB2-BD59-A6C34878D82A}">
                    <a16:rowId xmlns:a16="http://schemas.microsoft.com/office/drawing/2014/main" val="117351813"/>
                  </a:ext>
                </a:extLst>
              </a:tr>
              <a:tr h="1021423">
                <a:tc>
                  <a:txBody>
                    <a:bodyPr/>
                    <a:lstStyle/>
                    <a:p>
                      <a:pPr fontAlgn="base"/>
                      <a:r>
                        <a:rPr lang="en-IN" sz="900">
                          <a:effectLst/>
                        </a:rPr>
                        <a:t>2</a:t>
                      </a:r>
                    </a:p>
                  </a:txBody>
                  <a:tcPr anchor="ctr"/>
                </a:tc>
                <a:tc>
                  <a:txBody>
                    <a:bodyPr/>
                    <a:lstStyle/>
                    <a:p>
                      <a:pPr fontAlgn="base"/>
                      <a:r>
                        <a:rPr lang="fi-FI" sz="900" dirty="0">
                          <a:effectLst/>
                        </a:rPr>
                        <a:t>R. Kavitha, M. Kavitha, and R. Srinivasan</a:t>
                      </a:r>
                    </a:p>
                  </a:txBody>
                  <a:tcPr anchor="ctr"/>
                </a:tc>
                <a:tc>
                  <a:txBody>
                    <a:bodyPr/>
                    <a:lstStyle/>
                    <a:p>
                      <a:pPr fontAlgn="base"/>
                      <a:r>
                        <a:rPr lang="en-IN" sz="900" dirty="0">
                          <a:effectLst/>
                        </a:rPr>
                        <a:t>2022</a:t>
                      </a:r>
                    </a:p>
                  </a:txBody>
                  <a:tcPr anchor="ctr"/>
                </a:tc>
                <a:tc>
                  <a:txBody>
                    <a:bodyPr/>
                    <a:lstStyle/>
                    <a:p>
                      <a:pPr fontAlgn="base"/>
                      <a:r>
                        <a:rPr lang="en-IN" sz="900" dirty="0">
                          <a:effectLst/>
                        </a:rPr>
                        <a:t>Crop Recommendation in Precision Agriculture</a:t>
                      </a:r>
                    </a:p>
                  </a:txBody>
                  <a:tcPr anchor="ctr"/>
                </a:tc>
                <a:tc>
                  <a:txBody>
                    <a:bodyPr/>
                    <a:lstStyle/>
                    <a:p>
                      <a:pPr fontAlgn="base"/>
                      <a:r>
                        <a:rPr lang="en-IN" sz="900" dirty="0">
                          <a:effectLst/>
                        </a:rPr>
                        <a:t>Logistic Regression, Support Vector Machine, Random Forest Classifier, K-Nearest Neighbour</a:t>
                      </a:r>
                    </a:p>
                  </a:txBody>
                  <a:tcPr anchor="ctr"/>
                </a:tc>
                <a:tc>
                  <a:txBody>
                    <a:bodyPr/>
                    <a:lstStyle/>
                    <a:p>
                      <a:pPr fontAlgn="base"/>
                      <a:r>
                        <a:rPr lang="en-US" sz="900" dirty="0">
                          <a:effectLst/>
                        </a:rPr>
                        <a:t>Studied crop recommendation in precision agriculture employing supervised learning algorithms for enhanced agricultural practices.</a:t>
                      </a:r>
                    </a:p>
                  </a:txBody>
                  <a:tcPr anchor="ctr"/>
                </a:tc>
                <a:extLst>
                  <a:ext uri="{0D108BD9-81ED-4DB2-BD59-A6C34878D82A}">
                    <a16:rowId xmlns:a16="http://schemas.microsoft.com/office/drawing/2014/main" val="3631518972"/>
                  </a:ext>
                </a:extLst>
              </a:tr>
              <a:tr h="655560">
                <a:tc>
                  <a:txBody>
                    <a:bodyPr/>
                    <a:lstStyle/>
                    <a:p>
                      <a:pPr fontAlgn="base"/>
                      <a:r>
                        <a:rPr lang="en-IN" sz="900">
                          <a:effectLst/>
                        </a:rPr>
                        <a:t>3</a:t>
                      </a:r>
                    </a:p>
                  </a:txBody>
                  <a:tcPr anchor="ctr"/>
                </a:tc>
                <a:tc>
                  <a:txBody>
                    <a:bodyPr/>
                    <a:lstStyle/>
                    <a:p>
                      <a:pPr fontAlgn="base"/>
                      <a:r>
                        <a:rPr lang="en-IN" sz="900" dirty="0">
                          <a:effectLst/>
                        </a:rPr>
                        <a:t>U. Ashwini, K. </a:t>
                      </a:r>
                      <a:r>
                        <a:rPr lang="en-IN" sz="900" dirty="0" err="1">
                          <a:effectLst/>
                        </a:rPr>
                        <a:t>Kalaivani</a:t>
                      </a:r>
                      <a:r>
                        <a:rPr lang="en-IN" sz="900" dirty="0">
                          <a:effectLst/>
                        </a:rPr>
                        <a:t>,</a:t>
                      </a:r>
                      <a:r>
                        <a:rPr lang="en-US" sz="1400" b="0" i="0" u="none" strike="noStrike" cap="none" dirty="0">
                          <a:solidFill>
                            <a:srgbClr val="000000"/>
                          </a:solidFill>
                          <a:effectLst/>
                          <a:latin typeface="Arial"/>
                          <a:ea typeface="Arial"/>
                          <a:cs typeface="Arial"/>
                          <a:sym typeface="Arial"/>
                        </a:rPr>
                        <a:t> </a:t>
                      </a:r>
                      <a:r>
                        <a:rPr lang="en-US" sz="900" b="0" i="0" u="none" strike="noStrike" cap="none" dirty="0">
                          <a:solidFill>
                            <a:srgbClr val="000000"/>
                          </a:solidFill>
                          <a:effectLst/>
                          <a:latin typeface="Arial"/>
                          <a:ea typeface="Arial"/>
                          <a:cs typeface="Arial"/>
                          <a:sym typeface="Arial"/>
                        </a:rPr>
                        <a:t>K. </a:t>
                      </a:r>
                      <a:r>
                        <a:rPr lang="en-US" sz="900" b="0" i="0" u="none" strike="noStrike" cap="none" dirty="0" err="1">
                          <a:solidFill>
                            <a:srgbClr val="000000"/>
                          </a:solidFill>
                          <a:effectLst/>
                          <a:latin typeface="Arial"/>
                          <a:ea typeface="Arial"/>
                          <a:cs typeface="Arial"/>
                          <a:sym typeface="Arial"/>
                        </a:rPr>
                        <a:t>Ulagapriya</a:t>
                      </a:r>
                      <a:r>
                        <a:rPr lang="en-US" sz="900" b="0" i="0" u="none" strike="noStrike" cap="none" dirty="0">
                          <a:solidFill>
                            <a:srgbClr val="000000"/>
                          </a:solidFill>
                          <a:effectLst/>
                          <a:latin typeface="Arial"/>
                          <a:ea typeface="Arial"/>
                          <a:cs typeface="Arial"/>
                          <a:sym typeface="Arial"/>
                        </a:rPr>
                        <a:t>, and A. Saritha</a:t>
                      </a:r>
                      <a:endParaRPr lang="en-IN" sz="900" dirty="0">
                        <a:effectLst/>
                      </a:endParaRPr>
                    </a:p>
                  </a:txBody>
                  <a:tcPr anchor="ctr"/>
                </a:tc>
                <a:tc>
                  <a:txBody>
                    <a:bodyPr/>
                    <a:lstStyle/>
                    <a:p>
                      <a:pPr fontAlgn="base"/>
                      <a:r>
                        <a:rPr lang="en-IN" sz="900" dirty="0">
                          <a:effectLst/>
                        </a:rPr>
                        <a:t>2021</a:t>
                      </a:r>
                    </a:p>
                  </a:txBody>
                  <a:tcPr anchor="ctr"/>
                </a:tc>
                <a:tc>
                  <a:txBody>
                    <a:bodyPr/>
                    <a:lstStyle/>
                    <a:p>
                      <a:pPr fontAlgn="base"/>
                      <a:r>
                        <a:rPr lang="en-IN" sz="900">
                          <a:effectLst/>
                        </a:rPr>
                        <a:t>Tamilnadu Monsoon Rainfall Prediction</a:t>
                      </a:r>
                    </a:p>
                  </a:txBody>
                  <a:tcPr anchor="ctr"/>
                </a:tc>
                <a:tc>
                  <a:txBody>
                    <a:bodyPr/>
                    <a:lstStyle/>
                    <a:p>
                      <a:pPr fontAlgn="base"/>
                      <a:r>
                        <a:rPr lang="en-IN" sz="900" dirty="0">
                          <a:effectLst/>
                        </a:rPr>
                        <a:t>Time Series Analysis using Seasonal ARIMA</a:t>
                      </a:r>
                    </a:p>
                  </a:txBody>
                  <a:tcPr anchor="ctr"/>
                </a:tc>
                <a:tc>
                  <a:txBody>
                    <a:bodyPr/>
                    <a:lstStyle/>
                    <a:p>
                      <a:pPr fontAlgn="base"/>
                      <a:r>
                        <a:rPr lang="en-US" sz="900" dirty="0">
                          <a:effectLst/>
                        </a:rPr>
                        <a:t>Seasonal ARIMA model used for prediction of </a:t>
                      </a:r>
                      <a:r>
                        <a:rPr lang="en-US" sz="900" dirty="0" err="1">
                          <a:effectLst/>
                        </a:rPr>
                        <a:t>Tamilnadu</a:t>
                      </a:r>
                      <a:r>
                        <a:rPr lang="en-US" sz="900" dirty="0">
                          <a:effectLst/>
                        </a:rPr>
                        <a:t> monsoon rainfall with presented key findings.</a:t>
                      </a:r>
                    </a:p>
                  </a:txBody>
                  <a:tcPr anchor="ctr"/>
                </a:tc>
                <a:extLst>
                  <a:ext uri="{0D108BD9-81ED-4DB2-BD59-A6C34878D82A}">
                    <a16:rowId xmlns:a16="http://schemas.microsoft.com/office/drawing/2014/main" val="654959565"/>
                  </a:ext>
                </a:extLst>
              </a:tr>
              <a:tr h="754965">
                <a:tc>
                  <a:txBody>
                    <a:bodyPr/>
                    <a:lstStyle/>
                    <a:p>
                      <a:pPr fontAlgn="base"/>
                      <a:r>
                        <a:rPr lang="en-IN" sz="900">
                          <a:effectLst/>
                        </a:rPr>
                        <a:t>4</a:t>
                      </a:r>
                    </a:p>
                  </a:txBody>
                  <a:tcPr anchor="ctr"/>
                </a:tc>
                <a:tc>
                  <a:txBody>
                    <a:bodyPr/>
                    <a:lstStyle/>
                    <a:p>
                      <a:pPr fontAlgn="base"/>
                      <a:r>
                        <a:rPr lang="en-IN" sz="900" dirty="0">
                          <a:effectLst/>
                        </a:rPr>
                        <a:t>A. Sharma, M. Bhargava, A. V. Khanna</a:t>
                      </a:r>
                    </a:p>
                  </a:txBody>
                  <a:tcPr anchor="ctr"/>
                </a:tc>
                <a:tc>
                  <a:txBody>
                    <a:bodyPr/>
                    <a:lstStyle/>
                    <a:p>
                      <a:pPr fontAlgn="base"/>
                      <a:r>
                        <a:rPr lang="en-IN" sz="900" dirty="0">
                          <a:effectLst/>
                        </a:rPr>
                        <a:t>2021</a:t>
                      </a:r>
                    </a:p>
                  </a:txBody>
                  <a:tcPr anchor="ctr"/>
                </a:tc>
                <a:tc>
                  <a:txBody>
                    <a:bodyPr/>
                    <a:lstStyle/>
                    <a:p>
                      <a:pPr fontAlgn="base"/>
                      <a:r>
                        <a:rPr lang="en-US" sz="900" dirty="0">
                          <a:effectLst/>
                        </a:rPr>
                        <a:t>AI-Farm: A Crop Recommendation System</a:t>
                      </a:r>
                    </a:p>
                  </a:txBody>
                  <a:tcPr anchor="ctr"/>
                </a:tc>
                <a:tc>
                  <a:txBody>
                    <a:bodyPr/>
                    <a:lstStyle/>
                    <a:p>
                      <a:pPr fontAlgn="base"/>
                      <a:r>
                        <a:rPr lang="en-IN" sz="900" dirty="0">
                          <a:effectLst/>
                        </a:rPr>
                        <a:t>Decision Trees, </a:t>
                      </a:r>
                    </a:p>
                    <a:p>
                      <a:pPr fontAlgn="base"/>
                      <a:r>
                        <a:rPr lang="en-IN" sz="900" dirty="0">
                          <a:effectLst/>
                        </a:rPr>
                        <a:t>Support Vector Machine, Random Forest, </a:t>
                      </a:r>
                    </a:p>
                    <a:p>
                      <a:pPr fontAlgn="base"/>
                      <a:r>
                        <a:rPr lang="en-IN" sz="900" dirty="0">
                          <a:effectLst/>
                        </a:rPr>
                        <a:t>K-Nearest Neighbour</a:t>
                      </a:r>
                    </a:p>
                  </a:txBody>
                  <a:tcPr anchor="ctr"/>
                </a:tc>
                <a:tc>
                  <a:txBody>
                    <a:bodyPr/>
                    <a:lstStyle/>
                    <a:p>
                      <a:pPr fontAlgn="base"/>
                      <a:r>
                        <a:rPr lang="en-US" sz="900" dirty="0">
                          <a:effectLst/>
                        </a:rPr>
                        <a:t>Developing a crop recommendation system using AI techniques to assist farmers in crop selection</a:t>
                      </a:r>
                    </a:p>
                  </a:txBody>
                  <a:tcPr anchor="ctr"/>
                </a:tc>
                <a:extLst>
                  <a:ext uri="{0D108BD9-81ED-4DB2-BD59-A6C34878D82A}">
                    <a16:rowId xmlns:a16="http://schemas.microsoft.com/office/drawing/2014/main" val="3664216507"/>
                  </a:ext>
                </a:extLst>
              </a:tr>
              <a:tr h="889688">
                <a:tc>
                  <a:txBody>
                    <a:bodyPr/>
                    <a:lstStyle/>
                    <a:p>
                      <a:pPr fontAlgn="base"/>
                      <a:r>
                        <a:rPr lang="en-IN" sz="900">
                          <a:effectLst/>
                        </a:rPr>
                        <a:t>5</a:t>
                      </a:r>
                    </a:p>
                  </a:txBody>
                  <a:tcPr anchor="ctr"/>
                </a:tc>
                <a:tc>
                  <a:txBody>
                    <a:bodyPr/>
                    <a:lstStyle/>
                    <a:p>
                      <a:pPr fontAlgn="base"/>
                      <a:r>
                        <a:rPr lang="sv-SE" sz="900" dirty="0">
                          <a:effectLst/>
                        </a:rPr>
                        <a:t>Sukarna, E. Y. P. Ananda, and M. S. Wahyuni</a:t>
                      </a:r>
                    </a:p>
                  </a:txBody>
                  <a:tcPr anchor="ctr"/>
                </a:tc>
                <a:tc>
                  <a:txBody>
                    <a:bodyPr/>
                    <a:lstStyle/>
                    <a:p>
                      <a:pPr fontAlgn="base"/>
                      <a:r>
                        <a:rPr lang="en-IN" sz="900" dirty="0">
                          <a:effectLst/>
                        </a:rPr>
                        <a:t>2021</a:t>
                      </a:r>
                    </a:p>
                  </a:txBody>
                  <a:tcPr anchor="ctr"/>
                </a:tc>
                <a:tc>
                  <a:txBody>
                    <a:bodyPr/>
                    <a:lstStyle/>
                    <a:p>
                      <a:pPr fontAlgn="base"/>
                      <a:r>
                        <a:rPr lang="en-US" sz="900" dirty="0">
                          <a:effectLst/>
                        </a:rPr>
                        <a:t>Rainfall Forecasting Model Using ARIMA and Kalman Filter</a:t>
                      </a:r>
                    </a:p>
                  </a:txBody>
                  <a:tcPr anchor="ctr"/>
                </a:tc>
                <a:tc>
                  <a:txBody>
                    <a:bodyPr/>
                    <a:lstStyle/>
                    <a:p>
                      <a:pPr fontAlgn="base"/>
                      <a:r>
                        <a:rPr lang="en-IN" sz="900" dirty="0">
                          <a:effectLst/>
                        </a:rPr>
                        <a:t>ARIMA, Kalman Filter</a:t>
                      </a:r>
                    </a:p>
                  </a:txBody>
                  <a:tcPr anchor="ctr"/>
                </a:tc>
                <a:tc>
                  <a:txBody>
                    <a:bodyPr/>
                    <a:lstStyle/>
                    <a:p>
                      <a:pPr fontAlgn="base"/>
                      <a:r>
                        <a:rPr lang="en-US" sz="900" dirty="0">
                          <a:effectLst/>
                        </a:rPr>
                        <a:t>Developed a rainfall forecasting model combining ARIMA and Kalman Filter for Makassar, Indonesia.</a:t>
                      </a:r>
                    </a:p>
                  </a:txBody>
                  <a:tcPr anchor="ctr"/>
                </a:tc>
                <a:extLst>
                  <a:ext uri="{0D108BD9-81ED-4DB2-BD59-A6C34878D82A}">
                    <a16:rowId xmlns:a16="http://schemas.microsoft.com/office/drawing/2014/main" val="2735046674"/>
                  </a:ext>
                </a:extLst>
              </a:tr>
            </a:tbl>
          </a:graphicData>
        </a:graphic>
      </p:graphicFrame>
    </p:spTree>
    <p:extLst>
      <p:ext uri="{BB962C8B-B14F-4D97-AF65-F5344CB8AC3E}">
        <p14:creationId xmlns:p14="http://schemas.microsoft.com/office/powerpoint/2010/main" val="75883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10250" y="445025"/>
            <a:ext cx="77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effectLst/>
                <a:latin typeface="Playfair Display" panose="00000500000000000000" pitchFamily="2" charset="0"/>
              </a:rPr>
              <a:t>Unveiling the Data</a:t>
            </a:r>
            <a:endParaRPr lang="en-IN" dirty="0">
              <a:latin typeface="Playfair Display" panose="00000500000000000000" pitchFamily="2" charset="0"/>
            </a:endParaRPr>
          </a:p>
        </p:txBody>
      </p:sp>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5" name="Google Shape;186;p33">
            <a:extLst>
              <a:ext uri="{FF2B5EF4-FFF2-40B4-BE49-F238E27FC236}">
                <a16:creationId xmlns:a16="http://schemas.microsoft.com/office/drawing/2014/main" id="{E0DBAFA5-615B-946F-CD87-52805E2ECD59}"/>
              </a:ext>
            </a:extLst>
          </p:cNvPr>
          <p:cNvSpPr txBox="1">
            <a:spLocks/>
          </p:cNvSpPr>
          <p:nvPr/>
        </p:nvSpPr>
        <p:spPr>
          <a:xfrm>
            <a:off x="645248" y="3040644"/>
            <a:ext cx="7723500" cy="13126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Provided by the Government of India.</a:t>
            </a:r>
          </a:p>
          <a:p>
            <a:pPr marL="285750" indent="-285750">
              <a:buFont typeface="Arial" panose="020B0604020202020204" pitchFamily="34" charset="0"/>
              <a:buChar char="•"/>
            </a:pPr>
            <a:r>
              <a:rPr lang="en-US" dirty="0"/>
              <a:t>Spans over a century with sub-division-wise monthly rainfall records.</a:t>
            </a:r>
          </a:p>
          <a:p>
            <a:pPr marL="285750" indent="-285750">
              <a:buFont typeface="Arial" panose="020B0604020202020204" pitchFamily="34" charset="0"/>
              <a:buChar char="•"/>
            </a:pPr>
            <a:r>
              <a:rPr lang="en-US" dirty="0"/>
              <a:t>Presents an extensive historical perspective on India's sub-divisional precipitation trends.</a:t>
            </a:r>
          </a:p>
          <a:p>
            <a:pPr marL="285750" indent="-285750">
              <a:buFont typeface="Arial" panose="020B0604020202020204" pitchFamily="34" charset="0"/>
              <a:buChar char="•"/>
            </a:pPr>
            <a:r>
              <a:rPr lang="en-US" dirty="0"/>
              <a:t>Comprises 4188 rows and 19 columns, ensuring rich and detailed information</a:t>
            </a:r>
          </a:p>
        </p:txBody>
      </p:sp>
      <p:sp>
        <p:nvSpPr>
          <p:cNvPr id="6" name="Google Shape;187;p33">
            <a:extLst>
              <a:ext uri="{FF2B5EF4-FFF2-40B4-BE49-F238E27FC236}">
                <a16:creationId xmlns:a16="http://schemas.microsoft.com/office/drawing/2014/main" id="{0F1722D5-B6B1-FBA8-DC75-E7931AF065B9}"/>
              </a:ext>
            </a:extLst>
          </p:cNvPr>
          <p:cNvSpPr txBox="1">
            <a:spLocks/>
          </p:cNvSpPr>
          <p:nvPr/>
        </p:nvSpPr>
        <p:spPr>
          <a:xfrm>
            <a:off x="710249" y="2659494"/>
            <a:ext cx="5889333" cy="40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solidFill>
                  <a:schemeClr val="tx2"/>
                </a:solidFill>
                <a:latin typeface="Playfair Display" panose="00000500000000000000" pitchFamily="2" charset="0"/>
              </a:rPr>
              <a:t>1. Rainfall Dataset:</a:t>
            </a:r>
          </a:p>
        </p:txBody>
      </p:sp>
      <p:sp>
        <p:nvSpPr>
          <p:cNvPr id="7" name="TextBox 6">
            <a:extLst>
              <a:ext uri="{FF2B5EF4-FFF2-40B4-BE49-F238E27FC236}">
                <a16:creationId xmlns:a16="http://schemas.microsoft.com/office/drawing/2014/main" id="{89984D91-5DC1-ABBF-6809-6717D8A31FD9}"/>
              </a:ext>
            </a:extLst>
          </p:cNvPr>
          <p:cNvSpPr txBox="1"/>
          <p:nvPr/>
        </p:nvSpPr>
        <p:spPr>
          <a:xfrm>
            <a:off x="710249" y="1298465"/>
            <a:ext cx="7658499" cy="1169551"/>
          </a:xfrm>
          <a:prstGeom prst="rect">
            <a:avLst/>
          </a:prstGeom>
          <a:noFill/>
        </p:spPr>
        <p:txBody>
          <a:bodyPr wrap="square">
            <a:spAutoFit/>
          </a:bodyPr>
          <a:lstStyle/>
          <a:p>
            <a:r>
              <a:rPr lang="en-US" dirty="0"/>
              <a:t>A total of three datasets have been employed in this research: the rainfall dataset, the crop dataset, and a custom dataset specific to sub-divisions.</a:t>
            </a:r>
          </a:p>
          <a:p>
            <a:endParaRPr lang="en-US" dirty="0"/>
          </a:p>
          <a:p>
            <a:r>
              <a:rPr lang="en-US" dirty="0"/>
              <a:t>The primary dataset employed for rainfall prediction was the rainfall dataset. Additionally, crop recommendations were formulated with the assistance of two supplementary datasets.</a:t>
            </a:r>
          </a:p>
        </p:txBody>
      </p:sp>
    </p:spTree>
    <p:extLst>
      <p:ext uri="{BB962C8B-B14F-4D97-AF65-F5344CB8AC3E}">
        <p14:creationId xmlns:p14="http://schemas.microsoft.com/office/powerpoint/2010/main" val="267714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10250" y="445025"/>
            <a:ext cx="77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effectLst/>
                <a:latin typeface="Playfair Display" panose="00000500000000000000" pitchFamily="2" charset="0"/>
              </a:rPr>
              <a:t>Unveiling the Data</a:t>
            </a:r>
            <a:endParaRPr lang="en-IN" dirty="0">
              <a:latin typeface="Playfair Display" panose="00000500000000000000" pitchFamily="2" charset="0"/>
            </a:endParaRPr>
          </a:p>
        </p:txBody>
      </p:sp>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2" name="Google Shape;186;p33">
            <a:extLst>
              <a:ext uri="{FF2B5EF4-FFF2-40B4-BE49-F238E27FC236}">
                <a16:creationId xmlns:a16="http://schemas.microsoft.com/office/drawing/2014/main" id="{987EC6C8-A791-579E-FEC0-F2B1C792234D}"/>
              </a:ext>
            </a:extLst>
          </p:cNvPr>
          <p:cNvSpPr txBox="1">
            <a:spLocks/>
          </p:cNvSpPr>
          <p:nvPr/>
        </p:nvSpPr>
        <p:spPr>
          <a:xfrm>
            <a:off x="710250" y="1654095"/>
            <a:ext cx="3768985" cy="20432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Accessible on the Kaggle platform.</a:t>
            </a:r>
          </a:p>
          <a:p>
            <a:pPr marL="285750" indent="-285750">
              <a:buFont typeface="Arial" panose="020B0604020202020204" pitchFamily="34" charset="0"/>
              <a:buChar char="•"/>
            </a:pPr>
            <a:r>
              <a:rPr lang="en-US" dirty="0"/>
              <a:t>Provide guidance on 22 suitable crop choices using diverse soil characteristics.</a:t>
            </a:r>
          </a:p>
          <a:p>
            <a:pPr marL="285750" indent="-285750">
              <a:buFont typeface="Arial" panose="020B0604020202020204" pitchFamily="34" charset="0"/>
              <a:buChar char="•"/>
            </a:pPr>
            <a:r>
              <a:rPr lang="en-US" dirty="0"/>
              <a:t>Contains 2200 rows and 8 features, facilitating detailed analysis and informed crop selection along with their growth conditions.</a:t>
            </a:r>
          </a:p>
        </p:txBody>
      </p:sp>
      <p:sp>
        <p:nvSpPr>
          <p:cNvPr id="3" name="Google Shape;187;p33">
            <a:extLst>
              <a:ext uri="{FF2B5EF4-FFF2-40B4-BE49-F238E27FC236}">
                <a16:creationId xmlns:a16="http://schemas.microsoft.com/office/drawing/2014/main" id="{87ABE4E7-78FD-159B-A53B-2CF8495CC5DB}"/>
              </a:ext>
            </a:extLst>
          </p:cNvPr>
          <p:cNvSpPr txBox="1">
            <a:spLocks/>
          </p:cNvSpPr>
          <p:nvPr/>
        </p:nvSpPr>
        <p:spPr>
          <a:xfrm>
            <a:off x="769885" y="1308178"/>
            <a:ext cx="5604411" cy="40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solidFill>
                  <a:schemeClr val="tx2"/>
                </a:solidFill>
                <a:latin typeface="Playfair Display" panose="00000500000000000000" pitchFamily="2" charset="0"/>
              </a:rPr>
              <a:t>2. Crop Dataset:</a:t>
            </a:r>
          </a:p>
        </p:txBody>
      </p:sp>
      <p:graphicFrame>
        <p:nvGraphicFramePr>
          <p:cNvPr id="8" name="Table 8">
            <a:extLst>
              <a:ext uri="{FF2B5EF4-FFF2-40B4-BE49-F238E27FC236}">
                <a16:creationId xmlns:a16="http://schemas.microsoft.com/office/drawing/2014/main" id="{F823DC79-07AD-1E33-5E15-6D802F6D51B0}"/>
              </a:ext>
            </a:extLst>
          </p:cNvPr>
          <p:cNvGraphicFramePr>
            <a:graphicFrameLocks noGrp="1"/>
          </p:cNvGraphicFramePr>
          <p:nvPr>
            <p:extLst>
              <p:ext uri="{D42A27DB-BD31-4B8C-83A1-F6EECF244321}">
                <p14:modId xmlns:p14="http://schemas.microsoft.com/office/powerpoint/2010/main" val="3320277305"/>
              </p:ext>
            </p:extLst>
          </p:nvPr>
        </p:nvGraphicFramePr>
        <p:xfrm>
          <a:off x="4876799" y="896624"/>
          <a:ext cx="3497316" cy="3558204"/>
        </p:xfrm>
        <a:graphic>
          <a:graphicData uri="http://schemas.openxmlformats.org/drawingml/2006/table">
            <a:tbl>
              <a:tblPr firstRow="1" bandRow="1">
                <a:tableStyleId>{3093A2D1-BCAD-4134-895B-7D062262E920}</a:tableStyleId>
              </a:tblPr>
              <a:tblGrid>
                <a:gridCol w="1748658">
                  <a:extLst>
                    <a:ext uri="{9D8B030D-6E8A-4147-A177-3AD203B41FA5}">
                      <a16:colId xmlns:a16="http://schemas.microsoft.com/office/drawing/2014/main" val="1873858996"/>
                    </a:ext>
                  </a:extLst>
                </a:gridCol>
                <a:gridCol w="1748658">
                  <a:extLst>
                    <a:ext uri="{9D8B030D-6E8A-4147-A177-3AD203B41FA5}">
                      <a16:colId xmlns:a16="http://schemas.microsoft.com/office/drawing/2014/main" val="2804060401"/>
                    </a:ext>
                  </a:extLst>
                </a:gridCol>
              </a:tblGrid>
              <a:tr h="395356">
                <a:tc>
                  <a:txBody>
                    <a:bodyPr/>
                    <a:lstStyle/>
                    <a:p>
                      <a:pPr fontAlgn="b"/>
                      <a:r>
                        <a:rPr lang="en-IN" b="1" dirty="0">
                          <a:effectLst/>
                        </a:rPr>
                        <a:t>Feature</a:t>
                      </a:r>
                    </a:p>
                  </a:txBody>
                  <a:tcPr anchor="b"/>
                </a:tc>
                <a:tc>
                  <a:txBody>
                    <a:bodyPr/>
                    <a:lstStyle/>
                    <a:p>
                      <a:pPr fontAlgn="b"/>
                      <a:r>
                        <a:rPr lang="en-IN" b="1">
                          <a:effectLst/>
                        </a:rPr>
                        <a:t>Data Type</a:t>
                      </a:r>
                    </a:p>
                  </a:txBody>
                  <a:tcPr anchor="b"/>
                </a:tc>
                <a:extLst>
                  <a:ext uri="{0D108BD9-81ED-4DB2-BD59-A6C34878D82A}">
                    <a16:rowId xmlns:a16="http://schemas.microsoft.com/office/drawing/2014/main" val="2248022049"/>
                  </a:ext>
                </a:extLst>
              </a:tr>
              <a:tr h="395356">
                <a:tc>
                  <a:txBody>
                    <a:bodyPr/>
                    <a:lstStyle/>
                    <a:p>
                      <a:pPr fontAlgn="base"/>
                      <a:r>
                        <a:rPr lang="en-IN" dirty="0">
                          <a:effectLst/>
                        </a:rPr>
                        <a:t>N (Nitrogen)</a:t>
                      </a:r>
                    </a:p>
                  </a:txBody>
                  <a:tcPr anchor="ctr"/>
                </a:tc>
                <a:tc>
                  <a:txBody>
                    <a:bodyPr/>
                    <a:lstStyle/>
                    <a:p>
                      <a:pPr fontAlgn="base"/>
                      <a:r>
                        <a:rPr lang="en-IN">
                          <a:effectLst/>
                        </a:rPr>
                        <a:t>int64</a:t>
                      </a:r>
                    </a:p>
                  </a:txBody>
                  <a:tcPr anchor="ctr"/>
                </a:tc>
                <a:extLst>
                  <a:ext uri="{0D108BD9-81ED-4DB2-BD59-A6C34878D82A}">
                    <a16:rowId xmlns:a16="http://schemas.microsoft.com/office/drawing/2014/main" val="1072638922"/>
                  </a:ext>
                </a:extLst>
              </a:tr>
              <a:tr h="395356">
                <a:tc>
                  <a:txBody>
                    <a:bodyPr/>
                    <a:lstStyle/>
                    <a:p>
                      <a:pPr fontAlgn="base"/>
                      <a:r>
                        <a:rPr lang="en-IN" dirty="0">
                          <a:effectLst/>
                        </a:rPr>
                        <a:t>P (Phosphorus) </a:t>
                      </a:r>
                    </a:p>
                  </a:txBody>
                  <a:tcPr anchor="ctr"/>
                </a:tc>
                <a:tc>
                  <a:txBody>
                    <a:bodyPr/>
                    <a:lstStyle/>
                    <a:p>
                      <a:pPr fontAlgn="base"/>
                      <a:r>
                        <a:rPr lang="en-IN">
                          <a:effectLst/>
                        </a:rPr>
                        <a:t>int64</a:t>
                      </a:r>
                    </a:p>
                  </a:txBody>
                  <a:tcPr anchor="ctr"/>
                </a:tc>
                <a:extLst>
                  <a:ext uri="{0D108BD9-81ED-4DB2-BD59-A6C34878D82A}">
                    <a16:rowId xmlns:a16="http://schemas.microsoft.com/office/drawing/2014/main" val="2473522252"/>
                  </a:ext>
                </a:extLst>
              </a:tr>
              <a:tr h="395356">
                <a:tc>
                  <a:txBody>
                    <a:bodyPr/>
                    <a:lstStyle/>
                    <a:p>
                      <a:pPr fontAlgn="base"/>
                      <a:r>
                        <a:rPr lang="en-IN" dirty="0">
                          <a:effectLst/>
                        </a:rPr>
                        <a:t>K (Potassium)</a:t>
                      </a:r>
                    </a:p>
                  </a:txBody>
                  <a:tcPr anchor="ctr"/>
                </a:tc>
                <a:tc>
                  <a:txBody>
                    <a:bodyPr/>
                    <a:lstStyle/>
                    <a:p>
                      <a:pPr fontAlgn="base"/>
                      <a:r>
                        <a:rPr lang="en-IN">
                          <a:effectLst/>
                        </a:rPr>
                        <a:t>int64</a:t>
                      </a:r>
                    </a:p>
                  </a:txBody>
                  <a:tcPr anchor="ctr"/>
                </a:tc>
                <a:extLst>
                  <a:ext uri="{0D108BD9-81ED-4DB2-BD59-A6C34878D82A}">
                    <a16:rowId xmlns:a16="http://schemas.microsoft.com/office/drawing/2014/main" val="3723899205"/>
                  </a:ext>
                </a:extLst>
              </a:tr>
              <a:tr h="395356">
                <a:tc>
                  <a:txBody>
                    <a:bodyPr/>
                    <a:lstStyle/>
                    <a:p>
                      <a:pPr fontAlgn="base"/>
                      <a:r>
                        <a:rPr lang="en-IN">
                          <a:effectLst/>
                        </a:rPr>
                        <a:t>temperature</a:t>
                      </a:r>
                    </a:p>
                  </a:txBody>
                  <a:tcPr anchor="ctr"/>
                </a:tc>
                <a:tc>
                  <a:txBody>
                    <a:bodyPr/>
                    <a:lstStyle/>
                    <a:p>
                      <a:pPr fontAlgn="base"/>
                      <a:r>
                        <a:rPr lang="en-IN">
                          <a:effectLst/>
                        </a:rPr>
                        <a:t>float64</a:t>
                      </a:r>
                    </a:p>
                  </a:txBody>
                  <a:tcPr anchor="ctr"/>
                </a:tc>
                <a:extLst>
                  <a:ext uri="{0D108BD9-81ED-4DB2-BD59-A6C34878D82A}">
                    <a16:rowId xmlns:a16="http://schemas.microsoft.com/office/drawing/2014/main" val="1627003052"/>
                  </a:ext>
                </a:extLst>
              </a:tr>
              <a:tr h="395356">
                <a:tc>
                  <a:txBody>
                    <a:bodyPr/>
                    <a:lstStyle/>
                    <a:p>
                      <a:pPr fontAlgn="base"/>
                      <a:r>
                        <a:rPr lang="en-IN">
                          <a:effectLst/>
                        </a:rPr>
                        <a:t>humidity</a:t>
                      </a:r>
                    </a:p>
                  </a:txBody>
                  <a:tcPr anchor="ctr"/>
                </a:tc>
                <a:tc>
                  <a:txBody>
                    <a:bodyPr/>
                    <a:lstStyle/>
                    <a:p>
                      <a:pPr fontAlgn="base"/>
                      <a:r>
                        <a:rPr lang="en-IN">
                          <a:effectLst/>
                        </a:rPr>
                        <a:t>float64</a:t>
                      </a:r>
                    </a:p>
                  </a:txBody>
                  <a:tcPr anchor="ctr"/>
                </a:tc>
                <a:extLst>
                  <a:ext uri="{0D108BD9-81ED-4DB2-BD59-A6C34878D82A}">
                    <a16:rowId xmlns:a16="http://schemas.microsoft.com/office/drawing/2014/main" val="1733456195"/>
                  </a:ext>
                </a:extLst>
              </a:tr>
              <a:tr h="395356">
                <a:tc>
                  <a:txBody>
                    <a:bodyPr/>
                    <a:lstStyle/>
                    <a:p>
                      <a:pPr fontAlgn="base"/>
                      <a:r>
                        <a:rPr lang="en-IN">
                          <a:effectLst/>
                        </a:rPr>
                        <a:t>ph</a:t>
                      </a:r>
                    </a:p>
                  </a:txBody>
                  <a:tcPr anchor="ctr"/>
                </a:tc>
                <a:tc>
                  <a:txBody>
                    <a:bodyPr/>
                    <a:lstStyle/>
                    <a:p>
                      <a:pPr fontAlgn="base"/>
                      <a:r>
                        <a:rPr lang="en-IN">
                          <a:effectLst/>
                        </a:rPr>
                        <a:t>float64</a:t>
                      </a:r>
                    </a:p>
                  </a:txBody>
                  <a:tcPr anchor="ctr"/>
                </a:tc>
                <a:extLst>
                  <a:ext uri="{0D108BD9-81ED-4DB2-BD59-A6C34878D82A}">
                    <a16:rowId xmlns:a16="http://schemas.microsoft.com/office/drawing/2014/main" val="2125195464"/>
                  </a:ext>
                </a:extLst>
              </a:tr>
              <a:tr h="395356">
                <a:tc>
                  <a:txBody>
                    <a:bodyPr/>
                    <a:lstStyle/>
                    <a:p>
                      <a:pPr fontAlgn="base"/>
                      <a:r>
                        <a:rPr lang="en-IN">
                          <a:effectLst/>
                        </a:rPr>
                        <a:t>rainfall</a:t>
                      </a:r>
                    </a:p>
                  </a:txBody>
                  <a:tcPr anchor="ctr"/>
                </a:tc>
                <a:tc>
                  <a:txBody>
                    <a:bodyPr/>
                    <a:lstStyle/>
                    <a:p>
                      <a:pPr fontAlgn="base"/>
                      <a:r>
                        <a:rPr lang="en-IN">
                          <a:effectLst/>
                        </a:rPr>
                        <a:t>float64</a:t>
                      </a:r>
                    </a:p>
                  </a:txBody>
                  <a:tcPr anchor="ctr"/>
                </a:tc>
                <a:extLst>
                  <a:ext uri="{0D108BD9-81ED-4DB2-BD59-A6C34878D82A}">
                    <a16:rowId xmlns:a16="http://schemas.microsoft.com/office/drawing/2014/main" val="3895935927"/>
                  </a:ext>
                </a:extLst>
              </a:tr>
              <a:tr h="395356">
                <a:tc>
                  <a:txBody>
                    <a:bodyPr/>
                    <a:lstStyle/>
                    <a:p>
                      <a:pPr fontAlgn="base"/>
                      <a:r>
                        <a:rPr lang="en-IN">
                          <a:effectLst/>
                        </a:rPr>
                        <a:t>label</a:t>
                      </a:r>
                    </a:p>
                  </a:txBody>
                  <a:tcPr anchor="ctr"/>
                </a:tc>
                <a:tc>
                  <a:txBody>
                    <a:bodyPr/>
                    <a:lstStyle/>
                    <a:p>
                      <a:pPr fontAlgn="base"/>
                      <a:r>
                        <a:rPr lang="en-IN" dirty="0">
                          <a:effectLst/>
                        </a:rPr>
                        <a:t>object</a:t>
                      </a:r>
                    </a:p>
                  </a:txBody>
                  <a:tcPr anchor="ctr"/>
                </a:tc>
                <a:extLst>
                  <a:ext uri="{0D108BD9-81ED-4DB2-BD59-A6C34878D82A}">
                    <a16:rowId xmlns:a16="http://schemas.microsoft.com/office/drawing/2014/main" val="2398345065"/>
                  </a:ext>
                </a:extLst>
              </a:tr>
            </a:tbl>
          </a:graphicData>
        </a:graphic>
      </p:graphicFrame>
      <p:sp>
        <p:nvSpPr>
          <p:cNvPr id="9" name="TextBox 8">
            <a:extLst>
              <a:ext uri="{FF2B5EF4-FFF2-40B4-BE49-F238E27FC236}">
                <a16:creationId xmlns:a16="http://schemas.microsoft.com/office/drawing/2014/main" id="{DBD5FB1A-053D-608E-901C-8133F0A2F39C}"/>
              </a:ext>
            </a:extLst>
          </p:cNvPr>
          <p:cNvSpPr txBox="1"/>
          <p:nvPr/>
        </p:nvSpPr>
        <p:spPr>
          <a:xfrm>
            <a:off x="5427052" y="4468282"/>
            <a:ext cx="2396810" cy="276999"/>
          </a:xfrm>
          <a:prstGeom prst="rect">
            <a:avLst/>
          </a:prstGeom>
          <a:noFill/>
        </p:spPr>
        <p:txBody>
          <a:bodyPr wrap="none" rtlCol="0">
            <a:spAutoFit/>
          </a:bodyPr>
          <a:lstStyle/>
          <a:p>
            <a:r>
              <a:rPr lang="en-US" sz="1200" dirty="0"/>
              <a:t>Fig. Features in the crop dataset</a:t>
            </a:r>
            <a:endParaRPr lang="en-IN" sz="1200" dirty="0"/>
          </a:p>
        </p:txBody>
      </p:sp>
    </p:spTree>
    <p:extLst>
      <p:ext uri="{BB962C8B-B14F-4D97-AF65-F5344CB8AC3E}">
        <p14:creationId xmlns:p14="http://schemas.microsoft.com/office/powerpoint/2010/main" val="161049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10250" y="445025"/>
            <a:ext cx="7723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effectLst/>
                <a:latin typeface="Playfair Display" panose="00000500000000000000" pitchFamily="2" charset="0"/>
              </a:rPr>
              <a:t>Unveiling the Data</a:t>
            </a:r>
            <a:endParaRPr lang="en-IN" dirty="0">
              <a:latin typeface="Playfair Display" panose="00000500000000000000" pitchFamily="2" charset="0"/>
            </a:endParaRPr>
          </a:p>
        </p:txBody>
      </p:sp>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8" name="Google Shape;186;p33">
            <a:extLst>
              <a:ext uri="{FF2B5EF4-FFF2-40B4-BE49-F238E27FC236}">
                <a16:creationId xmlns:a16="http://schemas.microsoft.com/office/drawing/2014/main" id="{34F54952-157A-B12F-EA01-84D86F1C9069}"/>
              </a:ext>
            </a:extLst>
          </p:cNvPr>
          <p:cNvSpPr txBox="1">
            <a:spLocks/>
          </p:cNvSpPr>
          <p:nvPr/>
        </p:nvSpPr>
        <p:spPr>
          <a:xfrm>
            <a:off x="710250" y="1709137"/>
            <a:ext cx="4133420" cy="31146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Developed to establish connectivity between the rainfall and crop datasets.</a:t>
            </a:r>
          </a:p>
          <a:p>
            <a:pPr marL="285750" indent="-285750">
              <a:buFont typeface="Arial" panose="020B0604020202020204" pitchFamily="34" charset="0"/>
              <a:buChar char="•"/>
            </a:pPr>
            <a:r>
              <a:rPr lang="en-US" dirty="0"/>
              <a:t>Encompasses crop varieties cultivated within all mentioned sub-divisions in the rainfall dataset.</a:t>
            </a:r>
          </a:p>
          <a:p>
            <a:pPr marL="285750" indent="-285750">
              <a:buFont typeface="Arial" panose="020B0604020202020204" pitchFamily="34" charset="0"/>
              <a:buChar char="•"/>
            </a:pPr>
            <a:r>
              <a:rPr lang="en-US" dirty="0"/>
              <a:t>All the values in this dataset are backed up by authorized and verified open data sources.</a:t>
            </a:r>
          </a:p>
          <a:p>
            <a:pPr marL="285750" indent="-285750">
              <a:buFont typeface="Arial" panose="020B0604020202020204" pitchFamily="34" charset="0"/>
              <a:buChar char="•"/>
            </a:pPr>
            <a:r>
              <a:rPr lang="en-US" dirty="0"/>
              <a:t>It contains 494 rows and 3 features</a:t>
            </a:r>
          </a:p>
        </p:txBody>
      </p:sp>
      <p:sp>
        <p:nvSpPr>
          <p:cNvPr id="9" name="Google Shape;187;p33">
            <a:extLst>
              <a:ext uri="{FF2B5EF4-FFF2-40B4-BE49-F238E27FC236}">
                <a16:creationId xmlns:a16="http://schemas.microsoft.com/office/drawing/2014/main" id="{DD125F33-A1DE-5E87-2554-C5656C43A146}"/>
              </a:ext>
            </a:extLst>
          </p:cNvPr>
          <p:cNvSpPr txBox="1">
            <a:spLocks/>
          </p:cNvSpPr>
          <p:nvPr/>
        </p:nvSpPr>
        <p:spPr>
          <a:xfrm>
            <a:off x="710251" y="1295665"/>
            <a:ext cx="3954514" cy="406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solidFill>
                  <a:schemeClr val="tx2"/>
                </a:solidFill>
                <a:latin typeface="Playfair Display" panose="00000500000000000000" pitchFamily="2" charset="0"/>
              </a:rPr>
              <a:t>3. Sub-division-wise crop Dataset:</a:t>
            </a:r>
          </a:p>
        </p:txBody>
      </p:sp>
      <p:pic>
        <p:nvPicPr>
          <p:cNvPr id="11" name="Picture 10">
            <a:extLst>
              <a:ext uri="{FF2B5EF4-FFF2-40B4-BE49-F238E27FC236}">
                <a16:creationId xmlns:a16="http://schemas.microsoft.com/office/drawing/2014/main" id="{E63722AA-E2B4-4E85-A947-82813F11DFAE}"/>
              </a:ext>
            </a:extLst>
          </p:cNvPr>
          <p:cNvPicPr>
            <a:picLocks noChangeAspect="1"/>
          </p:cNvPicPr>
          <p:nvPr/>
        </p:nvPicPr>
        <p:blipFill rotWithShape="1">
          <a:blip r:embed="rId3"/>
          <a:srcRect l="896" t="667"/>
          <a:stretch/>
        </p:blipFill>
        <p:spPr>
          <a:xfrm>
            <a:off x="4972530" y="1017725"/>
            <a:ext cx="3648961" cy="3224179"/>
          </a:xfrm>
          <a:prstGeom prst="rect">
            <a:avLst/>
          </a:prstGeom>
        </p:spPr>
      </p:pic>
      <p:sp>
        <p:nvSpPr>
          <p:cNvPr id="12" name="TextBox 11">
            <a:extLst>
              <a:ext uri="{FF2B5EF4-FFF2-40B4-BE49-F238E27FC236}">
                <a16:creationId xmlns:a16="http://schemas.microsoft.com/office/drawing/2014/main" id="{6E723A55-9E68-B6B3-4683-3A2D2BC08CED}"/>
              </a:ext>
            </a:extLst>
          </p:cNvPr>
          <p:cNvSpPr txBox="1"/>
          <p:nvPr/>
        </p:nvSpPr>
        <p:spPr>
          <a:xfrm>
            <a:off x="5837585" y="4241904"/>
            <a:ext cx="2180405" cy="276999"/>
          </a:xfrm>
          <a:prstGeom prst="rect">
            <a:avLst/>
          </a:prstGeom>
          <a:noFill/>
        </p:spPr>
        <p:txBody>
          <a:bodyPr wrap="none" rtlCol="0">
            <a:spAutoFit/>
          </a:bodyPr>
          <a:lstStyle/>
          <a:p>
            <a:r>
              <a:rPr lang="en-US" sz="1200" dirty="0"/>
              <a:t>Fig. References table snippet</a:t>
            </a:r>
            <a:endParaRPr lang="en-IN" sz="1200" dirty="0"/>
          </a:p>
        </p:txBody>
      </p:sp>
    </p:spTree>
    <p:extLst>
      <p:ext uri="{BB962C8B-B14F-4D97-AF65-F5344CB8AC3E}">
        <p14:creationId xmlns:p14="http://schemas.microsoft.com/office/powerpoint/2010/main" val="126026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Data cleaning</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50" y="1216772"/>
            <a:ext cx="7723500" cy="36467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2"/>
                </a:solidFill>
              </a:rPr>
              <a:t>Handling Null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Explored rows and columns with nulls to identify patterns.</a:t>
            </a:r>
          </a:p>
          <a:p>
            <a:pPr marL="285750" indent="-285750">
              <a:buFont typeface="Arial" panose="020B0604020202020204" pitchFamily="34" charset="0"/>
              <a:buChar char="•"/>
            </a:pPr>
            <a:r>
              <a:rPr lang="en-US" dirty="0"/>
              <a:t>Noticed most nulls were pre-1970, possibly due to data preservation techniques.</a:t>
            </a:r>
          </a:p>
          <a:p>
            <a:pPr marL="285750" indent="-285750">
              <a:buFont typeface="Arial" panose="020B0604020202020204" pitchFamily="34" charset="0"/>
              <a:buChar char="•"/>
            </a:pPr>
            <a:r>
              <a:rPr lang="en-US" dirty="0"/>
              <a:t>Filled and compared nulls using 0, mean, forward fill, and interpolation methods.</a:t>
            </a:r>
          </a:p>
          <a:p>
            <a:pPr marL="285750" indent="-285750">
              <a:buFont typeface="Arial" panose="020B0604020202020204" pitchFamily="34" charset="0"/>
              <a:buChar char="•"/>
            </a:pPr>
            <a:r>
              <a:rPr lang="en-US" dirty="0"/>
              <a:t>Chose forward fill (</a:t>
            </a:r>
            <a:r>
              <a:rPr lang="en-US" dirty="0" err="1"/>
              <a:t>ffill</a:t>
            </a:r>
            <a:r>
              <a:rPr lang="en-US" dirty="0"/>
              <a:t>) for minimal impact on data.</a:t>
            </a:r>
          </a:p>
          <a:p>
            <a:pPr marL="285750" indent="-285750">
              <a:buFont typeface="Arial" panose="020B0604020202020204" pitchFamily="34" charset="0"/>
              <a:buChar char="•"/>
            </a:pPr>
            <a:endParaRPr lang="en-US" dirty="0"/>
          </a:p>
          <a:p>
            <a:r>
              <a:rPr lang="en-US" sz="1800" dirty="0">
                <a:solidFill>
                  <a:schemeClr val="tx2"/>
                </a:solidFill>
              </a:rPr>
              <a:t>Data Enrichment: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Utilized complete monthly data to fill </a:t>
            </a:r>
            <a:r>
              <a:rPr lang="en-US" dirty="0" err="1"/>
              <a:t>na</a:t>
            </a:r>
            <a:r>
              <a:rPr lang="en-US" dirty="0"/>
              <a:t> values in seasonal and annual columns.</a:t>
            </a:r>
          </a:p>
          <a:p>
            <a:pPr marL="285750" indent="-285750">
              <a:buFont typeface="Arial" panose="020B0604020202020204" pitchFamily="34" charset="0"/>
              <a:buChar char="•"/>
            </a:pPr>
            <a:r>
              <a:rPr lang="en-US" dirty="0"/>
              <a:t>Investigated rainfall distribution, highlighting June to September as the peak period (around 87% of total rainfall in the year).</a:t>
            </a:r>
          </a:p>
        </p:txBody>
      </p:sp>
    </p:spTree>
    <p:extLst>
      <p:ext uri="{BB962C8B-B14F-4D97-AF65-F5344CB8AC3E}">
        <p14:creationId xmlns:p14="http://schemas.microsoft.com/office/powerpoint/2010/main" val="156219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cxnSp>
        <p:nvCxnSpPr>
          <p:cNvPr id="176" name="Google Shape;176;p32"/>
          <p:cNvCxnSpPr/>
          <p:nvPr/>
        </p:nvCxnSpPr>
        <p:spPr>
          <a:xfrm>
            <a:off x="317100" y="493350"/>
            <a:ext cx="0" cy="633900"/>
          </a:xfrm>
          <a:prstGeom prst="straightConnector1">
            <a:avLst/>
          </a:prstGeom>
          <a:noFill/>
          <a:ln w="9525" cap="flat" cmpd="sng">
            <a:solidFill>
              <a:srgbClr val="355F16"/>
            </a:solidFill>
            <a:prstDash val="solid"/>
            <a:round/>
            <a:headEnd type="none" w="med" len="med"/>
            <a:tailEnd type="none" w="med" len="med"/>
          </a:ln>
        </p:spPr>
      </p:cxnSp>
      <p:sp>
        <p:nvSpPr>
          <p:cNvPr id="7" name="Title 6">
            <a:extLst>
              <a:ext uri="{FF2B5EF4-FFF2-40B4-BE49-F238E27FC236}">
                <a16:creationId xmlns:a16="http://schemas.microsoft.com/office/drawing/2014/main" id="{6E2722FF-B811-DA59-7805-A0D6507DEBD2}"/>
              </a:ext>
            </a:extLst>
          </p:cNvPr>
          <p:cNvSpPr>
            <a:spLocks noGrp="1"/>
          </p:cNvSpPr>
          <p:nvPr>
            <p:ph type="title"/>
          </p:nvPr>
        </p:nvSpPr>
        <p:spPr/>
        <p:txBody>
          <a:bodyPr/>
          <a:lstStyle/>
          <a:p>
            <a:r>
              <a:rPr lang="en-IN" dirty="0"/>
              <a:t>Data cleaning</a:t>
            </a:r>
          </a:p>
        </p:txBody>
      </p:sp>
      <p:sp>
        <p:nvSpPr>
          <p:cNvPr id="2" name="Google Shape;186;p33">
            <a:extLst>
              <a:ext uri="{FF2B5EF4-FFF2-40B4-BE49-F238E27FC236}">
                <a16:creationId xmlns:a16="http://schemas.microsoft.com/office/drawing/2014/main" id="{42A6F078-E7CE-5FC2-333C-D16BCDD24854}"/>
              </a:ext>
            </a:extLst>
          </p:cNvPr>
          <p:cNvSpPr txBox="1">
            <a:spLocks/>
          </p:cNvSpPr>
          <p:nvPr/>
        </p:nvSpPr>
        <p:spPr>
          <a:xfrm>
            <a:off x="710250" y="1524000"/>
            <a:ext cx="2768446" cy="33594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presented graph illustrates the mean annual precipitation across all subdivisions from 1901 to 2017.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unveils that Arunachal Pradesh exhibits the highest average annual rainfall, whereas West Rajasthan records the lowest, among the depicted subdivisions.</a:t>
            </a:r>
          </a:p>
        </p:txBody>
      </p:sp>
      <p:pic>
        <p:nvPicPr>
          <p:cNvPr id="2054" name="Picture 6">
            <a:extLst>
              <a:ext uri="{FF2B5EF4-FFF2-40B4-BE49-F238E27FC236}">
                <a16:creationId xmlns:a16="http://schemas.microsoft.com/office/drawing/2014/main" id="{025028E9-177E-4D4B-90DC-6B6EF0D88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46328"/>
            <a:ext cx="4912413" cy="44508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504272-9E04-518F-C138-AC5358B6462E}"/>
              </a:ext>
            </a:extLst>
          </p:cNvPr>
          <p:cNvSpPr txBox="1"/>
          <p:nvPr/>
        </p:nvSpPr>
        <p:spPr>
          <a:xfrm>
            <a:off x="4788993" y="4744925"/>
            <a:ext cx="3259226" cy="276999"/>
          </a:xfrm>
          <a:prstGeom prst="rect">
            <a:avLst/>
          </a:prstGeom>
          <a:noFill/>
        </p:spPr>
        <p:txBody>
          <a:bodyPr wrap="none" rtlCol="0">
            <a:spAutoFit/>
          </a:bodyPr>
          <a:lstStyle/>
          <a:p>
            <a:r>
              <a:rPr lang="en-US" sz="1200" dirty="0"/>
              <a:t>Fig. Sub-division wise average annual rainfall</a:t>
            </a:r>
            <a:endParaRPr lang="en-IN" sz="1200" dirty="0"/>
          </a:p>
        </p:txBody>
      </p:sp>
    </p:spTree>
    <p:extLst>
      <p:ext uri="{BB962C8B-B14F-4D97-AF65-F5344CB8AC3E}">
        <p14:creationId xmlns:p14="http://schemas.microsoft.com/office/powerpoint/2010/main" val="2141132370"/>
      </p:ext>
    </p:extLst>
  </p:cSld>
  <p:clrMapOvr>
    <a:masterClrMapping/>
  </p:clrMapOvr>
</p:sld>
</file>

<file path=ppt/theme/theme1.xml><?xml version="1.0" encoding="utf-8"?>
<a:theme xmlns:a="http://schemas.openxmlformats.org/drawingml/2006/main" name="Poultry Farm Company by Slidesgo">
  <a:themeElements>
    <a:clrScheme name="Simple Light">
      <a:dk1>
        <a:srgbClr val="49433D"/>
      </a:dk1>
      <a:lt1>
        <a:srgbClr val="FDFFEB"/>
      </a:lt1>
      <a:dk2>
        <a:srgbClr val="355F16"/>
      </a:dk2>
      <a:lt2>
        <a:srgbClr val="7F9430"/>
      </a:lt2>
      <a:accent1>
        <a:srgbClr val="C2A6A3"/>
      </a:accent1>
      <a:accent2>
        <a:srgbClr val="FFFFFF"/>
      </a:accent2>
      <a:accent3>
        <a:srgbClr val="FFFFFF"/>
      </a:accent3>
      <a:accent4>
        <a:srgbClr val="FFFFFF"/>
      </a:accent4>
      <a:accent5>
        <a:srgbClr val="FFFFFF"/>
      </a:accent5>
      <a:accent6>
        <a:srgbClr val="FFFFFF"/>
      </a:accent6>
      <a:hlink>
        <a:srgbClr val="4943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2448</TotalTime>
  <Words>1567</Words>
  <Application>Microsoft Office PowerPoint</Application>
  <PresentationFormat>On-screen Show (16:9)</PresentationFormat>
  <Paragraphs>227</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Playfair Display</vt:lpstr>
      <vt:lpstr>Roboto</vt:lpstr>
      <vt:lpstr>Arial</vt:lpstr>
      <vt:lpstr>Poultry Farm Company by Slidesgo</vt:lpstr>
      <vt:lpstr>Crop recommendations using Historical rainfall data</vt:lpstr>
      <vt:lpstr>Index</vt:lpstr>
      <vt:lpstr>Introduction</vt:lpstr>
      <vt:lpstr>Literature review</vt:lpstr>
      <vt:lpstr>Unveiling the Data</vt:lpstr>
      <vt:lpstr>Unveiling the Data</vt:lpstr>
      <vt:lpstr>Unveiling the Data</vt:lpstr>
      <vt:lpstr>Data cleaning</vt:lpstr>
      <vt:lpstr>Data cleaning</vt:lpstr>
      <vt:lpstr>Data exploration</vt:lpstr>
      <vt:lpstr>Data exploration</vt:lpstr>
      <vt:lpstr>Feature Engineering</vt:lpstr>
      <vt:lpstr>Implementing previous work</vt:lpstr>
      <vt:lpstr>Implementing forecasting models</vt:lpstr>
      <vt:lpstr>Integration for Crop Recommendation</vt:lpstr>
      <vt:lpstr>Integration for Crop Recommendation</vt:lpstr>
      <vt:lpstr>Results and Discussion</vt:lpstr>
      <vt:lpstr>Conclusion</vt:lpstr>
      <vt:lpstr>Future Work</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recommendations using Historical rainfall data</dc:title>
  <dc:creator>Chaitanya Khot</dc:creator>
  <cp:lastModifiedBy>Chaitanya Ashish Khot</cp:lastModifiedBy>
  <cp:revision>15</cp:revision>
  <dcterms:modified xsi:type="dcterms:W3CDTF">2023-08-16T10:46:04Z</dcterms:modified>
</cp:coreProperties>
</file>