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7" d="100"/>
          <a:sy n="37" d="100"/>
        </p:scale>
        <p:origin x="8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0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4" name="Text 2"/>
          <p:cNvSpPr/>
          <p:nvPr/>
        </p:nvSpPr>
        <p:spPr>
          <a:xfrm>
            <a:off x="793790" y="2004893"/>
            <a:ext cx="6244709" cy="1417558"/>
          </a:xfrm>
          <a:prstGeom prst="rect">
            <a:avLst/>
          </a:prstGeom>
          <a:noFill/>
          <a:ln/>
        </p:spPr>
        <p:txBody>
          <a:bodyPr wrap="squar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Bank of Baroda Hackathon 2024</a:t>
            </a:r>
            <a:endParaRPr lang="en-US" sz="4465" dirty="0"/>
          </a:p>
        </p:txBody>
      </p:sp>
      <p:sp>
        <p:nvSpPr>
          <p:cNvPr id="5" name="Text 3"/>
          <p:cNvSpPr/>
          <p:nvPr/>
        </p:nvSpPr>
        <p:spPr>
          <a:xfrm>
            <a:off x="793790" y="3649266"/>
            <a:ext cx="6244709" cy="362903"/>
          </a:xfrm>
          <a:prstGeom prst="rect">
            <a:avLst/>
          </a:prstGeom>
          <a:noFill/>
          <a:ln/>
        </p:spPr>
        <p:txBody>
          <a:bodyPr wrap="none" rtlCol="0" anchor="t"/>
          <a:lstStyle/>
          <a:p>
            <a:pPr marL="0" indent="0">
              <a:lnSpc>
                <a:spcPts val="2858"/>
              </a:lnSpc>
              <a:buNone/>
            </a:pPr>
            <a:endParaRPr lang="en-US" sz="1786" dirty="0"/>
          </a:p>
        </p:txBody>
      </p:sp>
      <p:sp>
        <p:nvSpPr>
          <p:cNvPr id="6" name="Text 4"/>
          <p:cNvSpPr/>
          <p:nvPr/>
        </p:nvSpPr>
        <p:spPr>
          <a:xfrm>
            <a:off x="1156692" y="4216241"/>
            <a:ext cx="5881807" cy="362903"/>
          </a:xfrm>
          <a:prstGeom prst="rect">
            <a:avLst/>
          </a:prstGeom>
          <a:noFill/>
          <a:ln/>
        </p:spPr>
        <p:txBody>
          <a:bodyPr wrap="none" rtlCol="0" anchor="t"/>
          <a:lstStyle/>
          <a:p>
            <a:pPr marL="342900" indent="-342900" algn="l">
              <a:lnSpc>
                <a:spcPts val="2858"/>
              </a:lnSpc>
              <a:buSzPct val="100000"/>
              <a:buChar char="•"/>
            </a:pPr>
            <a:r>
              <a:rPr lang="en-US" sz="1786" kern="0" spc="-36" dirty="0">
                <a:solidFill>
                  <a:srgbClr val="272525"/>
                </a:solidFill>
                <a:latin typeface="Inter" pitchFamily="34" charset="0"/>
                <a:ea typeface="Inter" pitchFamily="34" charset="-122"/>
                <a:cs typeface="Inter" pitchFamily="34" charset="-120"/>
              </a:rPr>
              <a:t>Team Name: AI for good</a:t>
            </a:r>
            <a:endParaRPr lang="en-US" sz="1786" dirty="0"/>
          </a:p>
        </p:txBody>
      </p:sp>
      <p:sp>
        <p:nvSpPr>
          <p:cNvPr id="7" name="Text 5"/>
          <p:cNvSpPr/>
          <p:nvPr/>
        </p:nvSpPr>
        <p:spPr>
          <a:xfrm>
            <a:off x="1156692" y="4658439"/>
            <a:ext cx="5881807" cy="725805"/>
          </a:xfrm>
          <a:prstGeom prst="rect">
            <a:avLst/>
          </a:prstGeom>
          <a:noFill/>
          <a:ln/>
        </p:spPr>
        <p:txBody>
          <a:bodyPr wrap="square" rtlCol="0" anchor="t"/>
          <a:lstStyle/>
          <a:p>
            <a:pPr marL="342900" indent="-342900" algn="l">
              <a:lnSpc>
                <a:spcPts val="2858"/>
              </a:lnSpc>
              <a:buSzPct val="100000"/>
              <a:buChar char="•"/>
            </a:pPr>
            <a:r>
              <a:rPr lang="en-US" sz="1786" kern="0" spc="-36" dirty="0">
                <a:solidFill>
                  <a:srgbClr val="272525"/>
                </a:solidFill>
                <a:latin typeface="Inter" pitchFamily="34" charset="0"/>
                <a:ea typeface="Inter" pitchFamily="34" charset="-122"/>
                <a:cs typeface="Inter" pitchFamily="34" charset="-120"/>
              </a:rPr>
              <a:t>AI for Good: Using artificial intelligence to make the world a better place.</a:t>
            </a:r>
            <a:endParaRPr lang="en-US" sz="1786" dirty="0"/>
          </a:p>
        </p:txBody>
      </p:sp>
      <p:sp>
        <p:nvSpPr>
          <p:cNvPr id="8" name="Text 6"/>
          <p:cNvSpPr/>
          <p:nvPr/>
        </p:nvSpPr>
        <p:spPr>
          <a:xfrm>
            <a:off x="1156692" y="5463540"/>
            <a:ext cx="5881807" cy="362903"/>
          </a:xfrm>
          <a:prstGeom prst="rect">
            <a:avLst/>
          </a:prstGeom>
          <a:noFill/>
          <a:ln/>
        </p:spPr>
        <p:txBody>
          <a:bodyPr wrap="none" rtlCol="0" anchor="t"/>
          <a:lstStyle/>
          <a:p>
            <a:pPr marL="342900" indent="-342900" algn="l">
              <a:lnSpc>
                <a:spcPts val="2858"/>
              </a:lnSpc>
              <a:buSzPct val="100000"/>
              <a:buChar char="•"/>
            </a:pPr>
            <a:r>
              <a:rPr lang="en-US" sz="1786" kern="0" spc="-36" dirty="0">
                <a:solidFill>
                  <a:srgbClr val="272525"/>
                </a:solidFill>
                <a:latin typeface="Inter" pitchFamily="34" charset="0"/>
                <a:ea typeface="Inter" pitchFamily="34" charset="-122"/>
                <a:cs typeface="Inter" pitchFamily="34" charset="-120"/>
              </a:rPr>
              <a:t>Date:29/6/2024</a:t>
            </a:r>
            <a:endParaRPr lang="en-US" sz="1786" dirty="0"/>
          </a:p>
        </p:txBody>
      </p:sp>
      <p:pic>
        <p:nvPicPr>
          <p:cNvPr id="9" name="Image 0" descr="preencoded.png"/>
          <p:cNvPicPr>
            <a:picLocks noChangeAspect="1"/>
          </p:cNvPicPr>
          <p:nvPr/>
        </p:nvPicPr>
        <p:blipFill>
          <a:blip r:embed="rId3"/>
          <a:stretch>
            <a:fillRect/>
          </a:stretch>
        </p:blipFill>
        <p:spPr>
          <a:xfrm>
            <a:off x="7599521" y="2033230"/>
            <a:ext cx="6244709" cy="41631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788789"/>
            <a:ext cx="8176855"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Enhancing the User Experience</a:t>
            </a:r>
            <a:endParaRPr lang="en-US" sz="4465" dirty="0"/>
          </a:p>
        </p:txBody>
      </p:sp>
      <p:pic>
        <p:nvPicPr>
          <p:cNvPr id="5" name="Image 0" descr="preencoded.png"/>
          <p:cNvPicPr>
            <a:picLocks noChangeAspect="1"/>
          </p:cNvPicPr>
          <p:nvPr/>
        </p:nvPicPr>
        <p:blipFill>
          <a:blip r:embed="rId3"/>
          <a:stretch>
            <a:fillRect/>
          </a:stretch>
        </p:blipFill>
        <p:spPr>
          <a:xfrm>
            <a:off x="793790" y="1951196"/>
            <a:ext cx="4120753" cy="2546747"/>
          </a:xfrm>
          <a:prstGeom prst="rect">
            <a:avLst/>
          </a:prstGeom>
        </p:spPr>
      </p:pic>
      <p:sp>
        <p:nvSpPr>
          <p:cNvPr id="6" name="Text 3"/>
          <p:cNvSpPr/>
          <p:nvPr/>
        </p:nvSpPr>
        <p:spPr>
          <a:xfrm>
            <a:off x="793790" y="4781431"/>
            <a:ext cx="4120753" cy="708660"/>
          </a:xfrm>
          <a:prstGeom prst="rect">
            <a:avLst/>
          </a:prstGeom>
          <a:noFill/>
          <a:ln/>
        </p:spPr>
        <p:txBody>
          <a:bodyPr wrap="squar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Personalized Recommendations</a:t>
            </a:r>
            <a:endParaRPr lang="en-US" sz="2233" dirty="0"/>
          </a:p>
        </p:txBody>
      </p:sp>
      <p:sp>
        <p:nvSpPr>
          <p:cNvPr id="7" name="Text 4"/>
          <p:cNvSpPr/>
          <p:nvPr/>
        </p:nvSpPr>
        <p:spPr>
          <a:xfrm>
            <a:off x="793790" y="5626179"/>
            <a:ext cx="4120753" cy="1814513"/>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The chatbot tailors financial advice based on individual financial data and goals, providing a truly personalized experience to help users achieve their unique financial objectives.</a:t>
            </a:r>
            <a:endParaRPr lang="en-US" sz="1786" dirty="0"/>
          </a:p>
        </p:txBody>
      </p:sp>
      <p:pic>
        <p:nvPicPr>
          <p:cNvPr id="8" name="Image 1" descr="preencoded.png"/>
          <p:cNvPicPr>
            <a:picLocks noChangeAspect="1"/>
          </p:cNvPicPr>
          <p:nvPr/>
        </p:nvPicPr>
        <p:blipFill>
          <a:blip r:embed="rId4"/>
          <a:stretch>
            <a:fillRect/>
          </a:stretch>
        </p:blipFill>
        <p:spPr>
          <a:xfrm>
            <a:off x="5254704" y="1951196"/>
            <a:ext cx="4120872" cy="2546866"/>
          </a:xfrm>
          <a:prstGeom prst="rect">
            <a:avLst/>
          </a:prstGeom>
        </p:spPr>
      </p:pic>
      <p:sp>
        <p:nvSpPr>
          <p:cNvPr id="9" name="Text 5"/>
          <p:cNvSpPr/>
          <p:nvPr/>
        </p:nvSpPr>
        <p:spPr>
          <a:xfrm>
            <a:off x="5254704" y="4781550"/>
            <a:ext cx="4075390"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Accessible Anytime, Anywhere</a:t>
            </a:r>
            <a:endParaRPr lang="en-US" sz="2233" dirty="0"/>
          </a:p>
        </p:txBody>
      </p:sp>
      <p:sp>
        <p:nvSpPr>
          <p:cNvPr id="10" name="Text 6"/>
          <p:cNvSpPr/>
          <p:nvPr/>
        </p:nvSpPr>
        <p:spPr>
          <a:xfrm>
            <a:off x="5254704" y="5271968"/>
            <a:ext cx="4120872" cy="1814513"/>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The financial advisory chatbot is available 24/7 via web and mobile platforms, allowing users to access personalized guidance and support whenever and wherever they need it.</a:t>
            </a:r>
            <a:endParaRPr lang="en-US" sz="1786" dirty="0"/>
          </a:p>
        </p:txBody>
      </p:sp>
      <p:pic>
        <p:nvPicPr>
          <p:cNvPr id="11" name="Image 2" descr="preencoded.png"/>
          <p:cNvPicPr>
            <a:picLocks noChangeAspect="1"/>
          </p:cNvPicPr>
          <p:nvPr/>
        </p:nvPicPr>
        <p:blipFill>
          <a:blip r:embed="rId5"/>
          <a:stretch>
            <a:fillRect/>
          </a:stretch>
        </p:blipFill>
        <p:spPr>
          <a:xfrm>
            <a:off x="9715738" y="1951196"/>
            <a:ext cx="4120872" cy="2546866"/>
          </a:xfrm>
          <a:prstGeom prst="rect">
            <a:avLst/>
          </a:prstGeom>
        </p:spPr>
      </p:pic>
      <p:sp>
        <p:nvSpPr>
          <p:cNvPr id="12" name="Text 7"/>
          <p:cNvSpPr/>
          <p:nvPr/>
        </p:nvSpPr>
        <p:spPr>
          <a:xfrm>
            <a:off x="9715738" y="4781550"/>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Educational Insights</a:t>
            </a:r>
            <a:endParaRPr lang="en-US" sz="2233" dirty="0"/>
          </a:p>
        </p:txBody>
      </p:sp>
      <p:sp>
        <p:nvSpPr>
          <p:cNvPr id="13" name="Text 8"/>
          <p:cNvSpPr/>
          <p:nvPr/>
        </p:nvSpPr>
        <p:spPr>
          <a:xfrm>
            <a:off x="9715738" y="5271968"/>
            <a:ext cx="4120872" cy="1814513"/>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The chatbot provides valuable insights into financial concepts and investment strategies, empowering users with the knowledge they need to make informed decisions about their money.</a:t>
            </a:r>
            <a:endParaRPr lang="en-US" sz="178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1439823"/>
            <a:ext cx="8757880"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Scaling Measures for the Solution</a:t>
            </a:r>
            <a:endParaRPr lang="en-US" sz="4465" dirty="0"/>
          </a:p>
        </p:txBody>
      </p:sp>
      <p:pic>
        <p:nvPicPr>
          <p:cNvPr id="5" name="Image 0" descr="preencoded.png"/>
          <p:cNvPicPr>
            <a:picLocks noChangeAspect="1"/>
          </p:cNvPicPr>
          <p:nvPr/>
        </p:nvPicPr>
        <p:blipFill>
          <a:blip r:embed="rId3"/>
          <a:stretch>
            <a:fillRect/>
          </a:stretch>
        </p:blipFill>
        <p:spPr>
          <a:xfrm>
            <a:off x="793790" y="2602230"/>
            <a:ext cx="566976" cy="566976"/>
          </a:xfrm>
          <a:prstGeom prst="rect">
            <a:avLst/>
          </a:prstGeom>
        </p:spPr>
      </p:pic>
      <p:sp>
        <p:nvSpPr>
          <p:cNvPr id="6" name="Text 3"/>
          <p:cNvSpPr/>
          <p:nvPr/>
        </p:nvSpPr>
        <p:spPr>
          <a:xfrm>
            <a:off x="793790" y="3396020"/>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Cloud Infrastructure</a:t>
            </a:r>
            <a:endParaRPr lang="en-US" sz="2233" dirty="0"/>
          </a:p>
        </p:txBody>
      </p:sp>
      <p:sp>
        <p:nvSpPr>
          <p:cNvPr id="7" name="Text 4"/>
          <p:cNvSpPr/>
          <p:nvPr/>
        </p:nvSpPr>
        <p:spPr>
          <a:xfrm>
            <a:off x="793790" y="3886438"/>
            <a:ext cx="3005495" cy="2903220"/>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Utilizing scalable cloud services (e.g. Azure) allows for flexible resource allocation based on demand, ensuring the solution can accommodate growth without compromising performance.</a:t>
            </a:r>
            <a:endParaRPr lang="en-US" sz="1786" dirty="0"/>
          </a:p>
        </p:txBody>
      </p:sp>
      <p:pic>
        <p:nvPicPr>
          <p:cNvPr id="8" name="Image 1" descr="preencoded.png"/>
          <p:cNvPicPr>
            <a:picLocks noChangeAspect="1"/>
          </p:cNvPicPr>
          <p:nvPr/>
        </p:nvPicPr>
        <p:blipFill>
          <a:blip r:embed="rId4"/>
          <a:stretch>
            <a:fillRect/>
          </a:stretch>
        </p:blipFill>
        <p:spPr>
          <a:xfrm>
            <a:off x="4139446" y="2602230"/>
            <a:ext cx="566976" cy="566976"/>
          </a:xfrm>
          <a:prstGeom prst="rect">
            <a:avLst/>
          </a:prstGeom>
        </p:spPr>
      </p:pic>
      <p:sp>
        <p:nvSpPr>
          <p:cNvPr id="9" name="Text 5"/>
          <p:cNvSpPr/>
          <p:nvPr/>
        </p:nvSpPr>
        <p:spPr>
          <a:xfrm>
            <a:off x="4139446" y="3396020"/>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Load Balancing</a:t>
            </a:r>
            <a:endParaRPr lang="en-US" sz="2233" dirty="0"/>
          </a:p>
        </p:txBody>
      </p:sp>
      <p:sp>
        <p:nvSpPr>
          <p:cNvPr id="10" name="Text 6"/>
          <p:cNvSpPr/>
          <p:nvPr/>
        </p:nvSpPr>
        <p:spPr>
          <a:xfrm>
            <a:off x="4139446" y="3886438"/>
            <a:ext cx="3005614" cy="2177415"/>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Implementing load balancing techniques ensures even distribution of user requests across servers, maintaining responsiveness as the user base expands.</a:t>
            </a:r>
            <a:endParaRPr lang="en-US" sz="1786" dirty="0"/>
          </a:p>
        </p:txBody>
      </p:sp>
      <p:pic>
        <p:nvPicPr>
          <p:cNvPr id="11" name="Image 2" descr="preencoded.png"/>
          <p:cNvPicPr>
            <a:picLocks noChangeAspect="1"/>
          </p:cNvPicPr>
          <p:nvPr/>
        </p:nvPicPr>
        <p:blipFill>
          <a:blip r:embed="rId5"/>
          <a:stretch>
            <a:fillRect/>
          </a:stretch>
        </p:blipFill>
        <p:spPr>
          <a:xfrm>
            <a:off x="7485221" y="2602230"/>
            <a:ext cx="566976" cy="566976"/>
          </a:xfrm>
          <a:prstGeom prst="rect">
            <a:avLst/>
          </a:prstGeom>
        </p:spPr>
      </p:pic>
      <p:sp>
        <p:nvSpPr>
          <p:cNvPr id="12" name="Text 7"/>
          <p:cNvSpPr/>
          <p:nvPr/>
        </p:nvSpPr>
        <p:spPr>
          <a:xfrm>
            <a:off x="7485221" y="3396020"/>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Horizontal Scaling</a:t>
            </a:r>
            <a:endParaRPr lang="en-US" sz="2233" dirty="0"/>
          </a:p>
        </p:txBody>
      </p:sp>
      <p:sp>
        <p:nvSpPr>
          <p:cNvPr id="13" name="Text 8"/>
          <p:cNvSpPr/>
          <p:nvPr/>
        </p:nvSpPr>
        <p:spPr>
          <a:xfrm>
            <a:off x="7485221" y="3886438"/>
            <a:ext cx="3005614" cy="2540318"/>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Adding more server instances or containers enables handling increased user traffic without degradation in performance, allowing the solution to scale effectively.</a:t>
            </a:r>
            <a:endParaRPr lang="en-US" sz="1786" dirty="0"/>
          </a:p>
        </p:txBody>
      </p:sp>
      <p:pic>
        <p:nvPicPr>
          <p:cNvPr id="14" name="Image 3" descr="preencoded.png"/>
          <p:cNvPicPr>
            <a:picLocks noChangeAspect="1"/>
          </p:cNvPicPr>
          <p:nvPr/>
        </p:nvPicPr>
        <p:blipFill>
          <a:blip r:embed="rId6"/>
          <a:stretch>
            <a:fillRect/>
          </a:stretch>
        </p:blipFill>
        <p:spPr>
          <a:xfrm>
            <a:off x="10830997" y="2602230"/>
            <a:ext cx="566976" cy="566976"/>
          </a:xfrm>
          <a:prstGeom prst="rect">
            <a:avLst/>
          </a:prstGeom>
        </p:spPr>
      </p:pic>
      <p:sp>
        <p:nvSpPr>
          <p:cNvPr id="15" name="Text 9"/>
          <p:cNvSpPr/>
          <p:nvPr/>
        </p:nvSpPr>
        <p:spPr>
          <a:xfrm>
            <a:off x="10830997" y="3396020"/>
            <a:ext cx="2992279"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Database Optimization</a:t>
            </a:r>
            <a:endParaRPr lang="en-US" sz="2233" dirty="0"/>
          </a:p>
        </p:txBody>
      </p:sp>
      <p:sp>
        <p:nvSpPr>
          <p:cNvPr id="16" name="Text 10"/>
          <p:cNvSpPr/>
          <p:nvPr/>
        </p:nvSpPr>
        <p:spPr>
          <a:xfrm>
            <a:off x="10830997" y="3886438"/>
            <a:ext cx="3005614" cy="2540318"/>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Employing database sharding or replication techniques ensures efficient data retrieval and management as user numbers grow, supporting the solution's scalability.</a:t>
            </a:r>
            <a:endParaRPr lang="en-US" sz="178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1767364"/>
            <a:ext cx="10677763"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Simple Implementation and Maintenance</a:t>
            </a:r>
            <a:endParaRPr lang="en-US" sz="4465" dirty="0"/>
          </a:p>
        </p:txBody>
      </p:sp>
      <p:sp>
        <p:nvSpPr>
          <p:cNvPr id="5" name="Shape 3"/>
          <p:cNvSpPr/>
          <p:nvPr/>
        </p:nvSpPr>
        <p:spPr>
          <a:xfrm>
            <a:off x="793790" y="3184922"/>
            <a:ext cx="510302" cy="510302"/>
          </a:xfrm>
          <a:prstGeom prst="roundRect">
            <a:avLst>
              <a:gd name="adj" fmla="val 20002"/>
            </a:avLst>
          </a:prstGeom>
          <a:solidFill>
            <a:srgbClr val="DADBF1"/>
          </a:solidFill>
          <a:ln w="7620">
            <a:solidFill>
              <a:srgbClr val="C0C1D7"/>
            </a:solidFill>
            <a:prstDash val="solid"/>
          </a:ln>
        </p:spPr>
      </p:sp>
      <p:sp>
        <p:nvSpPr>
          <p:cNvPr id="6" name="Text 4"/>
          <p:cNvSpPr/>
          <p:nvPr/>
        </p:nvSpPr>
        <p:spPr>
          <a:xfrm>
            <a:off x="970717" y="3269933"/>
            <a:ext cx="156329"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1</a:t>
            </a:r>
            <a:endParaRPr lang="en-US" sz="2679" dirty="0"/>
          </a:p>
        </p:txBody>
      </p:sp>
      <p:sp>
        <p:nvSpPr>
          <p:cNvPr id="7" name="Text 5"/>
          <p:cNvSpPr/>
          <p:nvPr/>
        </p:nvSpPr>
        <p:spPr>
          <a:xfrm>
            <a:off x="1530906" y="3184922"/>
            <a:ext cx="2896433"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Modular Development</a:t>
            </a:r>
            <a:endParaRPr lang="en-US" sz="2233" dirty="0"/>
          </a:p>
        </p:txBody>
      </p:sp>
      <p:sp>
        <p:nvSpPr>
          <p:cNvPr id="8" name="Text 6"/>
          <p:cNvSpPr/>
          <p:nvPr/>
        </p:nvSpPr>
        <p:spPr>
          <a:xfrm>
            <a:off x="1530906" y="3675340"/>
            <a:ext cx="5670947" cy="725805"/>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Built with modular components, facilitating easier development, testing, and integration of new features.</a:t>
            </a:r>
            <a:endParaRPr lang="en-US" sz="1786" dirty="0"/>
          </a:p>
        </p:txBody>
      </p:sp>
      <p:sp>
        <p:nvSpPr>
          <p:cNvPr id="9" name="Shape 7"/>
          <p:cNvSpPr/>
          <p:nvPr/>
        </p:nvSpPr>
        <p:spPr>
          <a:xfrm>
            <a:off x="7428667" y="3184922"/>
            <a:ext cx="510302" cy="510302"/>
          </a:xfrm>
          <a:prstGeom prst="roundRect">
            <a:avLst>
              <a:gd name="adj" fmla="val 20002"/>
            </a:avLst>
          </a:prstGeom>
          <a:solidFill>
            <a:srgbClr val="DADBF1"/>
          </a:solidFill>
          <a:ln w="7620">
            <a:solidFill>
              <a:srgbClr val="C0C1D7"/>
            </a:solidFill>
            <a:prstDash val="solid"/>
          </a:ln>
        </p:spPr>
      </p:sp>
      <p:sp>
        <p:nvSpPr>
          <p:cNvPr id="10" name="Text 8"/>
          <p:cNvSpPr/>
          <p:nvPr/>
        </p:nvSpPr>
        <p:spPr>
          <a:xfrm>
            <a:off x="7581662" y="3269933"/>
            <a:ext cx="204192"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2</a:t>
            </a:r>
            <a:endParaRPr lang="en-US" sz="2679" dirty="0"/>
          </a:p>
        </p:txBody>
      </p:sp>
      <p:sp>
        <p:nvSpPr>
          <p:cNvPr id="11" name="Text 9"/>
          <p:cNvSpPr/>
          <p:nvPr/>
        </p:nvSpPr>
        <p:spPr>
          <a:xfrm>
            <a:off x="8165783" y="3184922"/>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Cloud Deployment</a:t>
            </a:r>
            <a:endParaRPr lang="en-US" sz="2233" dirty="0"/>
          </a:p>
        </p:txBody>
      </p:sp>
      <p:sp>
        <p:nvSpPr>
          <p:cNvPr id="12" name="Text 10"/>
          <p:cNvSpPr/>
          <p:nvPr/>
        </p:nvSpPr>
        <p:spPr>
          <a:xfrm>
            <a:off x="8165783" y="3675340"/>
            <a:ext cx="5670947" cy="725805"/>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Utilizes scalable cloud infrastructure for simplified deployment, scalability, and ongoing management.</a:t>
            </a:r>
            <a:endParaRPr lang="en-US" sz="1786" dirty="0"/>
          </a:p>
        </p:txBody>
      </p:sp>
      <p:sp>
        <p:nvSpPr>
          <p:cNvPr id="13" name="Shape 11"/>
          <p:cNvSpPr/>
          <p:nvPr/>
        </p:nvSpPr>
        <p:spPr>
          <a:xfrm>
            <a:off x="793790" y="4883110"/>
            <a:ext cx="510302" cy="510302"/>
          </a:xfrm>
          <a:prstGeom prst="roundRect">
            <a:avLst>
              <a:gd name="adj" fmla="val 20002"/>
            </a:avLst>
          </a:prstGeom>
          <a:solidFill>
            <a:srgbClr val="DADBF1"/>
          </a:solidFill>
          <a:ln w="7620">
            <a:solidFill>
              <a:srgbClr val="C0C1D7"/>
            </a:solidFill>
            <a:prstDash val="solid"/>
          </a:ln>
        </p:spPr>
      </p:sp>
      <p:sp>
        <p:nvSpPr>
          <p:cNvPr id="14" name="Text 12"/>
          <p:cNvSpPr/>
          <p:nvPr/>
        </p:nvSpPr>
        <p:spPr>
          <a:xfrm>
            <a:off x="941784" y="4968121"/>
            <a:ext cx="214193"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3</a:t>
            </a:r>
            <a:endParaRPr lang="en-US" sz="2679" dirty="0"/>
          </a:p>
        </p:txBody>
      </p:sp>
      <p:sp>
        <p:nvSpPr>
          <p:cNvPr id="15" name="Text 13"/>
          <p:cNvSpPr/>
          <p:nvPr/>
        </p:nvSpPr>
        <p:spPr>
          <a:xfrm>
            <a:off x="1530906" y="4883110"/>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Automation Tools</a:t>
            </a:r>
            <a:endParaRPr lang="en-US" sz="2233" dirty="0"/>
          </a:p>
        </p:txBody>
      </p:sp>
      <p:sp>
        <p:nvSpPr>
          <p:cNvPr id="16" name="Text 14"/>
          <p:cNvSpPr/>
          <p:nvPr/>
        </p:nvSpPr>
        <p:spPr>
          <a:xfrm>
            <a:off x="1530906" y="5373529"/>
            <a:ext cx="5670947" cy="108870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Incorporates automation for deployment, monitoring, and updates, reducing manual intervention and operational complexity.</a:t>
            </a:r>
            <a:endParaRPr lang="en-US" sz="1786" dirty="0"/>
          </a:p>
        </p:txBody>
      </p:sp>
      <p:sp>
        <p:nvSpPr>
          <p:cNvPr id="17" name="Shape 15"/>
          <p:cNvSpPr/>
          <p:nvPr/>
        </p:nvSpPr>
        <p:spPr>
          <a:xfrm>
            <a:off x="7428667" y="4883110"/>
            <a:ext cx="510302" cy="510302"/>
          </a:xfrm>
          <a:prstGeom prst="roundRect">
            <a:avLst>
              <a:gd name="adj" fmla="val 20002"/>
            </a:avLst>
          </a:prstGeom>
          <a:solidFill>
            <a:srgbClr val="DADBF1"/>
          </a:solidFill>
          <a:ln w="7620">
            <a:solidFill>
              <a:srgbClr val="C0C1D7"/>
            </a:solidFill>
            <a:prstDash val="solid"/>
          </a:ln>
        </p:spPr>
      </p:sp>
      <p:sp>
        <p:nvSpPr>
          <p:cNvPr id="18" name="Text 16"/>
          <p:cNvSpPr/>
          <p:nvPr/>
        </p:nvSpPr>
        <p:spPr>
          <a:xfrm>
            <a:off x="7573566" y="4968121"/>
            <a:ext cx="220504"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4</a:t>
            </a:r>
            <a:endParaRPr lang="en-US" sz="2679" dirty="0"/>
          </a:p>
        </p:txBody>
      </p:sp>
      <p:sp>
        <p:nvSpPr>
          <p:cNvPr id="19" name="Text 17"/>
          <p:cNvSpPr/>
          <p:nvPr/>
        </p:nvSpPr>
        <p:spPr>
          <a:xfrm>
            <a:off x="8165783" y="4883110"/>
            <a:ext cx="3035260"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User-Friendly Interface</a:t>
            </a:r>
            <a:endParaRPr lang="en-US" sz="2233" dirty="0"/>
          </a:p>
        </p:txBody>
      </p:sp>
      <p:sp>
        <p:nvSpPr>
          <p:cNvPr id="20" name="Text 18"/>
          <p:cNvSpPr/>
          <p:nvPr/>
        </p:nvSpPr>
        <p:spPr>
          <a:xfrm>
            <a:off x="8165783" y="5373529"/>
            <a:ext cx="5670947" cy="108870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Designed with an intuitive user interface (UI) to ensure ease of use, minimizing the need for extensive user training or support.</a:t>
            </a:r>
            <a:endParaRPr lang="en-US" sz="178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1372195"/>
            <a:ext cx="8340209"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Security and Integrity Measures</a:t>
            </a:r>
            <a:endParaRPr lang="en-US" sz="4465" dirty="0"/>
          </a:p>
        </p:txBody>
      </p:sp>
      <p:sp>
        <p:nvSpPr>
          <p:cNvPr id="5" name="Shape 3"/>
          <p:cNvSpPr/>
          <p:nvPr/>
        </p:nvSpPr>
        <p:spPr>
          <a:xfrm>
            <a:off x="793790" y="2534603"/>
            <a:ext cx="6408063" cy="2047994"/>
          </a:xfrm>
          <a:prstGeom prst="roundRect">
            <a:avLst>
              <a:gd name="adj" fmla="val 4984"/>
            </a:avLst>
          </a:prstGeom>
          <a:solidFill>
            <a:srgbClr val="DADBF1"/>
          </a:solidFill>
          <a:ln w="7620">
            <a:solidFill>
              <a:srgbClr val="C0C1D7"/>
            </a:solidFill>
            <a:prstDash val="solid"/>
          </a:ln>
        </p:spPr>
      </p:sp>
      <p:sp>
        <p:nvSpPr>
          <p:cNvPr id="6" name="Text 4"/>
          <p:cNvSpPr/>
          <p:nvPr/>
        </p:nvSpPr>
        <p:spPr>
          <a:xfrm>
            <a:off x="1028224" y="2769037"/>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Encryption</a:t>
            </a:r>
            <a:endParaRPr lang="en-US" sz="2233" dirty="0"/>
          </a:p>
        </p:txBody>
      </p:sp>
      <p:sp>
        <p:nvSpPr>
          <p:cNvPr id="7" name="Text 5"/>
          <p:cNvSpPr/>
          <p:nvPr/>
        </p:nvSpPr>
        <p:spPr>
          <a:xfrm>
            <a:off x="1028224" y="3259455"/>
            <a:ext cx="5939195" cy="108870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Utilizes strong encryption protocols (e.g., TLS) to secure data transmission between users and the chatbot platform, preventing unauthorized access.</a:t>
            </a:r>
            <a:endParaRPr lang="en-US" sz="1786" dirty="0"/>
          </a:p>
        </p:txBody>
      </p:sp>
      <p:sp>
        <p:nvSpPr>
          <p:cNvPr id="8" name="Shape 6"/>
          <p:cNvSpPr/>
          <p:nvPr/>
        </p:nvSpPr>
        <p:spPr>
          <a:xfrm>
            <a:off x="7428667" y="2534603"/>
            <a:ext cx="6408063" cy="2047994"/>
          </a:xfrm>
          <a:prstGeom prst="roundRect">
            <a:avLst>
              <a:gd name="adj" fmla="val 4984"/>
            </a:avLst>
          </a:prstGeom>
          <a:solidFill>
            <a:srgbClr val="DADBF1"/>
          </a:solidFill>
          <a:ln w="7620">
            <a:solidFill>
              <a:srgbClr val="C0C1D7"/>
            </a:solidFill>
            <a:prstDash val="solid"/>
          </a:ln>
        </p:spPr>
      </p:sp>
      <p:sp>
        <p:nvSpPr>
          <p:cNvPr id="9" name="Text 7"/>
          <p:cNvSpPr/>
          <p:nvPr/>
        </p:nvSpPr>
        <p:spPr>
          <a:xfrm>
            <a:off x="7663101" y="2769037"/>
            <a:ext cx="4367927"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Authentication and Authorization</a:t>
            </a:r>
            <a:endParaRPr lang="en-US" sz="2233" dirty="0"/>
          </a:p>
        </p:txBody>
      </p:sp>
      <p:sp>
        <p:nvSpPr>
          <p:cNvPr id="10" name="Text 8"/>
          <p:cNvSpPr/>
          <p:nvPr/>
        </p:nvSpPr>
        <p:spPr>
          <a:xfrm>
            <a:off x="7663101" y="3259455"/>
            <a:ext cx="5939195" cy="108870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Implements robust user authentication mechanisms (e.g., OAuth, JWT) to verify user identities and control access to sensitive information.</a:t>
            </a:r>
            <a:endParaRPr lang="en-US" sz="1786" dirty="0"/>
          </a:p>
        </p:txBody>
      </p:sp>
      <p:sp>
        <p:nvSpPr>
          <p:cNvPr id="11" name="Shape 9"/>
          <p:cNvSpPr/>
          <p:nvPr/>
        </p:nvSpPr>
        <p:spPr>
          <a:xfrm>
            <a:off x="793790" y="4809411"/>
            <a:ext cx="6408063" cy="2047994"/>
          </a:xfrm>
          <a:prstGeom prst="roundRect">
            <a:avLst>
              <a:gd name="adj" fmla="val 4984"/>
            </a:avLst>
          </a:prstGeom>
          <a:solidFill>
            <a:srgbClr val="DADBF1"/>
          </a:solidFill>
          <a:ln w="7620">
            <a:solidFill>
              <a:srgbClr val="C0C1D7"/>
            </a:solidFill>
            <a:prstDash val="solid"/>
          </a:ln>
        </p:spPr>
      </p:sp>
      <p:sp>
        <p:nvSpPr>
          <p:cNvPr id="12" name="Text 10"/>
          <p:cNvSpPr/>
          <p:nvPr/>
        </p:nvSpPr>
        <p:spPr>
          <a:xfrm>
            <a:off x="1028224" y="5043845"/>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Data Privacy</a:t>
            </a:r>
            <a:endParaRPr lang="en-US" sz="2233" dirty="0"/>
          </a:p>
        </p:txBody>
      </p:sp>
      <p:sp>
        <p:nvSpPr>
          <p:cNvPr id="13" name="Text 11"/>
          <p:cNvSpPr/>
          <p:nvPr/>
        </p:nvSpPr>
        <p:spPr>
          <a:xfrm>
            <a:off x="1028224" y="5534263"/>
            <a:ext cx="5939195" cy="108870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Adheres to data protection regulations (e.g., GDPR, CCPA) to safeguard user data, ensuring it is collected, stored, and processed securely and ethically.</a:t>
            </a:r>
            <a:endParaRPr lang="en-US" sz="1786" dirty="0"/>
          </a:p>
        </p:txBody>
      </p:sp>
      <p:sp>
        <p:nvSpPr>
          <p:cNvPr id="14" name="Shape 12"/>
          <p:cNvSpPr/>
          <p:nvPr/>
        </p:nvSpPr>
        <p:spPr>
          <a:xfrm>
            <a:off x="7428667" y="4809411"/>
            <a:ext cx="6408063" cy="2047994"/>
          </a:xfrm>
          <a:prstGeom prst="roundRect">
            <a:avLst>
              <a:gd name="adj" fmla="val 4984"/>
            </a:avLst>
          </a:prstGeom>
          <a:solidFill>
            <a:srgbClr val="DADBF1"/>
          </a:solidFill>
          <a:ln w="7620">
            <a:solidFill>
              <a:srgbClr val="C0C1D7"/>
            </a:solidFill>
            <a:prstDash val="solid"/>
          </a:ln>
        </p:spPr>
      </p:sp>
      <p:sp>
        <p:nvSpPr>
          <p:cNvPr id="15" name="Text 13"/>
          <p:cNvSpPr/>
          <p:nvPr/>
        </p:nvSpPr>
        <p:spPr>
          <a:xfrm>
            <a:off x="7663101" y="5043845"/>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Security Audits</a:t>
            </a:r>
            <a:endParaRPr lang="en-US" sz="2233" dirty="0"/>
          </a:p>
        </p:txBody>
      </p:sp>
      <p:sp>
        <p:nvSpPr>
          <p:cNvPr id="16" name="Text 14"/>
          <p:cNvSpPr/>
          <p:nvPr/>
        </p:nvSpPr>
        <p:spPr>
          <a:xfrm>
            <a:off x="7663101" y="5534263"/>
            <a:ext cx="5939195" cy="108870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Conducts regular security audits and vulnerability assessments to identify and mitigate potential security risks and threats proactively.</a:t>
            </a:r>
            <a:endParaRPr lang="en-US" sz="1786"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93790" y="1332071"/>
            <a:ext cx="7556421" cy="978218"/>
          </a:xfrm>
          <a:prstGeom prst="rect">
            <a:avLst/>
          </a:prstGeom>
          <a:noFill/>
          <a:ln/>
        </p:spPr>
        <p:txBody>
          <a:bodyPr wrap="none" rtlCol="0" anchor="t"/>
          <a:lstStyle/>
          <a:p>
            <a:pPr marL="0" indent="0">
              <a:lnSpc>
                <a:spcPts val="7702"/>
              </a:lnSpc>
              <a:buNone/>
            </a:pPr>
            <a:r>
              <a:rPr lang="en-US" sz="6162" b="1" kern="0" spc="-185" dirty="0">
                <a:solidFill>
                  <a:srgbClr val="000000"/>
                </a:solidFill>
                <a:latin typeface="Inter" pitchFamily="34" charset="0"/>
                <a:ea typeface="Inter" pitchFamily="34" charset="-122"/>
                <a:cs typeface="Inter" pitchFamily="34" charset="-120"/>
              </a:rPr>
              <a:t>Conclusion</a:t>
            </a:r>
            <a:endParaRPr lang="en-US" sz="6162" dirty="0"/>
          </a:p>
        </p:txBody>
      </p:sp>
      <p:sp>
        <p:nvSpPr>
          <p:cNvPr id="6" name="Text 3"/>
          <p:cNvSpPr/>
          <p:nvPr/>
        </p:nvSpPr>
        <p:spPr>
          <a:xfrm>
            <a:off x="793790" y="2650450"/>
            <a:ext cx="7556421" cy="3266123"/>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We hope you've found our innovative Financial Advisory Chatbot solution to be a compelling and valuable proposition. This cutting-edge technology has the power to transform the way your customers engage with financial services, providing personalized guidance and support whenever they need it. As we've demonstrated, our chatbot offers unparalleled scalability, security, and user-friendliness, making it the ideal choice to future-proof your business. We appreciate your time and attention, and we look forward to the opportunity to collaborate and bring this transformative solution to life.</a:t>
            </a:r>
            <a:endParaRPr lang="en-US" sz="1786" dirty="0"/>
          </a:p>
        </p:txBody>
      </p:sp>
      <p:sp>
        <p:nvSpPr>
          <p:cNvPr id="7" name="Text 4"/>
          <p:cNvSpPr/>
          <p:nvPr/>
        </p:nvSpPr>
        <p:spPr>
          <a:xfrm>
            <a:off x="793790" y="6171724"/>
            <a:ext cx="7556421" cy="725805"/>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                                                                                                                        -Maddala Chatianya</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93790" y="2603540"/>
            <a:ext cx="7556421" cy="1956435"/>
          </a:xfrm>
          <a:prstGeom prst="rect">
            <a:avLst/>
          </a:prstGeom>
          <a:noFill/>
          <a:ln/>
        </p:spPr>
        <p:txBody>
          <a:bodyPr wrap="square" rtlCol="0" anchor="t"/>
          <a:lstStyle/>
          <a:p>
            <a:pPr marL="0" indent="0">
              <a:lnSpc>
                <a:spcPts val="7702"/>
              </a:lnSpc>
              <a:buNone/>
            </a:pPr>
            <a:r>
              <a:rPr lang="en-US" sz="6162" b="1" kern="0" spc="-185" dirty="0">
                <a:solidFill>
                  <a:srgbClr val="000000"/>
                </a:solidFill>
                <a:latin typeface="Inter" pitchFamily="34" charset="0"/>
                <a:ea typeface="Inter" pitchFamily="34" charset="-122"/>
                <a:cs typeface="Inter" pitchFamily="34" charset="-120"/>
              </a:rPr>
              <a:t>Financial Advisory Chat bot</a:t>
            </a:r>
            <a:endParaRPr lang="en-US" sz="6162" dirty="0"/>
          </a:p>
        </p:txBody>
      </p:sp>
      <p:sp>
        <p:nvSpPr>
          <p:cNvPr id="6" name="Text 3"/>
          <p:cNvSpPr/>
          <p:nvPr/>
        </p:nvSpPr>
        <p:spPr>
          <a:xfrm>
            <a:off x="793790" y="4900136"/>
            <a:ext cx="7556421" cy="725805"/>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To revolutionize financial advisory services using generative AI to provide personalized, data-driven financial advice to customers.</a:t>
            </a:r>
            <a:endParaRPr lang="en-US" sz="178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93790" y="1466731"/>
            <a:ext cx="5670590"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Vision for the Future</a:t>
            </a:r>
            <a:endParaRPr lang="en-US" sz="4465" dirty="0"/>
          </a:p>
        </p:txBody>
      </p:sp>
      <p:sp>
        <p:nvSpPr>
          <p:cNvPr id="6" name="Text 3"/>
          <p:cNvSpPr/>
          <p:nvPr/>
        </p:nvSpPr>
        <p:spPr>
          <a:xfrm>
            <a:off x="793790" y="2515672"/>
            <a:ext cx="7556421" cy="2177415"/>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I see immense potential in revolutionizing financial advisory services with AI, creating a more financially literate and empowered society. Addressing the critical need for accessible and understandable financial advice, with the Indian financial literacy rate at just 27%, I aim to leverage my AI expertise to develop simple, effective solutions that make financial advisory more personalized, adaptive, and transparent.</a:t>
            </a:r>
            <a:endParaRPr lang="en-US" sz="1786" dirty="0"/>
          </a:p>
        </p:txBody>
      </p:sp>
      <p:sp>
        <p:nvSpPr>
          <p:cNvPr id="7" name="Text 4"/>
          <p:cNvSpPr/>
          <p:nvPr/>
        </p:nvSpPr>
        <p:spPr>
          <a:xfrm>
            <a:off x="793790" y="4948238"/>
            <a:ext cx="7556421" cy="1814513"/>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Enhancing financial literacy and advisory services can significantly boost the Indian economy by enabling better financial decisions. My goal is to create a future where everyone has access to the knowledge and tools needed to make informed financial decisions, driving both personal and national economic growth.</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1940600" y="447318"/>
            <a:ext cx="8777526" cy="507921"/>
          </a:xfrm>
          <a:prstGeom prst="rect">
            <a:avLst/>
          </a:prstGeom>
          <a:noFill/>
          <a:ln/>
        </p:spPr>
        <p:txBody>
          <a:bodyPr wrap="none" rtlCol="0" anchor="t"/>
          <a:lstStyle/>
          <a:p>
            <a:pPr marL="0" indent="0">
              <a:lnSpc>
                <a:spcPts val="4000"/>
              </a:lnSpc>
              <a:buNone/>
            </a:pPr>
            <a:r>
              <a:rPr lang="en-US" sz="3200" b="1" kern="0" spc="-96" dirty="0">
                <a:solidFill>
                  <a:srgbClr val="000000"/>
                </a:solidFill>
                <a:latin typeface="Inter" pitchFamily="34" charset="0"/>
                <a:ea typeface="Inter" pitchFamily="34" charset="-122"/>
                <a:cs typeface="Inter" pitchFamily="34" charset="-120"/>
              </a:rPr>
              <a:t>Why Our Solution is Better &amp; Adoption Strategy</a:t>
            </a:r>
            <a:endParaRPr lang="en-US" sz="3200" dirty="0"/>
          </a:p>
        </p:txBody>
      </p:sp>
      <p:pic>
        <p:nvPicPr>
          <p:cNvPr id="5" name="Image 0" descr="preencoded.png"/>
          <p:cNvPicPr>
            <a:picLocks noChangeAspect="1"/>
          </p:cNvPicPr>
          <p:nvPr/>
        </p:nvPicPr>
        <p:blipFill>
          <a:blip r:embed="rId3"/>
          <a:stretch>
            <a:fillRect/>
          </a:stretch>
        </p:blipFill>
        <p:spPr>
          <a:xfrm>
            <a:off x="1940600" y="1280279"/>
            <a:ext cx="812721" cy="1300401"/>
          </a:xfrm>
          <a:prstGeom prst="rect">
            <a:avLst/>
          </a:prstGeom>
        </p:spPr>
      </p:pic>
      <p:sp>
        <p:nvSpPr>
          <p:cNvPr id="6" name="Text 3"/>
          <p:cNvSpPr/>
          <p:nvPr/>
        </p:nvSpPr>
        <p:spPr>
          <a:xfrm>
            <a:off x="2997041" y="1442799"/>
            <a:ext cx="2031921" cy="253960"/>
          </a:xfrm>
          <a:prstGeom prst="rect">
            <a:avLst/>
          </a:prstGeom>
          <a:noFill/>
          <a:ln/>
        </p:spPr>
        <p:txBody>
          <a:bodyPr wrap="none" rtlCol="0" anchor="t"/>
          <a:lstStyle/>
          <a:p>
            <a:pPr marL="0" indent="0" algn="l">
              <a:lnSpc>
                <a:spcPts val="2000"/>
              </a:lnSpc>
              <a:buNone/>
            </a:pPr>
            <a:r>
              <a:rPr lang="en-US" sz="1600" b="1" kern="0" spc="-48" dirty="0">
                <a:solidFill>
                  <a:srgbClr val="272525"/>
                </a:solidFill>
                <a:latin typeface="Inter" pitchFamily="34" charset="0"/>
                <a:ea typeface="Inter" pitchFamily="34" charset="-122"/>
                <a:cs typeface="Inter" pitchFamily="34" charset="-120"/>
              </a:rPr>
              <a:t>Personalization</a:t>
            </a:r>
            <a:endParaRPr lang="en-US" sz="1600" dirty="0"/>
          </a:p>
        </p:txBody>
      </p:sp>
      <p:sp>
        <p:nvSpPr>
          <p:cNvPr id="7" name="Text 4"/>
          <p:cNvSpPr/>
          <p:nvPr/>
        </p:nvSpPr>
        <p:spPr>
          <a:xfrm>
            <a:off x="2997041" y="1794272"/>
            <a:ext cx="9692640" cy="260033"/>
          </a:xfrm>
          <a:prstGeom prst="rect">
            <a:avLst/>
          </a:prstGeom>
          <a:noFill/>
          <a:ln/>
        </p:spPr>
        <p:txBody>
          <a:bodyPr wrap="none" rtlCol="0" anchor="t"/>
          <a:lstStyle/>
          <a:p>
            <a:pPr marL="0" indent="0" algn="l">
              <a:lnSpc>
                <a:spcPts val="2048"/>
              </a:lnSpc>
              <a:buNone/>
            </a:pPr>
            <a:r>
              <a:rPr lang="en-US" sz="1280" kern="0" spc="-26" dirty="0">
                <a:solidFill>
                  <a:srgbClr val="272525"/>
                </a:solidFill>
                <a:latin typeface="Inter" pitchFamily="34" charset="0"/>
                <a:ea typeface="Inter" pitchFamily="34" charset="-122"/>
                <a:cs typeface="Inter" pitchFamily="34" charset="-120"/>
              </a:rPr>
              <a:t>Uses advanced AI to provide tailored financial advice based on individual data, offering a truly personalized experience.</a:t>
            </a:r>
            <a:endParaRPr lang="en-US" sz="1280" dirty="0"/>
          </a:p>
        </p:txBody>
      </p:sp>
      <p:pic>
        <p:nvPicPr>
          <p:cNvPr id="8" name="Image 1" descr="preencoded.png"/>
          <p:cNvPicPr>
            <a:picLocks noChangeAspect="1"/>
          </p:cNvPicPr>
          <p:nvPr/>
        </p:nvPicPr>
        <p:blipFill>
          <a:blip r:embed="rId4"/>
          <a:stretch>
            <a:fillRect/>
          </a:stretch>
        </p:blipFill>
        <p:spPr>
          <a:xfrm>
            <a:off x="1940600" y="2580680"/>
            <a:ext cx="812721" cy="1300401"/>
          </a:xfrm>
          <a:prstGeom prst="rect">
            <a:avLst/>
          </a:prstGeom>
        </p:spPr>
      </p:pic>
      <p:sp>
        <p:nvSpPr>
          <p:cNvPr id="9" name="Text 5"/>
          <p:cNvSpPr/>
          <p:nvPr/>
        </p:nvSpPr>
        <p:spPr>
          <a:xfrm>
            <a:off x="2997041" y="2743200"/>
            <a:ext cx="2137410" cy="253960"/>
          </a:xfrm>
          <a:prstGeom prst="rect">
            <a:avLst/>
          </a:prstGeom>
          <a:noFill/>
          <a:ln/>
        </p:spPr>
        <p:txBody>
          <a:bodyPr wrap="none" rtlCol="0" anchor="t"/>
          <a:lstStyle/>
          <a:p>
            <a:pPr marL="0" indent="0" algn="l">
              <a:lnSpc>
                <a:spcPts val="2000"/>
              </a:lnSpc>
              <a:buNone/>
            </a:pPr>
            <a:r>
              <a:rPr lang="en-US" sz="1600" b="1" kern="0" spc="-48" dirty="0">
                <a:solidFill>
                  <a:srgbClr val="272525"/>
                </a:solidFill>
                <a:latin typeface="Inter" pitchFamily="34" charset="0"/>
                <a:ea typeface="Inter" pitchFamily="34" charset="-122"/>
                <a:cs typeface="Inter" pitchFamily="34" charset="-120"/>
              </a:rPr>
              <a:t>Real-Time Adaptability</a:t>
            </a:r>
            <a:endParaRPr lang="en-US" sz="1600" dirty="0"/>
          </a:p>
        </p:txBody>
      </p:sp>
      <p:sp>
        <p:nvSpPr>
          <p:cNvPr id="10" name="Text 6"/>
          <p:cNvSpPr/>
          <p:nvPr/>
        </p:nvSpPr>
        <p:spPr>
          <a:xfrm>
            <a:off x="2997041" y="3094673"/>
            <a:ext cx="9692640" cy="260033"/>
          </a:xfrm>
          <a:prstGeom prst="rect">
            <a:avLst/>
          </a:prstGeom>
          <a:noFill/>
          <a:ln/>
        </p:spPr>
        <p:txBody>
          <a:bodyPr wrap="none" rtlCol="0" anchor="t"/>
          <a:lstStyle/>
          <a:p>
            <a:pPr marL="0" indent="0" algn="l">
              <a:lnSpc>
                <a:spcPts val="2048"/>
              </a:lnSpc>
              <a:buNone/>
            </a:pPr>
            <a:r>
              <a:rPr lang="en-US" sz="1280" kern="0" spc="-26" dirty="0">
                <a:solidFill>
                  <a:srgbClr val="272525"/>
                </a:solidFill>
                <a:latin typeface="Inter" pitchFamily="34" charset="0"/>
                <a:ea typeface="Inter" pitchFamily="34" charset="-122"/>
                <a:cs typeface="Inter" pitchFamily="34" charset="-120"/>
              </a:rPr>
              <a:t>Offers real-time adjustments to advice as financial conditions and goals change, ensuring the guidance remains relevant.</a:t>
            </a:r>
            <a:endParaRPr lang="en-US" sz="1280" dirty="0"/>
          </a:p>
        </p:txBody>
      </p:sp>
      <p:pic>
        <p:nvPicPr>
          <p:cNvPr id="11" name="Image 2" descr="preencoded.png"/>
          <p:cNvPicPr>
            <a:picLocks noChangeAspect="1"/>
          </p:cNvPicPr>
          <p:nvPr/>
        </p:nvPicPr>
        <p:blipFill>
          <a:blip r:embed="rId5"/>
          <a:stretch>
            <a:fillRect/>
          </a:stretch>
        </p:blipFill>
        <p:spPr>
          <a:xfrm>
            <a:off x="1940600" y="3881080"/>
            <a:ext cx="812721" cy="1300401"/>
          </a:xfrm>
          <a:prstGeom prst="rect">
            <a:avLst/>
          </a:prstGeom>
        </p:spPr>
      </p:pic>
      <p:sp>
        <p:nvSpPr>
          <p:cNvPr id="12" name="Text 7"/>
          <p:cNvSpPr/>
          <p:nvPr/>
        </p:nvSpPr>
        <p:spPr>
          <a:xfrm>
            <a:off x="2997041" y="4043601"/>
            <a:ext cx="2031921" cy="253960"/>
          </a:xfrm>
          <a:prstGeom prst="rect">
            <a:avLst/>
          </a:prstGeom>
          <a:noFill/>
          <a:ln/>
        </p:spPr>
        <p:txBody>
          <a:bodyPr wrap="none" rtlCol="0" anchor="t"/>
          <a:lstStyle/>
          <a:p>
            <a:pPr marL="0" indent="0" algn="l">
              <a:lnSpc>
                <a:spcPts val="2000"/>
              </a:lnSpc>
              <a:buNone/>
            </a:pPr>
            <a:r>
              <a:rPr lang="en-US" sz="1600" b="1" kern="0" spc="-48" dirty="0">
                <a:solidFill>
                  <a:srgbClr val="272525"/>
                </a:solidFill>
                <a:latin typeface="Inter" pitchFamily="34" charset="0"/>
                <a:ea typeface="Inter" pitchFamily="34" charset="-122"/>
                <a:cs typeface="Inter" pitchFamily="34" charset="-120"/>
              </a:rPr>
              <a:t>Transparency</a:t>
            </a:r>
            <a:endParaRPr lang="en-US" sz="1600" dirty="0"/>
          </a:p>
        </p:txBody>
      </p:sp>
      <p:sp>
        <p:nvSpPr>
          <p:cNvPr id="13" name="Text 8"/>
          <p:cNvSpPr/>
          <p:nvPr/>
        </p:nvSpPr>
        <p:spPr>
          <a:xfrm>
            <a:off x="2997041" y="4395073"/>
            <a:ext cx="9692640" cy="260033"/>
          </a:xfrm>
          <a:prstGeom prst="rect">
            <a:avLst/>
          </a:prstGeom>
          <a:noFill/>
          <a:ln/>
        </p:spPr>
        <p:txBody>
          <a:bodyPr wrap="none" rtlCol="0" anchor="t"/>
          <a:lstStyle/>
          <a:p>
            <a:pPr marL="0" indent="0" algn="l">
              <a:lnSpc>
                <a:spcPts val="2048"/>
              </a:lnSpc>
              <a:buNone/>
            </a:pPr>
            <a:r>
              <a:rPr lang="en-US" sz="1280" kern="0" spc="-26" dirty="0">
                <a:solidFill>
                  <a:srgbClr val="272525"/>
                </a:solidFill>
                <a:latin typeface="Inter" pitchFamily="34" charset="0"/>
                <a:ea typeface="Inter" pitchFamily="34" charset="-122"/>
                <a:cs typeface="Inter" pitchFamily="34" charset="-120"/>
              </a:rPr>
              <a:t>Ensures transparent and explainable AI processes, building user trust in the recommendations provided.</a:t>
            </a:r>
            <a:endParaRPr lang="en-US" sz="1280" dirty="0"/>
          </a:p>
        </p:txBody>
      </p:sp>
      <p:pic>
        <p:nvPicPr>
          <p:cNvPr id="14" name="Image 3" descr="preencoded.png"/>
          <p:cNvPicPr>
            <a:picLocks noChangeAspect="1"/>
          </p:cNvPicPr>
          <p:nvPr/>
        </p:nvPicPr>
        <p:blipFill>
          <a:blip r:embed="rId6"/>
          <a:stretch>
            <a:fillRect/>
          </a:stretch>
        </p:blipFill>
        <p:spPr>
          <a:xfrm>
            <a:off x="1940600" y="5181481"/>
            <a:ext cx="812721" cy="1300401"/>
          </a:xfrm>
          <a:prstGeom prst="rect">
            <a:avLst/>
          </a:prstGeom>
        </p:spPr>
      </p:pic>
      <p:sp>
        <p:nvSpPr>
          <p:cNvPr id="15" name="Text 9"/>
          <p:cNvSpPr/>
          <p:nvPr/>
        </p:nvSpPr>
        <p:spPr>
          <a:xfrm>
            <a:off x="2997041" y="5344001"/>
            <a:ext cx="2245876" cy="253960"/>
          </a:xfrm>
          <a:prstGeom prst="rect">
            <a:avLst/>
          </a:prstGeom>
          <a:noFill/>
          <a:ln/>
        </p:spPr>
        <p:txBody>
          <a:bodyPr wrap="none" rtlCol="0" anchor="t"/>
          <a:lstStyle/>
          <a:p>
            <a:pPr marL="0" indent="0" algn="l">
              <a:lnSpc>
                <a:spcPts val="2000"/>
              </a:lnSpc>
              <a:buNone/>
            </a:pPr>
            <a:r>
              <a:rPr lang="en-US" sz="1600" b="1" kern="0" spc="-48" dirty="0">
                <a:solidFill>
                  <a:srgbClr val="272525"/>
                </a:solidFill>
                <a:latin typeface="Inter" pitchFamily="34" charset="0"/>
                <a:ea typeface="Inter" pitchFamily="34" charset="-122"/>
                <a:cs typeface="Inter" pitchFamily="34" charset="-120"/>
              </a:rPr>
              <a:t>Comprehensive Service</a:t>
            </a:r>
            <a:endParaRPr lang="en-US" sz="1600" dirty="0"/>
          </a:p>
        </p:txBody>
      </p:sp>
      <p:sp>
        <p:nvSpPr>
          <p:cNvPr id="16" name="Text 10"/>
          <p:cNvSpPr/>
          <p:nvPr/>
        </p:nvSpPr>
        <p:spPr>
          <a:xfrm>
            <a:off x="2997041" y="5695474"/>
            <a:ext cx="9692640" cy="260033"/>
          </a:xfrm>
          <a:prstGeom prst="rect">
            <a:avLst/>
          </a:prstGeom>
          <a:noFill/>
          <a:ln/>
        </p:spPr>
        <p:txBody>
          <a:bodyPr wrap="none" rtlCol="0" anchor="t"/>
          <a:lstStyle/>
          <a:p>
            <a:pPr marL="0" indent="0" algn="l">
              <a:lnSpc>
                <a:spcPts val="2048"/>
              </a:lnSpc>
              <a:buNone/>
            </a:pPr>
            <a:r>
              <a:rPr lang="en-US" sz="1280" kern="0" spc="-26" dirty="0">
                <a:solidFill>
                  <a:srgbClr val="272525"/>
                </a:solidFill>
                <a:latin typeface="Inter" pitchFamily="34" charset="0"/>
                <a:ea typeface="Inter" pitchFamily="34" charset="-122"/>
                <a:cs typeface="Inter" pitchFamily="34" charset="-120"/>
              </a:rPr>
              <a:t>Combines investment advice, financial planning, and education in one convenient platform, addressing all financial needs.</a:t>
            </a:r>
            <a:endParaRPr lang="en-US" sz="1280" dirty="0"/>
          </a:p>
        </p:txBody>
      </p:sp>
      <p:pic>
        <p:nvPicPr>
          <p:cNvPr id="17" name="Image 4" descr="preencoded.png"/>
          <p:cNvPicPr>
            <a:picLocks noChangeAspect="1"/>
          </p:cNvPicPr>
          <p:nvPr/>
        </p:nvPicPr>
        <p:blipFill>
          <a:blip r:embed="rId7"/>
          <a:stretch>
            <a:fillRect/>
          </a:stretch>
        </p:blipFill>
        <p:spPr>
          <a:xfrm>
            <a:off x="1940600" y="6481882"/>
            <a:ext cx="812721" cy="1300401"/>
          </a:xfrm>
          <a:prstGeom prst="rect">
            <a:avLst/>
          </a:prstGeom>
        </p:spPr>
      </p:pic>
      <p:sp>
        <p:nvSpPr>
          <p:cNvPr id="18" name="Text 11"/>
          <p:cNvSpPr/>
          <p:nvPr/>
        </p:nvSpPr>
        <p:spPr>
          <a:xfrm>
            <a:off x="2997041" y="6644402"/>
            <a:ext cx="2031921" cy="253960"/>
          </a:xfrm>
          <a:prstGeom prst="rect">
            <a:avLst/>
          </a:prstGeom>
          <a:noFill/>
          <a:ln/>
        </p:spPr>
        <p:txBody>
          <a:bodyPr wrap="none" rtlCol="0" anchor="t"/>
          <a:lstStyle/>
          <a:p>
            <a:pPr marL="0" indent="0" algn="l">
              <a:lnSpc>
                <a:spcPts val="2000"/>
              </a:lnSpc>
              <a:buNone/>
            </a:pPr>
            <a:r>
              <a:rPr lang="en-US" sz="1600" b="1" kern="0" spc="-48" dirty="0">
                <a:solidFill>
                  <a:srgbClr val="272525"/>
                </a:solidFill>
                <a:latin typeface="Inter" pitchFamily="34" charset="0"/>
                <a:ea typeface="Inter" pitchFamily="34" charset="-122"/>
                <a:cs typeface="Inter" pitchFamily="34" charset="-120"/>
              </a:rPr>
              <a:t>Ease of Use</a:t>
            </a:r>
            <a:endParaRPr lang="en-US" sz="1600" dirty="0"/>
          </a:p>
        </p:txBody>
      </p:sp>
      <p:sp>
        <p:nvSpPr>
          <p:cNvPr id="19" name="Text 12"/>
          <p:cNvSpPr/>
          <p:nvPr/>
        </p:nvSpPr>
        <p:spPr>
          <a:xfrm>
            <a:off x="2997041" y="6995874"/>
            <a:ext cx="9692640" cy="260033"/>
          </a:xfrm>
          <a:prstGeom prst="rect">
            <a:avLst/>
          </a:prstGeom>
          <a:noFill/>
          <a:ln/>
        </p:spPr>
        <p:txBody>
          <a:bodyPr wrap="none" rtlCol="0" anchor="t"/>
          <a:lstStyle/>
          <a:p>
            <a:pPr marL="0" indent="0" algn="l">
              <a:lnSpc>
                <a:spcPts val="2048"/>
              </a:lnSpc>
              <a:buNone/>
            </a:pPr>
            <a:r>
              <a:rPr lang="en-US" sz="1280" kern="0" spc="-26" dirty="0">
                <a:solidFill>
                  <a:srgbClr val="272525"/>
                </a:solidFill>
                <a:latin typeface="Inter" pitchFamily="34" charset="0"/>
                <a:ea typeface="Inter" pitchFamily="34" charset="-122"/>
                <a:cs typeface="Inter" pitchFamily="34" charset="-120"/>
              </a:rPr>
              <a:t>Provides a user-friendly interface accessible via web and mobile platforms, making financial advisory accessible to all.</a:t>
            </a:r>
            <a:endParaRPr lang="en-US" sz="12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1106805"/>
            <a:ext cx="5670590"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How far it can go?</a:t>
            </a:r>
            <a:endParaRPr lang="en-US" sz="4465" dirty="0"/>
          </a:p>
        </p:txBody>
      </p:sp>
      <p:sp>
        <p:nvSpPr>
          <p:cNvPr id="5" name="Text 3"/>
          <p:cNvSpPr/>
          <p:nvPr/>
        </p:nvSpPr>
        <p:spPr>
          <a:xfrm>
            <a:off x="793790" y="2359819"/>
            <a:ext cx="6244709" cy="1814513"/>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The potential of our financial advisory chatbot is truly boundless. By leveraging the power of AI and machine learning, we can continuously expand its capabilities, offering increasingly personalized and comprehensive financial guidance to users.</a:t>
            </a:r>
            <a:endParaRPr lang="en-US" sz="1786" dirty="0"/>
          </a:p>
        </p:txBody>
      </p:sp>
      <p:sp>
        <p:nvSpPr>
          <p:cNvPr id="6" name="Text 4"/>
          <p:cNvSpPr/>
          <p:nvPr/>
        </p:nvSpPr>
        <p:spPr>
          <a:xfrm>
            <a:off x="793790" y="4378404"/>
            <a:ext cx="6244709" cy="254031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As the chatbot interacts with more users and gathers more data, its understanding of individual financial needs and market trends will deepen, allowing it to provide even more tailored and insightful advice. Additionally, integrating new data sources and technologies will enable the chatbot to tackle more complex financial scenarios and offer a wider range of services.</a:t>
            </a:r>
            <a:endParaRPr lang="en-US" sz="1786" dirty="0"/>
          </a:p>
        </p:txBody>
      </p:sp>
      <p:pic>
        <p:nvPicPr>
          <p:cNvPr id="7" name="Image 0" descr="preencoded.png"/>
          <p:cNvPicPr>
            <a:picLocks noChangeAspect="1"/>
          </p:cNvPicPr>
          <p:nvPr/>
        </p:nvPicPr>
        <p:blipFill>
          <a:blip r:embed="rId3"/>
          <a:stretch>
            <a:fillRect/>
          </a:stretch>
        </p:blipFill>
        <p:spPr>
          <a:xfrm>
            <a:off x="7599521" y="2410897"/>
            <a:ext cx="6244709" cy="41468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1101090"/>
            <a:ext cx="13042821" cy="1417558"/>
          </a:xfrm>
          <a:prstGeom prst="rect">
            <a:avLst/>
          </a:prstGeom>
          <a:noFill/>
          <a:ln/>
        </p:spPr>
        <p:txBody>
          <a:bodyPr wrap="squar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Business Applications of the Financial Advisory Chatbot</a:t>
            </a:r>
            <a:endParaRPr lang="en-US" sz="4465" dirty="0"/>
          </a:p>
        </p:txBody>
      </p:sp>
      <p:sp>
        <p:nvSpPr>
          <p:cNvPr id="5" name="Text 3"/>
          <p:cNvSpPr/>
          <p:nvPr/>
        </p:nvSpPr>
        <p:spPr>
          <a:xfrm>
            <a:off x="793790" y="3085624"/>
            <a:ext cx="2845594" cy="708660"/>
          </a:xfrm>
          <a:prstGeom prst="rect">
            <a:avLst/>
          </a:prstGeom>
          <a:noFill/>
          <a:ln/>
        </p:spPr>
        <p:txBody>
          <a:bodyPr wrap="square" rtlCol="0" anchor="t"/>
          <a:lstStyle/>
          <a:p>
            <a:pPr marL="0" indent="0">
              <a:lnSpc>
                <a:spcPts val="2791"/>
              </a:lnSpc>
              <a:buNone/>
            </a:pPr>
            <a:r>
              <a:rPr lang="en-US" sz="2233" b="1" kern="0" spc="-67" dirty="0">
                <a:solidFill>
                  <a:srgbClr val="000000"/>
                </a:solidFill>
                <a:latin typeface="Inter" pitchFamily="34" charset="0"/>
                <a:ea typeface="Inter" pitchFamily="34" charset="-122"/>
                <a:cs typeface="Inter" pitchFamily="34" charset="-120"/>
              </a:rPr>
              <a:t>Personal Finance Guidance</a:t>
            </a:r>
            <a:endParaRPr lang="en-US" sz="2233" dirty="0"/>
          </a:p>
        </p:txBody>
      </p:sp>
      <p:sp>
        <p:nvSpPr>
          <p:cNvPr id="6" name="Text 4"/>
          <p:cNvSpPr/>
          <p:nvPr/>
        </p:nvSpPr>
        <p:spPr>
          <a:xfrm>
            <a:off x="793790" y="4021098"/>
            <a:ext cx="2845594" cy="254031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The chatbot provides personalized advice on budgeting, saving, and managing debt. It offers strategies to help users achieve financial stability and independence.</a:t>
            </a:r>
            <a:endParaRPr lang="en-US" sz="1786" dirty="0"/>
          </a:p>
        </p:txBody>
      </p:sp>
      <p:sp>
        <p:nvSpPr>
          <p:cNvPr id="7" name="Text 5"/>
          <p:cNvSpPr/>
          <p:nvPr/>
        </p:nvSpPr>
        <p:spPr>
          <a:xfrm>
            <a:off x="4200406" y="3085624"/>
            <a:ext cx="2835235" cy="354330"/>
          </a:xfrm>
          <a:prstGeom prst="rect">
            <a:avLst/>
          </a:prstGeom>
          <a:noFill/>
          <a:ln/>
        </p:spPr>
        <p:txBody>
          <a:bodyPr wrap="none" rtlCol="0" anchor="t"/>
          <a:lstStyle/>
          <a:p>
            <a:pPr marL="0" indent="0">
              <a:lnSpc>
                <a:spcPts val="2791"/>
              </a:lnSpc>
              <a:buNone/>
            </a:pPr>
            <a:r>
              <a:rPr lang="en-US" sz="2233" b="1" kern="0" spc="-67" dirty="0">
                <a:solidFill>
                  <a:srgbClr val="000000"/>
                </a:solidFill>
                <a:latin typeface="Inter" pitchFamily="34" charset="0"/>
                <a:ea typeface="Inter" pitchFamily="34" charset="-122"/>
                <a:cs typeface="Inter" pitchFamily="34" charset="-120"/>
              </a:rPr>
              <a:t>Investment Advice</a:t>
            </a:r>
            <a:endParaRPr lang="en-US" sz="2233" dirty="0"/>
          </a:p>
        </p:txBody>
      </p:sp>
      <p:sp>
        <p:nvSpPr>
          <p:cNvPr id="8" name="Text 6"/>
          <p:cNvSpPr/>
          <p:nvPr/>
        </p:nvSpPr>
        <p:spPr>
          <a:xfrm>
            <a:off x="4200406" y="3666768"/>
            <a:ext cx="2845594" cy="2903220"/>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The chatbot advises on strategies to rapidly accumulate savings and achieve financial independence. It can also calculate retirement savings goals and timelines based on user inputs.</a:t>
            </a:r>
            <a:endParaRPr lang="en-US" sz="1786" dirty="0"/>
          </a:p>
        </p:txBody>
      </p:sp>
      <p:sp>
        <p:nvSpPr>
          <p:cNvPr id="9" name="Text 7"/>
          <p:cNvSpPr/>
          <p:nvPr/>
        </p:nvSpPr>
        <p:spPr>
          <a:xfrm>
            <a:off x="7607022" y="3085624"/>
            <a:ext cx="2845594" cy="708660"/>
          </a:xfrm>
          <a:prstGeom prst="rect">
            <a:avLst/>
          </a:prstGeom>
          <a:noFill/>
          <a:ln/>
        </p:spPr>
        <p:txBody>
          <a:bodyPr wrap="square" rtlCol="0" anchor="t"/>
          <a:lstStyle/>
          <a:p>
            <a:pPr marL="0" indent="0">
              <a:lnSpc>
                <a:spcPts val="2791"/>
              </a:lnSpc>
              <a:buNone/>
            </a:pPr>
            <a:r>
              <a:rPr lang="en-US" sz="2233" b="1" kern="0" spc="-67" dirty="0">
                <a:solidFill>
                  <a:srgbClr val="000000"/>
                </a:solidFill>
                <a:latin typeface="Inter" pitchFamily="34" charset="0"/>
                <a:ea typeface="Inter" pitchFamily="34" charset="-122"/>
                <a:cs typeface="Inter" pitchFamily="34" charset="-120"/>
              </a:rPr>
              <a:t>User Engagement and Retention</a:t>
            </a:r>
            <a:endParaRPr lang="en-US" sz="2233" dirty="0"/>
          </a:p>
        </p:txBody>
      </p:sp>
      <p:sp>
        <p:nvSpPr>
          <p:cNvPr id="10" name="Text 8"/>
          <p:cNvSpPr/>
          <p:nvPr/>
        </p:nvSpPr>
        <p:spPr>
          <a:xfrm>
            <a:off x="7607022" y="4021098"/>
            <a:ext cx="2845594" cy="2903220"/>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The chatbot enhances user engagement through interactive and personalized financial planning sessions. It builds trust and loyalty by providing reliable and actionable financial advice.</a:t>
            </a:r>
            <a:endParaRPr lang="en-US" sz="1786" dirty="0"/>
          </a:p>
        </p:txBody>
      </p:sp>
      <p:sp>
        <p:nvSpPr>
          <p:cNvPr id="11" name="Text 9"/>
          <p:cNvSpPr/>
          <p:nvPr/>
        </p:nvSpPr>
        <p:spPr>
          <a:xfrm>
            <a:off x="11013638" y="3085624"/>
            <a:ext cx="2845594" cy="708660"/>
          </a:xfrm>
          <a:prstGeom prst="rect">
            <a:avLst/>
          </a:prstGeom>
          <a:noFill/>
          <a:ln/>
        </p:spPr>
        <p:txBody>
          <a:bodyPr wrap="square" rtlCol="0" anchor="t"/>
          <a:lstStyle/>
          <a:p>
            <a:pPr marL="0" indent="0">
              <a:lnSpc>
                <a:spcPts val="2791"/>
              </a:lnSpc>
              <a:buNone/>
            </a:pPr>
            <a:r>
              <a:rPr lang="en-US" sz="2233" b="1" kern="0" spc="-67" dirty="0">
                <a:solidFill>
                  <a:srgbClr val="000000"/>
                </a:solidFill>
                <a:latin typeface="Inter" pitchFamily="34" charset="0"/>
                <a:ea typeface="Inter" pitchFamily="34" charset="-122"/>
                <a:cs typeface="Inter" pitchFamily="34" charset="-120"/>
              </a:rPr>
              <a:t>Scalability and Accessibility</a:t>
            </a:r>
            <a:endParaRPr lang="en-US" sz="2233" dirty="0"/>
          </a:p>
        </p:txBody>
      </p:sp>
      <p:sp>
        <p:nvSpPr>
          <p:cNvPr id="12" name="Text 10"/>
          <p:cNvSpPr/>
          <p:nvPr/>
        </p:nvSpPr>
        <p:spPr>
          <a:xfrm>
            <a:off x="11013638" y="4021098"/>
            <a:ext cx="2845594" cy="2540318"/>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The chatbot is designed to scale and handle a large volume of users simultaneously. It provides 24/7 accessibility to financial advice, catering to global audiences.</a:t>
            </a:r>
            <a:endParaRPr lang="en-US" sz="178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67596" y="855702"/>
            <a:ext cx="11743611" cy="618768"/>
          </a:xfrm>
          <a:prstGeom prst="rect">
            <a:avLst/>
          </a:prstGeom>
          <a:noFill/>
          <a:ln/>
        </p:spPr>
        <p:txBody>
          <a:bodyPr wrap="none" rtlCol="0" anchor="t"/>
          <a:lstStyle/>
          <a:p>
            <a:pPr marL="0" indent="0">
              <a:lnSpc>
                <a:spcPts val="4873"/>
              </a:lnSpc>
              <a:buNone/>
            </a:pPr>
            <a:r>
              <a:rPr lang="en-US" sz="3898" b="1" kern="0" spc="-117" dirty="0">
                <a:solidFill>
                  <a:srgbClr val="000000"/>
                </a:solidFill>
                <a:latin typeface="Inter" pitchFamily="34" charset="0"/>
                <a:ea typeface="Inter" pitchFamily="34" charset="-122"/>
                <a:cs typeface="Inter" pitchFamily="34" charset="-120"/>
              </a:rPr>
              <a:t>Presenting the Solution: Financial Advisory Chatbot</a:t>
            </a:r>
            <a:endParaRPr lang="en-US" sz="3898" dirty="0"/>
          </a:p>
        </p:txBody>
      </p:sp>
      <p:sp>
        <p:nvSpPr>
          <p:cNvPr id="5" name="Text 3"/>
          <p:cNvSpPr/>
          <p:nvPr/>
        </p:nvSpPr>
        <p:spPr>
          <a:xfrm>
            <a:off x="767596" y="1771412"/>
            <a:ext cx="3960733" cy="495062"/>
          </a:xfrm>
          <a:prstGeom prst="rect">
            <a:avLst/>
          </a:prstGeom>
          <a:noFill/>
          <a:ln/>
        </p:spPr>
        <p:txBody>
          <a:bodyPr wrap="none" rtlCol="0" anchor="t"/>
          <a:lstStyle/>
          <a:p>
            <a:pPr marL="0" indent="0">
              <a:lnSpc>
                <a:spcPts val="3898"/>
              </a:lnSpc>
              <a:buNone/>
            </a:pPr>
            <a:r>
              <a:rPr lang="en-US" sz="3119" b="1" kern="0" spc="-94" dirty="0">
                <a:solidFill>
                  <a:srgbClr val="000000"/>
                </a:solidFill>
                <a:latin typeface="Inter" pitchFamily="34" charset="0"/>
                <a:ea typeface="Inter" pitchFamily="34" charset="-122"/>
                <a:cs typeface="Inter" pitchFamily="34" charset="-120"/>
              </a:rPr>
              <a:t>Methodology:</a:t>
            </a:r>
            <a:endParaRPr lang="en-US" sz="3119" dirty="0"/>
          </a:p>
        </p:txBody>
      </p:sp>
      <p:sp>
        <p:nvSpPr>
          <p:cNvPr id="6" name="Text 4"/>
          <p:cNvSpPr/>
          <p:nvPr/>
        </p:nvSpPr>
        <p:spPr>
          <a:xfrm>
            <a:off x="1084302" y="2563416"/>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Data Collection:</a:t>
            </a:r>
            <a:r>
              <a:rPr lang="en-US" sz="1559" kern="0" spc="-31" dirty="0">
                <a:solidFill>
                  <a:srgbClr val="272525"/>
                </a:solidFill>
                <a:latin typeface="Inter" pitchFamily="34" charset="0"/>
                <a:ea typeface="Inter" pitchFamily="34" charset="-122"/>
                <a:cs typeface="Inter" pitchFamily="34" charset="-120"/>
              </a:rPr>
              <a:t> Gather customer financial data and market trends.</a:t>
            </a:r>
            <a:endParaRPr lang="en-US" sz="1559" dirty="0"/>
          </a:p>
        </p:txBody>
      </p:sp>
      <p:sp>
        <p:nvSpPr>
          <p:cNvPr id="7" name="Text 5"/>
          <p:cNvSpPr/>
          <p:nvPr/>
        </p:nvSpPr>
        <p:spPr>
          <a:xfrm>
            <a:off x="1084302" y="2949416"/>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Model Training:</a:t>
            </a:r>
            <a:r>
              <a:rPr lang="en-US" sz="1559" kern="0" spc="-31" dirty="0">
                <a:solidFill>
                  <a:srgbClr val="272525"/>
                </a:solidFill>
                <a:latin typeface="Inter" pitchFamily="34" charset="0"/>
                <a:ea typeface="Inter" pitchFamily="34" charset="-122"/>
                <a:cs typeface="Inter" pitchFamily="34" charset="-120"/>
              </a:rPr>
              <a:t> Use Azure Machine Learning to develop personalized advice algorithms.</a:t>
            </a:r>
            <a:endParaRPr lang="en-US" sz="1559" dirty="0"/>
          </a:p>
        </p:txBody>
      </p:sp>
      <p:sp>
        <p:nvSpPr>
          <p:cNvPr id="8" name="Text 6"/>
          <p:cNvSpPr/>
          <p:nvPr/>
        </p:nvSpPr>
        <p:spPr>
          <a:xfrm>
            <a:off x="1084302" y="3335417"/>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Chatbot Development:</a:t>
            </a:r>
            <a:r>
              <a:rPr lang="en-US" sz="1559" kern="0" spc="-31" dirty="0">
                <a:solidFill>
                  <a:srgbClr val="272525"/>
                </a:solidFill>
                <a:latin typeface="Inter" pitchFamily="34" charset="0"/>
                <a:ea typeface="Inter" pitchFamily="34" charset="-122"/>
                <a:cs typeface="Inter" pitchFamily="34" charset="-120"/>
              </a:rPr>
              <a:t> Implement using Azure Bot Service and Azure Cognitive Services for NLP.</a:t>
            </a:r>
            <a:endParaRPr lang="en-US" sz="1559" dirty="0"/>
          </a:p>
        </p:txBody>
      </p:sp>
      <p:sp>
        <p:nvSpPr>
          <p:cNvPr id="9" name="Text 7"/>
          <p:cNvSpPr/>
          <p:nvPr/>
        </p:nvSpPr>
        <p:spPr>
          <a:xfrm>
            <a:off x="1084302" y="3721418"/>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Deployment:</a:t>
            </a:r>
            <a:r>
              <a:rPr lang="en-US" sz="1559" kern="0" spc="-31" dirty="0">
                <a:solidFill>
                  <a:srgbClr val="272525"/>
                </a:solidFill>
                <a:latin typeface="Inter" pitchFamily="34" charset="0"/>
                <a:ea typeface="Inter" pitchFamily="34" charset="-122"/>
                <a:cs typeface="Inter" pitchFamily="34" charset="-120"/>
              </a:rPr>
              <a:t> Host on Azure App Service with serverless functions via Azure Functions.</a:t>
            </a:r>
            <a:endParaRPr lang="en-US" sz="1559" dirty="0"/>
          </a:p>
        </p:txBody>
      </p:sp>
      <p:sp>
        <p:nvSpPr>
          <p:cNvPr id="10" name="Text 8"/>
          <p:cNvSpPr/>
          <p:nvPr/>
        </p:nvSpPr>
        <p:spPr>
          <a:xfrm>
            <a:off x="1084302" y="4107418"/>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Continuous Improvement:</a:t>
            </a:r>
            <a:r>
              <a:rPr lang="en-US" sz="1559" kern="0" spc="-31" dirty="0">
                <a:solidFill>
                  <a:srgbClr val="272525"/>
                </a:solidFill>
                <a:latin typeface="Inter" pitchFamily="34" charset="0"/>
                <a:ea typeface="Inter" pitchFamily="34" charset="-122"/>
                <a:cs typeface="Inter" pitchFamily="34" charset="-120"/>
              </a:rPr>
              <a:t> Use Azure DevOps for continuous integration and delivery.</a:t>
            </a:r>
            <a:endParaRPr lang="en-US" sz="1559" dirty="0"/>
          </a:p>
        </p:txBody>
      </p:sp>
      <p:sp>
        <p:nvSpPr>
          <p:cNvPr id="11" name="Text 9"/>
          <p:cNvSpPr/>
          <p:nvPr/>
        </p:nvSpPr>
        <p:spPr>
          <a:xfrm>
            <a:off x="767596" y="4721066"/>
            <a:ext cx="3960733" cy="495062"/>
          </a:xfrm>
          <a:prstGeom prst="rect">
            <a:avLst/>
          </a:prstGeom>
          <a:noFill/>
          <a:ln/>
        </p:spPr>
        <p:txBody>
          <a:bodyPr wrap="none" rtlCol="0" anchor="t"/>
          <a:lstStyle/>
          <a:p>
            <a:pPr marL="0" indent="0">
              <a:lnSpc>
                <a:spcPts val="3898"/>
              </a:lnSpc>
              <a:buNone/>
            </a:pPr>
            <a:r>
              <a:rPr lang="en-US" sz="3119" b="1" kern="0" spc="-94" dirty="0">
                <a:solidFill>
                  <a:srgbClr val="000000"/>
                </a:solidFill>
                <a:latin typeface="Inter" pitchFamily="34" charset="0"/>
                <a:ea typeface="Inter" pitchFamily="34" charset="-122"/>
                <a:cs typeface="Inter" pitchFamily="34" charset="-120"/>
              </a:rPr>
              <a:t>Architecture:</a:t>
            </a:r>
            <a:endParaRPr lang="en-US" sz="3119" dirty="0"/>
          </a:p>
        </p:txBody>
      </p:sp>
      <p:sp>
        <p:nvSpPr>
          <p:cNvPr id="12" name="Text 10"/>
          <p:cNvSpPr/>
          <p:nvPr/>
        </p:nvSpPr>
        <p:spPr>
          <a:xfrm>
            <a:off x="1084302" y="5513070"/>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User Interface:</a:t>
            </a:r>
            <a:r>
              <a:rPr lang="en-US" sz="1559" kern="0" spc="-31" dirty="0">
                <a:solidFill>
                  <a:srgbClr val="272525"/>
                </a:solidFill>
                <a:latin typeface="Inter" pitchFamily="34" charset="0"/>
                <a:ea typeface="Inter" pitchFamily="34" charset="-122"/>
                <a:cs typeface="Inter" pitchFamily="34" charset="-120"/>
              </a:rPr>
              <a:t> Web and mobile interfaces for user interaction.</a:t>
            </a:r>
            <a:endParaRPr lang="en-US" sz="1559" dirty="0"/>
          </a:p>
        </p:txBody>
      </p:sp>
      <p:sp>
        <p:nvSpPr>
          <p:cNvPr id="13" name="Text 11"/>
          <p:cNvSpPr/>
          <p:nvPr/>
        </p:nvSpPr>
        <p:spPr>
          <a:xfrm>
            <a:off x="1084302" y="5899071"/>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Chatbot Backend:</a:t>
            </a:r>
            <a:r>
              <a:rPr lang="en-US" sz="1559" kern="0" spc="-31" dirty="0">
                <a:solidFill>
                  <a:srgbClr val="272525"/>
                </a:solidFill>
                <a:latin typeface="Inter" pitchFamily="34" charset="0"/>
                <a:ea typeface="Inter" pitchFamily="34" charset="-122"/>
                <a:cs typeface="Inter" pitchFamily="34" charset="-120"/>
              </a:rPr>
              <a:t> Azure Bot Service for conversation management.</a:t>
            </a:r>
            <a:endParaRPr lang="en-US" sz="1559" dirty="0"/>
          </a:p>
        </p:txBody>
      </p:sp>
      <p:sp>
        <p:nvSpPr>
          <p:cNvPr id="14" name="Text 12"/>
          <p:cNvSpPr/>
          <p:nvPr/>
        </p:nvSpPr>
        <p:spPr>
          <a:xfrm>
            <a:off x="1084302" y="6285071"/>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Data Storage:</a:t>
            </a:r>
            <a:r>
              <a:rPr lang="en-US" sz="1559" kern="0" spc="-31" dirty="0">
                <a:solidFill>
                  <a:srgbClr val="272525"/>
                </a:solidFill>
                <a:latin typeface="Inter" pitchFamily="34" charset="0"/>
                <a:ea typeface="Inter" pitchFamily="34" charset="-122"/>
                <a:cs typeface="Inter" pitchFamily="34" charset="-120"/>
              </a:rPr>
              <a:t> Azure Data Lake for storing and analyzing data.</a:t>
            </a:r>
            <a:endParaRPr lang="en-US" sz="1559" dirty="0"/>
          </a:p>
        </p:txBody>
      </p:sp>
      <p:sp>
        <p:nvSpPr>
          <p:cNvPr id="15" name="Text 13"/>
          <p:cNvSpPr/>
          <p:nvPr/>
        </p:nvSpPr>
        <p:spPr>
          <a:xfrm>
            <a:off x="1084302" y="6671072"/>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AI Models:</a:t>
            </a:r>
            <a:r>
              <a:rPr lang="en-US" sz="1559" kern="0" spc="-31" dirty="0">
                <a:solidFill>
                  <a:srgbClr val="272525"/>
                </a:solidFill>
                <a:latin typeface="Inter" pitchFamily="34" charset="0"/>
                <a:ea typeface="Inter" pitchFamily="34" charset="-122"/>
                <a:cs typeface="Inter" pitchFamily="34" charset="-120"/>
              </a:rPr>
              <a:t> Azure Machine Learning models for generating advice.</a:t>
            </a:r>
            <a:endParaRPr lang="en-US" sz="1559" dirty="0"/>
          </a:p>
        </p:txBody>
      </p:sp>
      <p:sp>
        <p:nvSpPr>
          <p:cNvPr id="16" name="Text 14"/>
          <p:cNvSpPr/>
          <p:nvPr/>
        </p:nvSpPr>
        <p:spPr>
          <a:xfrm>
            <a:off x="1084302" y="7057073"/>
            <a:ext cx="12778502" cy="316706"/>
          </a:xfrm>
          <a:prstGeom prst="rect">
            <a:avLst/>
          </a:prstGeom>
          <a:noFill/>
          <a:ln/>
        </p:spPr>
        <p:txBody>
          <a:bodyPr wrap="none" rtlCol="0" anchor="t"/>
          <a:lstStyle/>
          <a:p>
            <a:pPr marL="342900" indent="-342900" algn="l">
              <a:lnSpc>
                <a:spcPts val="2495"/>
              </a:lnSpc>
              <a:buSzPct val="100000"/>
              <a:buChar char="•"/>
            </a:pPr>
            <a:r>
              <a:rPr lang="en-US" sz="1559" b="1" kern="0" spc="-31" dirty="0">
                <a:solidFill>
                  <a:srgbClr val="272525"/>
                </a:solidFill>
                <a:latin typeface="Inter" pitchFamily="34" charset="0"/>
                <a:ea typeface="Inter" pitchFamily="34" charset="-122"/>
                <a:cs typeface="Inter" pitchFamily="34" charset="-120"/>
              </a:rPr>
              <a:t>APIs:</a:t>
            </a:r>
            <a:r>
              <a:rPr lang="en-US" sz="1559" kern="0" spc="-31" dirty="0">
                <a:solidFill>
                  <a:srgbClr val="272525"/>
                </a:solidFill>
                <a:latin typeface="Inter" pitchFamily="34" charset="0"/>
                <a:ea typeface="Inter" pitchFamily="34" charset="-122"/>
                <a:cs typeface="Inter" pitchFamily="34" charset="-120"/>
              </a:rPr>
              <a:t> RESTful APIs hosted on Azure App Service.</a:t>
            </a:r>
            <a:endParaRPr lang="en-US" sz="155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1291352"/>
            <a:ext cx="4536519" cy="566976"/>
          </a:xfrm>
          <a:prstGeom prst="rect">
            <a:avLst/>
          </a:prstGeom>
          <a:noFill/>
          <a:ln/>
        </p:spPr>
        <p:txBody>
          <a:bodyPr wrap="none" rtlCol="0" anchor="t"/>
          <a:lstStyle/>
          <a:p>
            <a:pPr marL="0" indent="0">
              <a:lnSpc>
                <a:spcPts val="4465"/>
              </a:lnSpc>
              <a:buNone/>
            </a:pPr>
            <a:r>
              <a:rPr lang="en-US" sz="3572" b="1" kern="0" spc="-107" dirty="0">
                <a:solidFill>
                  <a:srgbClr val="000000"/>
                </a:solidFill>
                <a:latin typeface="Inter" pitchFamily="34" charset="0"/>
                <a:ea typeface="Inter" pitchFamily="34" charset="-122"/>
                <a:cs typeface="Inter" pitchFamily="34" charset="-120"/>
              </a:rPr>
              <a:t>Scalability:</a:t>
            </a:r>
            <a:endParaRPr lang="en-US" sz="3572" dirty="0"/>
          </a:p>
        </p:txBody>
      </p:sp>
      <p:sp>
        <p:nvSpPr>
          <p:cNvPr id="5" name="Text 3"/>
          <p:cNvSpPr/>
          <p:nvPr/>
        </p:nvSpPr>
        <p:spPr>
          <a:xfrm>
            <a:off x="1156692" y="2311956"/>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Serverless Computing:</a:t>
            </a:r>
            <a:r>
              <a:rPr lang="en-US" sz="1786" kern="0" spc="-36" dirty="0">
                <a:solidFill>
                  <a:srgbClr val="272525"/>
                </a:solidFill>
                <a:latin typeface="Inter" pitchFamily="34" charset="0"/>
                <a:ea typeface="Inter" pitchFamily="34" charset="-122"/>
                <a:cs typeface="Inter" pitchFamily="34" charset="-120"/>
              </a:rPr>
              <a:t> Use Azure Functions for handling variable workloads.</a:t>
            </a:r>
            <a:endParaRPr lang="en-US" sz="1786" dirty="0"/>
          </a:p>
        </p:txBody>
      </p:sp>
      <p:sp>
        <p:nvSpPr>
          <p:cNvPr id="6" name="Text 4"/>
          <p:cNvSpPr/>
          <p:nvPr/>
        </p:nvSpPr>
        <p:spPr>
          <a:xfrm>
            <a:off x="1156692" y="2754154"/>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Scalable Storage:</a:t>
            </a:r>
            <a:r>
              <a:rPr lang="en-US" sz="1786" kern="0" spc="-36" dirty="0">
                <a:solidFill>
                  <a:srgbClr val="272525"/>
                </a:solidFill>
                <a:latin typeface="Inter" pitchFamily="34" charset="0"/>
                <a:ea typeface="Inter" pitchFamily="34" charset="-122"/>
                <a:cs typeface="Inter" pitchFamily="34" charset="-120"/>
              </a:rPr>
              <a:t> Azure Data Lake provides scalable and secure data storage.</a:t>
            </a:r>
            <a:endParaRPr lang="en-US" sz="1786" dirty="0"/>
          </a:p>
        </p:txBody>
      </p:sp>
      <p:sp>
        <p:nvSpPr>
          <p:cNvPr id="7" name="Text 5"/>
          <p:cNvSpPr/>
          <p:nvPr/>
        </p:nvSpPr>
        <p:spPr>
          <a:xfrm>
            <a:off x="1156692" y="3196352"/>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Load Balancing:</a:t>
            </a:r>
            <a:r>
              <a:rPr lang="en-US" sz="1786" kern="0" spc="-36" dirty="0">
                <a:solidFill>
                  <a:srgbClr val="272525"/>
                </a:solidFill>
                <a:latin typeface="Inter" pitchFamily="34" charset="0"/>
                <a:ea typeface="Inter" pitchFamily="34" charset="-122"/>
                <a:cs typeface="Inter" pitchFamily="34" charset="-120"/>
              </a:rPr>
              <a:t> Azure Load Balancer ensures high availability and reliability.</a:t>
            </a:r>
            <a:endParaRPr lang="en-US" sz="1786" dirty="0"/>
          </a:p>
        </p:txBody>
      </p:sp>
      <p:sp>
        <p:nvSpPr>
          <p:cNvPr id="8" name="Text 6"/>
          <p:cNvSpPr/>
          <p:nvPr/>
        </p:nvSpPr>
        <p:spPr>
          <a:xfrm>
            <a:off x="1156692" y="3638550"/>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Continuous Monitoring:</a:t>
            </a:r>
            <a:r>
              <a:rPr lang="en-US" sz="1786" kern="0" spc="-36" dirty="0">
                <a:solidFill>
                  <a:srgbClr val="272525"/>
                </a:solidFill>
                <a:latin typeface="Inter" pitchFamily="34" charset="0"/>
                <a:ea typeface="Inter" pitchFamily="34" charset="-122"/>
                <a:cs typeface="Inter" pitchFamily="34" charset="-120"/>
              </a:rPr>
              <a:t> Azure Monitor for performance and usage tracking.</a:t>
            </a:r>
            <a:endParaRPr lang="en-US" sz="1786" dirty="0"/>
          </a:p>
        </p:txBody>
      </p:sp>
      <p:sp>
        <p:nvSpPr>
          <p:cNvPr id="9" name="Text 7"/>
          <p:cNvSpPr/>
          <p:nvPr/>
        </p:nvSpPr>
        <p:spPr>
          <a:xfrm>
            <a:off x="793790" y="4341614"/>
            <a:ext cx="7284363" cy="566976"/>
          </a:xfrm>
          <a:prstGeom prst="rect">
            <a:avLst/>
          </a:prstGeom>
          <a:noFill/>
          <a:ln/>
        </p:spPr>
        <p:txBody>
          <a:bodyPr wrap="none" rtlCol="0" anchor="t"/>
          <a:lstStyle/>
          <a:p>
            <a:pPr marL="0" indent="0">
              <a:lnSpc>
                <a:spcPts val="4465"/>
              </a:lnSpc>
              <a:buNone/>
            </a:pPr>
            <a:r>
              <a:rPr lang="en-US" sz="3572" b="1" kern="0" spc="-107" dirty="0">
                <a:solidFill>
                  <a:srgbClr val="000000"/>
                </a:solidFill>
                <a:latin typeface="Inter" pitchFamily="34" charset="0"/>
                <a:ea typeface="Inter" pitchFamily="34" charset="-122"/>
                <a:cs typeface="Inter" pitchFamily="34" charset="-120"/>
              </a:rPr>
              <a:t>Supporting Functional Documents:</a:t>
            </a:r>
            <a:endParaRPr lang="en-US" sz="3572" dirty="0"/>
          </a:p>
        </p:txBody>
      </p:sp>
      <p:sp>
        <p:nvSpPr>
          <p:cNvPr id="10" name="Text 8"/>
          <p:cNvSpPr/>
          <p:nvPr/>
        </p:nvSpPr>
        <p:spPr>
          <a:xfrm>
            <a:off x="1156692" y="5248751"/>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System Design Document:</a:t>
            </a:r>
            <a:r>
              <a:rPr lang="en-US" sz="1786" kern="0" spc="-36" dirty="0">
                <a:solidFill>
                  <a:srgbClr val="272525"/>
                </a:solidFill>
                <a:latin typeface="Inter" pitchFamily="34" charset="0"/>
                <a:ea typeface="Inter" pitchFamily="34" charset="-122"/>
                <a:cs typeface="Inter" pitchFamily="34" charset="-120"/>
              </a:rPr>
              <a:t> Detailed architecture and component interaction.</a:t>
            </a:r>
            <a:endParaRPr lang="en-US" sz="1786" dirty="0"/>
          </a:p>
        </p:txBody>
      </p:sp>
      <p:sp>
        <p:nvSpPr>
          <p:cNvPr id="11" name="Text 9"/>
          <p:cNvSpPr/>
          <p:nvPr/>
        </p:nvSpPr>
        <p:spPr>
          <a:xfrm>
            <a:off x="1156692" y="5690949"/>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API Documentation:</a:t>
            </a:r>
            <a:r>
              <a:rPr lang="en-US" sz="1786" kern="0" spc="-36" dirty="0">
                <a:solidFill>
                  <a:srgbClr val="272525"/>
                </a:solidFill>
                <a:latin typeface="Inter" pitchFamily="34" charset="0"/>
                <a:ea typeface="Inter" pitchFamily="34" charset="-122"/>
                <a:cs typeface="Inter" pitchFamily="34" charset="-120"/>
              </a:rPr>
              <a:t> Specifications for integrating with other systems.</a:t>
            </a:r>
            <a:endParaRPr lang="en-US" sz="1786" dirty="0"/>
          </a:p>
        </p:txBody>
      </p:sp>
      <p:sp>
        <p:nvSpPr>
          <p:cNvPr id="12" name="Text 10"/>
          <p:cNvSpPr/>
          <p:nvPr/>
        </p:nvSpPr>
        <p:spPr>
          <a:xfrm>
            <a:off x="1156692" y="6133148"/>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User Guide:</a:t>
            </a:r>
            <a:r>
              <a:rPr lang="en-US" sz="1786" kern="0" spc="-36" dirty="0">
                <a:solidFill>
                  <a:srgbClr val="272525"/>
                </a:solidFill>
                <a:latin typeface="Inter" pitchFamily="34" charset="0"/>
                <a:ea typeface="Inter" pitchFamily="34" charset="-122"/>
                <a:cs typeface="Inter" pitchFamily="34" charset="-120"/>
              </a:rPr>
              <a:t> Instructions for end-users to interact with the chatbot.</a:t>
            </a:r>
            <a:endParaRPr lang="en-US" sz="1786" dirty="0"/>
          </a:p>
        </p:txBody>
      </p:sp>
      <p:sp>
        <p:nvSpPr>
          <p:cNvPr id="13" name="Text 11"/>
          <p:cNvSpPr/>
          <p:nvPr/>
        </p:nvSpPr>
        <p:spPr>
          <a:xfrm>
            <a:off x="1156692" y="6575346"/>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Technical Specifications:</a:t>
            </a:r>
            <a:r>
              <a:rPr lang="en-US" sz="1786" kern="0" spc="-36" dirty="0">
                <a:solidFill>
                  <a:srgbClr val="272525"/>
                </a:solidFill>
                <a:latin typeface="Inter" pitchFamily="34" charset="0"/>
                <a:ea typeface="Inter" pitchFamily="34" charset="-122"/>
                <a:cs typeface="Inter" pitchFamily="34" charset="-120"/>
              </a:rPr>
              <a:t> Requirements and configurations for deployment.</a:t>
            </a:r>
            <a:endParaRPr lang="en-US" sz="178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1505"/>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31505"/>
          </a:xfrm>
          <a:prstGeom prst="rect">
            <a:avLst/>
          </a:prstGeom>
        </p:spPr>
      </p:pic>
      <p:sp>
        <p:nvSpPr>
          <p:cNvPr id="5" name="Text 2"/>
          <p:cNvSpPr/>
          <p:nvPr/>
        </p:nvSpPr>
        <p:spPr>
          <a:xfrm>
            <a:off x="6271498" y="616863"/>
            <a:ext cx="7573804" cy="2102763"/>
          </a:xfrm>
          <a:prstGeom prst="rect">
            <a:avLst/>
          </a:prstGeom>
          <a:noFill/>
          <a:ln/>
        </p:spPr>
        <p:txBody>
          <a:bodyPr wrap="square" rtlCol="0" anchor="t"/>
          <a:lstStyle/>
          <a:p>
            <a:pPr marL="0" indent="0">
              <a:lnSpc>
                <a:spcPts val="5520"/>
              </a:lnSpc>
              <a:buNone/>
            </a:pPr>
            <a:r>
              <a:rPr lang="en-US" sz="4416" b="1" kern="0" spc="-132" dirty="0">
                <a:solidFill>
                  <a:srgbClr val="000000"/>
                </a:solidFill>
                <a:latin typeface="Inter" pitchFamily="34" charset="0"/>
                <a:ea typeface="Inter" pitchFamily="34" charset="-122"/>
                <a:cs typeface="Inter" pitchFamily="34" charset="-120"/>
              </a:rPr>
              <a:t>Unique Aspects of the Proposed Financial Advisory Chatbot Idea</a:t>
            </a:r>
            <a:endParaRPr lang="en-US" sz="4416" dirty="0"/>
          </a:p>
        </p:txBody>
      </p:sp>
      <p:sp>
        <p:nvSpPr>
          <p:cNvPr id="6" name="Text 3"/>
          <p:cNvSpPr/>
          <p:nvPr/>
        </p:nvSpPr>
        <p:spPr>
          <a:xfrm>
            <a:off x="6271498" y="3056096"/>
            <a:ext cx="7573804" cy="2153126"/>
          </a:xfrm>
          <a:prstGeom prst="rect">
            <a:avLst/>
          </a:prstGeom>
          <a:noFill/>
          <a:ln/>
        </p:spPr>
        <p:txBody>
          <a:bodyPr wrap="square" rtlCol="0" anchor="t"/>
          <a:lstStyle/>
          <a:p>
            <a:pPr marL="0" indent="0">
              <a:lnSpc>
                <a:spcPts val="2826"/>
              </a:lnSpc>
              <a:buNone/>
            </a:pPr>
            <a:r>
              <a:rPr lang="en-US" sz="1766" kern="0" spc="-35" dirty="0">
                <a:solidFill>
                  <a:srgbClr val="272525"/>
                </a:solidFill>
                <a:latin typeface="Inter" pitchFamily="34" charset="0"/>
                <a:ea typeface="Inter" pitchFamily="34" charset="-122"/>
                <a:cs typeface="Inter" pitchFamily="34" charset="-120"/>
              </a:rPr>
              <a:t>The proposed financial advisory chatbot offers several unique aspects that set it apart. It provides highly personalized guidance based on individual financial data, goals, and risk tolerance. The comprehensive coverage addresses budgeting, saving, debt management, diverse investment strategies, and even the FIRE (Financial Independence, Retire Early) strategy, all within a single platform.</a:t>
            </a:r>
            <a:endParaRPr lang="en-US" sz="1766" dirty="0"/>
          </a:p>
        </p:txBody>
      </p:sp>
      <p:sp>
        <p:nvSpPr>
          <p:cNvPr id="7" name="Text 4"/>
          <p:cNvSpPr/>
          <p:nvPr/>
        </p:nvSpPr>
        <p:spPr>
          <a:xfrm>
            <a:off x="6271498" y="5461516"/>
            <a:ext cx="7573804" cy="2153126"/>
          </a:xfrm>
          <a:prstGeom prst="rect">
            <a:avLst/>
          </a:prstGeom>
          <a:noFill/>
          <a:ln/>
        </p:spPr>
        <p:txBody>
          <a:bodyPr wrap="square" rtlCol="0" anchor="t"/>
          <a:lstStyle/>
          <a:p>
            <a:pPr marL="0" indent="0">
              <a:lnSpc>
                <a:spcPts val="2826"/>
              </a:lnSpc>
              <a:buNone/>
            </a:pPr>
            <a:r>
              <a:rPr lang="en-US" sz="1766" kern="0" spc="-35" dirty="0">
                <a:solidFill>
                  <a:srgbClr val="272525"/>
                </a:solidFill>
                <a:latin typeface="Inter" pitchFamily="34" charset="0"/>
                <a:ea typeface="Inter" pitchFamily="34" charset="-122"/>
                <a:cs typeface="Inter" pitchFamily="34" charset="-120"/>
              </a:rPr>
              <a:t>The chatbot's focus on the FIRE strategy is particularly noteworthy, offering specialized planning and advice for users aiming to achieve financial independence and early retirement. Additionally, the solution utilizes machine learning to continually optimize the accuracy and relevance of its advice based on user interactions, ensuring a data-driven approach to financial guidance.</a:t>
            </a:r>
            <a:endParaRPr lang="en-US" sz="176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1382</Words>
  <Application>Microsoft Office PowerPoint</Application>
  <PresentationFormat>Custom</PresentationFormat>
  <Paragraphs>113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chaitanya maddala</cp:lastModifiedBy>
  <cp:revision>5</cp:revision>
  <dcterms:created xsi:type="dcterms:W3CDTF">2024-06-28T18:55:40Z</dcterms:created>
  <dcterms:modified xsi:type="dcterms:W3CDTF">2024-06-28T19:05:55Z</dcterms:modified>
</cp:coreProperties>
</file>