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7" r:id="rId6"/>
    <p:sldId id="265" r:id="rId7"/>
    <p:sldId id="259" r:id="rId8"/>
    <p:sldId id="264" r:id="rId9"/>
    <p:sldId id="270" r:id="rId10"/>
    <p:sldId id="269" r:id="rId11"/>
    <p:sldId id="271" r:id="rId12"/>
    <p:sldId id="272" r:id="rId13"/>
    <p:sldId id="266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48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6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24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21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2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6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2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97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96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3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8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79B3-0C33-46A7-846E-A11224C647A7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966A-18CD-41F8-B857-AB9C0809BB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70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506" y="2408238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 OF ALGORITHMS FOR HANDWRITTEN DIGITS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23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DA82-A8AD-446E-9CAE-1DADECFB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681"/>
            <a:ext cx="10515600" cy="1855432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Oriented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8167-F250-41C2-ACBC-6FCC4138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5" y="710215"/>
            <a:ext cx="10515600" cy="6036814"/>
          </a:xfrm>
        </p:spPr>
        <p:txBody>
          <a:bodyPr>
            <a:normAutofit fontScale="25000" lnSpcReduction="20000"/>
          </a:bodyPr>
          <a:lstStyle/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8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image normalisation </a:t>
            </a:r>
            <a:r>
              <a:rPr lang="en-IN" sz="8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Reduce local shadowing and illumination variation proportional to image texture strength.</a:t>
            </a:r>
          </a:p>
          <a:p>
            <a:pPr marL="514350" lvl="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8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gradient image in x and y</a:t>
            </a:r>
            <a:r>
              <a:rPr lang="en-IN" sz="8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Capture contour, outline and texture information while providing resistance to illumination variations.</a:t>
            </a:r>
          </a:p>
          <a:p>
            <a:pPr marL="514350" lvl="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8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gradient histograms </a:t>
            </a:r>
            <a:r>
              <a:rPr lang="en-IN" sz="8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Produce encoding sensitive to local image content while remaining resistant to changes in appearance. The image window is divided into cells and we accumulate a local 1-D histogram of gradient for all the pixels in each cell. </a:t>
            </a:r>
          </a:p>
          <a:p>
            <a:pPr marL="514350" lvl="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8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Normalising across blocks</a:t>
            </a:r>
            <a:r>
              <a:rPr lang="en-IN" sz="8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Takes group of cells and contrast normalise overall responses for better invariance to illumination, shadowing, and edge contrast.</a:t>
            </a:r>
          </a:p>
          <a:p>
            <a:pPr marL="514350" lvl="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8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Flattening into a feature vector </a:t>
            </a:r>
            <a:r>
              <a:rPr lang="en-IN" sz="8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Collects the HOG descriptors from all blocks into a combined feature vector.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1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B952-20C3-4E02-B5AE-BF662DBE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024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5E80-C33B-42C9-A05A-95B723ED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7882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a supervised machine learning algorithm used for both classification or regression challenges.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 each data item as a point in n-dimensional space (n-number of features) with the value of each feature being the value of a particular coordinate.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classification by finding the hyper-plane that differentiate the two classes.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scikit-learn is the library used for implementing machine learning algorithms.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4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C14C-F35C-4EDD-AEA3-13733718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312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associated with SVM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2D29-903B-4E86-A035-4B90544E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091"/>
            <a:ext cx="10515600" cy="60057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 with clear margin of separation.</a:t>
            </a:r>
          </a:p>
          <a:p>
            <a:pPr lvl="1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high dimensional spaces.</a:t>
            </a:r>
          </a:p>
          <a:p>
            <a:pPr lvl="1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cases where number of dimensions is greater than the number of samples.</a:t>
            </a:r>
          </a:p>
          <a:p>
            <a:pPr lvl="1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support vectors in the decision function, so it is also memory efficient.</a:t>
            </a:r>
          </a:p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perform well, when we have large data set as the training time is higher</a:t>
            </a:r>
          </a:p>
          <a:p>
            <a:pPr lvl="1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perform well, when the data set has more noise i.e. target classes are overlapping</a:t>
            </a:r>
          </a:p>
          <a:p>
            <a:pPr lvl="1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doesn’t directly provide probability estimates, these are calculated using an expensive five-fold cross-validation. </a:t>
            </a:r>
          </a:p>
        </p:txBody>
      </p:sp>
    </p:spTree>
    <p:extLst>
      <p:ext uri="{BB962C8B-B14F-4D97-AF65-F5344CB8AC3E}">
        <p14:creationId xmlns:p14="http://schemas.microsoft.com/office/powerpoint/2010/main" val="425403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0169-DEA2-41ED-A8A1-6843042A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during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356F-3BD0-4C65-B6CB-154BFA8B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9"/>
            <a:ext cx="10515600" cy="5267633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should be sufficiently apart. Otherwise they will interfere in the square region around each digit.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real world images, fixed thresholding does not produce good results. So, we need to use adaptive thresholding.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pre-processing we did Gaussian blurring. We need to open and close the image to remove small noise pixels and fill small holes.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3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1423-9CA1-4172-AB2E-CF178D9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BCEC-7E65-42DF-ADE3-7A9E08A6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00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able to convert the surveys, contracts, invoices, receipts, into electronically manageable files.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old age books into e-books. So we can read those books online too.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libraries and offices the documents are scanned periodically for backup and archival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3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EAE6-3915-4C49-A8AA-872F3E9E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BA0B-645A-4187-962A-A65DF2EF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recognition speeds can be increased greater and greater by making it more user-friendly.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tesseract for new text fonts through transfer learning on LSTM models in order to improve accuracy.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handwriting is a very difficult task considering the diversities that exist in ordinary penmanship. However, progress is being made.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1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relative merits of Optical Character Recognizer and Neural Network based handwritten digit recognition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Digitizing handwritten texts so that they can be electronically edited, searched and stored more compactly.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converted text files take less space than the original image file.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faced are due to diverse text patterns and various background interferences.</a:t>
            </a:r>
          </a:p>
        </p:txBody>
      </p:sp>
    </p:spTree>
    <p:extLst>
      <p:ext uri="{BB962C8B-B14F-4D97-AF65-F5344CB8AC3E}">
        <p14:creationId xmlns:p14="http://schemas.microsoft.com/office/powerpoint/2010/main" val="37949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2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Recognition is classified into two types: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Off-line Recognition,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bitmap images from a camera and recognize the characters from the picture.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On-line Recognition,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x-y coordinates and try to recognize characters that are written on the smartphone.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off-line systems, the neural networks have been successfully used to achieve comparably high recognition accuracy levels. 	</a:t>
            </a:r>
          </a:p>
        </p:txBody>
      </p:sp>
    </p:spTree>
    <p:extLst>
      <p:ext uri="{BB962C8B-B14F-4D97-AF65-F5344CB8AC3E}">
        <p14:creationId xmlns:p14="http://schemas.microsoft.com/office/powerpoint/2010/main" val="175115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632"/>
            <a:ext cx="10515600" cy="1690688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53069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converting images the handwritten Numerical into computer format text.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clarity image capture through TESSERACT-OCR technique.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can be increased if the output is constrained by a lexicon (a list of words that are allowed to occur in a document).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its dictionary to influence the character segmentation step.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1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725E-6E5F-4497-A342-E022ED10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560" y="247374"/>
            <a:ext cx="12019280" cy="2774315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CA3AA-D2AE-496E-818B-05CC0EF0842D}"/>
              </a:ext>
            </a:extLst>
          </p:cNvPr>
          <p:cNvSpPr txBox="1"/>
          <p:nvPr/>
        </p:nvSpPr>
        <p:spPr>
          <a:xfrm>
            <a:off x="406400" y="110500"/>
            <a:ext cx="1137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OCR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1AD209-BD96-4C5E-B4DA-3DBDF9576FB6}"/>
              </a:ext>
            </a:extLst>
          </p:cNvPr>
          <p:cNvSpPr/>
          <p:nvPr/>
        </p:nvSpPr>
        <p:spPr>
          <a:xfrm>
            <a:off x="335280" y="1335235"/>
            <a:ext cx="1422400" cy="477520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text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D54A277-512B-4A5E-84F3-C55F038D1AED}"/>
              </a:ext>
            </a:extLst>
          </p:cNvPr>
          <p:cNvSpPr/>
          <p:nvPr/>
        </p:nvSpPr>
        <p:spPr>
          <a:xfrm>
            <a:off x="2237740" y="1111722"/>
            <a:ext cx="1318260" cy="924548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Scanning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3B25AB9-EF0B-4B68-B0AB-CBC11981B8BC}"/>
              </a:ext>
            </a:extLst>
          </p:cNvPr>
          <p:cNvSpPr/>
          <p:nvPr/>
        </p:nvSpPr>
        <p:spPr>
          <a:xfrm>
            <a:off x="4382770" y="1111722"/>
            <a:ext cx="2098040" cy="924548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Segmentation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82A1B7-DF1E-46FB-AA22-81F8DCDFD5DC}"/>
              </a:ext>
            </a:extLst>
          </p:cNvPr>
          <p:cNvSpPr/>
          <p:nvPr/>
        </p:nvSpPr>
        <p:spPr>
          <a:xfrm>
            <a:off x="7132320" y="1335235"/>
            <a:ext cx="2098040" cy="477520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ABDF715-4D21-4303-A08F-AD34E4A6084C}"/>
              </a:ext>
            </a:extLst>
          </p:cNvPr>
          <p:cNvSpPr/>
          <p:nvPr/>
        </p:nvSpPr>
        <p:spPr>
          <a:xfrm>
            <a:off x="335280" y="2325729"/>
            <a:ext cx="1422400" cy="695960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text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12A2B15-C340-4447-AFF9-F3B67D4350E9}"/>
              </a:ext>
            </a:extLst>
          </p:cNvPr>
          <p:cNvSpPr/>
          <p:nvPr/>
        </p:nvSpPr>
        <p:spPr>
          <a:xfrm>
            <a:off x="9834880" y="1335235"/>
            <a:ext cx="1877060" cy="47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1429805-0ACC-41E5-8436-1DF23C3C66C5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>
            <a:off x="1757680" y="1573995"/>
            <a:ext cx="4800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277312-280B-4EC7-AB04-5053A304F707}"/>
              </a:ext>
            </a:extLst>
          </p:cNvPr>
          <p:cNvSpPr/>
          <p:nvPr/>
        </p:nvSpPr>
        <p:spPr>
          <a:xfrm>
            <a:off x="2422208" y="2439213"/>
            <a:ext cx="2153920" cy="477520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F82B93A-BF55-4B8E-933B-40FCAAC902CF}"/>
              </a:ext>
            </a:extLst>
          </p:cNvPr>
          <p:cNvSpPr/>
          <p:nvPr/>
        </p:nvSpPr>
        <p:spPr>
          <a:xfrm>
            <a:off x="5322389" y="2168066"/>
            <a:ext cx="1791970" cy="1010287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Recognition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154B80F-F6F5-4884-9CF8-279CF8654377}"/>
              </a:ext>
            </a:extLst>
          </p:cNvPr>
          <p:cNvSpPr/>
          <p:nvPr/>
        </p:nvSpPr>
        <p:spPr>
          <a:xfrm>
            <a:off x="7736205" y="2168067"/>
            <a:ext cx="1463040" cy="1010286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FEB613E-63E3-4B96-A61A-5CA13FC8CFDB}"/>
              </a:ext>
            </a:extLst>
          </p:cNvPr>
          <p:cNvSpPr/>
          <p:nvPr/>
        </p:nvSpPr>
        <p:spPr>
          <a:xfrm>
            <a:off x="9671685" y="2439213"/>
            <a:ext cx="2037080" cy="477520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1D5AC7B-DA10-4945-8963-26F0DEACF7D6}"/>
              </a:ext>
            </a:extLst>
          </p:cNvPr>
          <p:cNvCxnSpPr>
            <a:cxnSpLocks/>
            <a:stCxn id="154" idx="1"/>
            <a:endCxn id="153" idx="3"/>
          </p:cNvCxnSpPr>
          <p:nvPr/>
        </p:nvCxnSpPr>
        <p:spPr>
          <a:xfrm flipH="1" flipV="1">
            <a:off x="9199245" y="2673210"/>
            <a:ext cx="472440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D4B0891-4AE7-497C-9FA2-2C354FBA9C97}"/>
              </a:ext>
            </a:extLst>
          </p:cNvPr>
          <p:cNvCxnSpPr>
            <a:cxnSpLocks/>
            <a:stCxn id="145" idx="3"/>
            <a:endCxn id="146" idx="1"/>
          </p:cNvCxnSpPr>
          <p:nvPr/>
        </p:nvCxnSpPr>
        <p:spPr>
          <a:xfrm>
            <a:off x="3556000" y="1573996"/>
            <a:ext cx="826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ED83CAB-3E6A-4773-8ABC-CD059DA4C49A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6480810" y="1573995"/>
            <a:ext cx="65151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898CF8B-91A5-43E0-84B0-E65E7C15CD81}"/>
              </a:ext>
            </a:extLst>
          </p:cNvPr>
          <p:cNvCxnSpPr>
            <a:stCxn id="147" idx="3"/>
            <a:endCxn id="149" idx="1"/>
          </p:cNvCxnSpPr>
          <p:nvPr/>
        </p:nvCxnSpPr>
        <p:spPr>
          <a:xfrm>
            <a:off x="9230360" y="1573995"/>
            <a:ext cx="6045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A75463-89BB-4FED-B45D-B23C598C62A8}"/>
              </a:ext>
            </a:extLst>
          </p:cNvPr>
          <p:cNvCxnSpPr>
            <a:stCxn id="149" idx="3"/>
            <a:endCxn id="154" idx="3"/>
          </p:cNvCxnSpPr>
          <p:nvPr/>
        </p:nvCxnSpPr>
        <p:spPr>
          <a:xfrm flipH="1">
            <a:off x="11708765" y="1573995"/>
            <a:ext cx="3175" cy="1103978"/>
          </a:xfrm>
          <a:prstGeom prst="bentConnector3">
            <a:avLst>
              <a:gd name="adj1" fmla="val -72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C217AC3-1EBA-479F-B3F8-C757BA68C6DA}"/>
              </a:ext>
            </a:extLst>
          </p:cNvPr>
          <p:cNvCxnSpPr>
            <a:stCxn id="153" idx="1"/>
            <a:endCxn id="152" idx="3"/>
          </p:cNvCxnSpPr>
          <p:nvPr/>
        </p:nvCxnSpPr>
        <p:spPr>
          <a:xfrm flipH="1">
            <a:off x="7114359" y="2673210"/>
            <a:ext cx="6218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7D54A1D-FEC6-4E94-9930-57B38F023B9B}"/>
              </a:ext>
            </a:extLst>
          </p:cNvPr>
          <p:cNvCxnSpPr>
            <a:stCxn id="152" idx="1"/>
            <a:endCxn id="151" idx="3"/>
          </p:cNvCxnSpPr>
          <p:nvPr/>
        </p:nvCxnSpPr>
        <p:spPr>
          <a:xfrm flipH="1">
            <a:off x="4576128" y="2673210"/>
            <a:ext cx="746261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E7FBB24-A6E7-4592-90DA-5882E1A8810F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 flipV="1">
            <a:off x="1757680" y="2673709"/>
            <a:ext cx="664528" cy="4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6A23469-836B-4051-8315-4A5C871B03A3}"/>
              </a:ext>
            </a:extLst>
          </p:cNvPr>
          <p:cNvSpPr txBox="1"/>
          <p:nvPr/>
        </p:nvSpPr>
        <p:spPr>
          <a:xfrm>
            <a:off x="203200" y="3135484"/>
            <a:ext cx="116535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Digitize analog document using an optical scanner.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containing text are located and each symbol is extracted through segmentation.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pre-processed to eliminate noise to facilitate feature extraction.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of each symbol is found by comparing extracted features with descriptions of symbol classes.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information is used to reconstruct words of the original text.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82D-8CE1-4D5B-B926-3B02628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Real Time OCR and challenges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E788-41CB-47CD-AC78-14122040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506029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highly dependent on font type of both the trained and tested characters.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on memory limited devices is difficult.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clock speeds to process huge matrices.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if the document contains words not in the lexicon, like proper nouns.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huge Bitmaps for pre-processing and sending to multiple threads.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Garbage Collection of important preprocessed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8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301" y="-247434"/>
            <a:ext cx="10515600" cy="1325563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Based Recogniser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301" y="759673"/>
            <a:ext cx="10515600" cy="5960723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pattern recognition can be solved by using machine learning.</a:t>
            </a:r>
          </a:p>
          <a:p>
            <a:pPr algn="just">
              <a:lnSpc>
                <a:spcPct val="170000"/>
              </a:lnSpc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learn without being explicitly programmed. </a:t>
            </a:r>
          </a:p>
          <a:p>
            <a:pPr algn="just">
              <a:lnSpc>
                <a:spcPct val="170000"/>
              </a:lnSpc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supervised learning where a dataset is given and the correct output should look like as it is already known.</a:t>
            </a:r>
          </a:p>
          <a:p>
            <a:pPr algn="just">
              <a:lnSpc>
                <a:spcPct val="170000"/>
              </a:lnSpc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a large number of handwritten digits and then develop a system which can learn from those training examples to automatically infer rules for recognition.</a:t>
            </a:r>
          </a:p>
          <a:p>
            <a:pPr algn="just">
              <a:lnSpc>
                <a:spcPct val="150000"/>
              </a:lnSpc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needed to detect handwritten digits: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of handwritten digits.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digit extract HOG features and train a linear SVM.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classifier trained to predict digits.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0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0BDB-3C66-4829-8FB2-C125869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EEE2-D75A-4612-B907-CEE8ED50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124286"/>
            <a:ext cx="10515600" cy="67337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MNIST database of 70000 samples of handwritten digits.</a:t>
            </a:r>
          </a:p>
          <a:p>
            <a:pPr algn="just">
              <a:lnSpc>
                <a:spcPct val="15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Training phase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each image using Gaussian blur.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HOG feature of each image.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data file from feature vector and its label.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model file from the data file using svm-train.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Testing phase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the input image using Gaussian blur.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horizontal and vertical projection profile.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HOG features of each character.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character using svm-predict against the model file created during training.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FB06-E64D-47DB-8F14-B8E60612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-275209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Neural Networks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80437-CFE8-4363-B180-405FA3E8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392" y="794044"/>
            <a:ext cx="8537907" cy="3005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3E97D-308A-4477-952A-15FD7B770704}"/>
              </a:ext>
            </a:extLst>
          </p:cNvPr>
          <p:cNvSpPr txBox="1"/>
          <p:nvPr/>
        </p:nvSpPr>
        <p:spPr>
          <a:xfrm>
            <a:off x="740545" y="3684233"/>
            <a:ext cx="10515600" cy="294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is used to discard irrelevant information in the input data, to increase the speed and accuracy.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binarization, normalization, sampling, smoothing and denoising.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localization is done using region extractor.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extracted from the localized regions.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classification algorithms to recognize the input.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881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COMPARISION OF ALGORITHMS FOR HANDWRITTEN DIGITS RECOGNITION</vt:lpstr>
      <vt:lpstr>Introduction</vt:lpstr>
      <vt:lpstr>Classification</vt:lpstr>
      <vt:lpstr>Optical Character Recogniser</vt:lpstr>
      <vt:lpstr> </vt:lpstr>
      <vt:lpstr>Implementing Real Time OCR and challenges</vt:lpstr>
      <vt:lpstr>Neural Network Based Recogniser</vt:lpstr>
      <vt:lpstr> </vt:lpstr>
      <vt:lpstr>Components of Neural Networks</vt:lpstr>
      <vt:lpstr>Histogram of Oriented Gradients</vt:lpstr>
      <vt:lpstr>Support Vector Machine</vt:lpstr>
      <vt:lpstr>Pros and Cons associated with SVM</vt:lpstr>
      <vt:lpstr>Assumption during testing</vt:lpstr>
      <vt:lpstr>Applications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COMPARISION OF ALGORITHMS FOR HANDWRITTEN DIGIT RECOGNITION</dc:title>
  <dc:creator>Deva Darling</dc:creator>
  <cp:lastModifiedBy>Chaitanya N</cp:lastModifiedBy>
  <cp:revision>59</cp:revision>
  <dcterms:created xsi:type="dcterms:W3CDTF">2018-12-03T04:05:17Z</dcterms:created>
  <dcterms:modified xsi:type="dcterms:W3CDTF">2018-12-26T14:58:31Z</dcterms:modified>
</cp:coreProperties>
</file>