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BC681-684E-400D-83BD-C6527AE98B76}"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226721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BC681-684E-400D-83BD-C6527AE98B76}"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182535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BC681-684E-400D-83BD-C6527AE98B76}"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9864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BC681-684E-400D-83BD-C6527AE98B76}"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174476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BC681-684E-400D-83BD-C6527AE98B76}"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268698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BC681-684E-400D-83BD-C6527AE98B76}"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370712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BC681-684E-400D-83BD-C6527AE98B76}" type="datetimeFigureOut">
              <a:rPr lang="en-US" smtClean="0"/>
              <a:pPr/>
              <a:t>9/15/2014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113053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BC681-684E-400D-83BD-C6527AE98B76}" type="datetimeFigureOut">
              <a:rPr lang="en-US" smtClean="0"/>
              <a:pPr/>
              <a:t>9/15/2014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423345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BC681-684E-400D-83BD-C6527AE98B76}" type="datetimeFigureOut">
              <a:rPr lang="en-US" smtClean="0"/>
              <a:pPr/>
              <a:t>9/15/2014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428018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BC681-684E-400D-83BD-C6527AE98B76}"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123085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BC681-684E-400D-83BD-C6527AE98B76}"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166573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41000"/>
            <a:lum/>
          </a:blip>
          <a:srcRect/>
          <a:stretch>
            <a:fillRect l="61000" t="-3000" r="-50000" b="3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BC681-684E-400D-83BD-C6527AE98B76}" type="datetimeFigureOut">
              <a:rPr lang="en-US" smtClean="0"/>
              <a:pPr/>
              <a:t>9/15/2014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86F24-FF02-4B0C-8983-E9780D1F7969}" type="slidenum">
              <a:rPr lang="en-US" smtClean="0"/>
              <a:pPr/>
              <a:t>‹#›</a:t>
            </a:fld>
            <a:endParaRPr lang="en-US"/>
          </a:p>
        </p:txBody>
      </p:sp>
    </p:spTree>
    <p:extLst>
      <p:ext uri="{BB962C8B-B14F-4D97-AF65-F5344CB8AC3E}">
        <p14:creationId xmlns:p14="http://schemas.microsoft.com/office/powerpoint/2010/main" xmlns="" val="2710113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raspi_intro.mp4"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4648200" y="4953000"/>
            <a:ext cx="4495800" cy="2031325"/>
          </a:xfrm>
          <a:prstGeom prst="rect">
            <a:avLst/>
          </a:prstGeom>
          <a:noFill/>
        </p:spPr>
        <p:txBody>
          <a:bodyPr wrap="square" rtlCol="0">
            <a:spAutoFit/>
          </a:bodyPr>
          <a:lstStyle/>
          <a:p>
            <a:pPr algn="just"/>
            <a:endParaRPr lang="en-US" b="1" dirty="0" smtClean="0"/>
          </a:p>
          <a:p>
            <a:pPr algn="just"/>
            <a:r>
              <a:rPr lang="en-US" b="1" dirty="0" smtClean="0"/>
              <a:t>                                </a:t>
            </a:r>
          </a:p>
          <a:p>
            <a:pPr algn="just"/>
            <a:r>
              <a:rPr lang="en-US" b="1" dirty="0" smtClean="0"/>
              <a:t>APURVA  PANIDHAR                 </a:t>
            </a:r>
            <a:r>
              <a:rPr lang="en-US" dirty="0" smtClean="0"/>
              <a:t>2210411204</a:t>
            </a:r>
          </a:p>
          <a:p>
            <a:pPr algn="just"/>
            <a:r>
              <a:rPr lang="en-US" b="1" dirty="0" smtClean="0"/>
              <a:t>DN GAURAV RAJ                       </a:t>
            </a:r>
            <a:r>
              <a:rPr lang="en-US" dirty="0" smtClean="0"/>
              <a:t>1210411114</a:t>
            </a:r>
          </a:p>
          <a:p>
            <a:pPr algn="just"/>
            <a:r>
              <a:rPr lang="en-US" b="1" dirty="0" smtClean="0"/>
              <a:t>PATLURI  SRI  CHAITANYA        </a:t>
            </a:r>
            <a:r>
              <a:rPr lang="en-US" dirty="0" smtClean="0"/>
              <a:t>2210411246</a:t>
            </a:r>
          </a:p>
          <a:p>
            <a:pPr algn="just"/>
            <a:r>
              <a:rPr lang="en-US" b="1" dirty="0" smtClean="0"/>
              <a:t>SAHITHI  MANAM                     </a:t>
            </a:r>
            <a:r>
              <a:rPr lang="en-US" dirty="0" smtClean="0"/>
              <a:t>2210411252</a:t>
            </a:r>
          </a:p>
          <a:p>
            <a:pPr algn="just"/>
            <a:endParaRPr lang="en-US" dirty="0"/>
          </a:p>
        </p:txBody>
      </p:sp>
      <p:sp>
        <p:nvSpPr>
          <p:cNvPr id="9" name="TextBox 8"/>
          <p:cNvSpPr txBox="1"/>
          <p:nvPr/>
        </p:nvSpPr>
        <p:spPr>
          <a:xfrm>
            <a:off x="0" y="5103674"/>
            <a:ext cx="3276600" cy="1754326"/>
          </a:xfrm>
          <a:prstGeom prst="rect">
            <a:avLst/>
          </a:prstGeom>
          <a:noFill/>
        </p:spPr>
        <p:txBody>
          <a:bodyPr wrap="square" rtlCol="0">
            <a:spAutoFit/>
          </a:bodyPr>
          <a:lstStyle/>
          <a:p>
            <a:r>
              <a:rPr lang="en-US" dirty="0" smtClean="0">
                <a:cs typeface="Times New Roman" pitchFamily="18" charset="0"/>
              </a:rPr>
              <a:t>UNDER THE GUIDANCE OF:</a:t>
            </a:r>
          </a:p>
          <a:p>
            <a:endParaRPr lang="en-US" dirty="0" smtClean="0">
              <a:cs typeface="Times New Roman" pitchFamily="18" charset="0"/>
            </a:endParaRPr>
          </a:p>
          <a:p>
            <a:r>
              <a:rPr lang="en-US" b="1" dirty="0" smtClean="0">
                <a:cs typeface="Times New Roman" pitchFamily="18" charset="0"/>
              </a:rPr>
              <a:t>Mr. B. SAMMUNAYAK</a:t>
            </a:r>
            <a:r>
              <a:rPr lang="en-US" dirty="0" smtClean="0">
                <a:cs typeface="Times New Roman" pitchFamily="18" charset="0"/>
              </a:rPr>
              <a:t> </a:t>
            </a:r>
            <a:r>
              <a:rPr lang="en-US" sz="2000" baseline="-25000" dirty="0" smtClean="0">
                <a:cs typeface="Times New Roman" pitchFamily="18" charset="0"/>
              </a:rPr>
              <a:t>M.Tech</a:t>
            </a:r>
          </a:p>
          <a:p>
            <a:r>
              <a:rPr lang="en-US" dirty="0" smtClean="0">
                <a:cs typeface="Times New Roman" pitchFamily="18" charset="0"/>
              </a:rPr>
              <a:t>ASSISTANT PROFESSOR</a:t>
            </a:r>
          </a:p>
          <a:p>
            <a:r>
              <a:rPr lang="en-US" dirty="0" smtClean="0">
                <a:cs typeface="Times New Roman" pitchFamily="18" charset="0"/>
              </a:rPr>
              <a:t>GITAM UNIVERSITY</a:t>
            </a:r>
          </a:p>
          <a:p>
            <a:r>
              <a:rPr lang="en-US" dirty="0" smtClean="0">
                <a:cs typeface="Times New Roman" pitchFamily="18" charset="0"/>
              </a:rPr>
              <a:t>HYDERABAD CAMPUS</a:t>
            </a:r>
          </a:p>
        </p:txBody>
      </p:sp>
      <p:pic>
        <p:nvPicPr>
          <p:cNvPr id="10" name="Picture 9">
            <a:hlinkClick r:id="rId2" action="ppaction://hlinkfile"/>
          </p:cNvPr>
          <p:cNvPicPr>
            <a:picLocks noChangeAspect="1" noChangeArrowheads="1"/>
          </p:cNvPicPr>
          <p:nvPr/>
        </p:nvPicPr>
        <p:blipFill>
          <a:blip r:embed="rId3" cstate="print"/>
          <a:srcRect/>
          <a:stretch>
            <a:fillRect/>
          </a:stretch>
        </p:blipFill>
        <p:spPr bwMode="auto">
          <a:xfrm>
            <a:off x="2895600" y="2057400"/>
            <a:ext cx="3631035" cy="3290590"/>
          </a:xfrm>
          <a:prstGeom prst="rect">
            <a:avLst/>
          </a:prstGeom>
          <a:noFill/>
          <a:ln w="12700">
            <a:noFill/>
            <a:miter lim="800000"/>
            <a:headEnd/>
            <a:tailEnd/>
          </a:ln>
        </p:spPr>
      </p:pic>
      <p:sp>
        <p:nvSpPr>
          <p:cNvPr id="12" name="Rectangle 11"/>
          <p:cNvSpPr/>
          <p:nvPr/>
        </p:nvSpPr>
        <p:spPr>
          <a:xfrm>
            <a:off x="533400" y="304800"/>
            <a:ext cx="8153400" cy="1938992"/>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4000" b="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cs typeface="Arial" panose="020B0604020202020204" pitchFamily="34" charset="0"/>
              </a:rPr>
              <a:t>VOICE RECOGNITION AND EMAIL BASED HOME AUTOMATION SYSTEM USING RASPBERRY PI</a:t>
            </a:r>
            <a:endParaRPr lang="en-US" sz="4000" b="1" dirty="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cs typeface="Arial" panose="020B0604020202020204" pitchFamily="34" charset="0"/>
            </a:endParaRPr>
          </a:p>
        </p:txBody>
      </p:sp>
    </p:spTree>
    <p:extLst>
      <p:ext uri="{BB962C8B-B14F-4D97-AF65-F5344CB8AC3E}">
        <p14:creationId xmlns:p14="http://schemas.microsoft.com/office/powerpoint/2010/main" xmlns="" val="4287833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0"/>
            <a:ext cx="720428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EMAIL BASED SYSTEM-2</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 name="Picture 2"/>
          <p:cNvPicPr>
            <a:picLocks noChangeAspect="1" noChangeArrowheads="1"/>
          </p:cNvPicPr>
          <p:nvPr/>
        </p:nvPicPr>
        <p:blipFill>
          <a:blip r:embed="rId2" cstate="print"/>
          <a:srcRect/>
          <a:stretch>
            <a:fillRect/>
          </a:stretch>
        </p:blipFill>
        <p:spPr bwMode="auto">
          <a:xfrm>
            <a:off x="0" y="2564904"/>
            <a:ext cx="9144000" cy="4293096"/>
          </a:xfrm>
          <a:prstGeom prst="rect">
            <a:avLst/>
          </a:prstGeom>
          <a:noFill/>
          <a:ln w="9525">
            <a:noFill/>
            <a:miter lim="800000"/>
            <a:headEnd/>
            <a:tailEnd/>
          </a:ln>
        </p:spPr>
      </p:pic>
      <p:sp>
        <p:nvSpPr>
          <p:cNvPr id="4" name="Rectangle 3"/>
          <p:cNvSpPr/>
          <p:nvPr/>
        </p:nvSpPr>
        <p:spPr>
          <a:xfrm>
            <a:off x="-152400" y="1066800"/>
            <a:ext cx="5652331" cy="1200329"/>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u="sng" cap="none" spc="0" dirty="0" smtClean="0">
                <a:ln>
                  <a:solidFill>
                    <a:srgbClr val="FF0000"/>
                  </a:solidFill>
                </a:ln>
                <a:solidFill>
                  <a:schemeClr val="accent3"/>
                </a:solidFill>
                <a:effectLst/>
              </a:rPr>
              <a:t>Layout of proposed system configuration</a:t>
            </a:r>
            <a:endParaRPr lang="en-US" sz="3600" u="sng" cap="none" spc="0" dirty="0">
              <a:ln>
                <a:solidFill>
                  <a:srgbClr val="FF0000"/>
                </a:solidFill>
              </a:ln>
              <a:solidFill>
                <a:schemeClr val="accent3"/>
              </a:solidFill>
              <a:effectLst/>
            </a:endParaRPr>
          </a:p>
        </p:txBody>
      </p:sp>
    </p:spTree>
    <p:extLst>
      <p:ext uri="{BB962C8B-B14F-4D97-AF65-F5344CB8AC3E}">
        <p14:creationId xmlns:p14="http://schemas.microsoft.com/office/powerpoint/2010/main" xmlns="" val="3359210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223" y="0"/>
            <a:ext cx="720428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EMAIL BASED SYSTEM-3</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4"/>
          <p:cNvSpPr>
            <a:spLocks noGrp="1"/>
          </p:cNvSpPr>
          <p:nvPr/>
        </p:nvSpPr>
        <p:spPr>
          <a:xfrm>
            <a:off x="0" y="1905001"/>
            <a:ext cx="8229600" cy="4927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
            </a:pPr>
            <a:r>
              <a:rPr lang="en-US" sz="2800" dirty="0" smtClean="0">
                <a:latin typeface="Times New Roman" pitchFamily="18" charset="0"/>
                <a:cs typeface="Times New Roman" pitchFamily="18" charset="0"/>
              </a:rPr>
              <a:t>Raspberry pi-Processing unit</a:t>
            </a:r>
          </a:p>
          <a:p>
            <a:pPr algn="just">
              <a:buFont typeface="Wingdings" pitchFamily="2" charset="2"/>
              <a:buChar char="§"/>
            </a:pPr>
            <a:r>
              <a:rPr lang="en-US" sz="2800" dirty="0" smtClean="0">
                <a:latin typeface="Times New Roman" pitchFamily="18" charset="0"/>
                <a:cs typeface="Times New Roman" pitchFamily="18" charset="0"/>
              </a:rPr>
              <a:t>Feed the Python coded algorithm into the Raspberry pi</a:t>
            </a:r>
          </a:p>
          <a:p>
            <a:pPr algn="just">
              <a:buFont typeface="Wingdings" pitchFamily="2" charset="2"/>
              <a:buChar char="§"/>
            </a:pPr>
            <a:r>
              <a:rPr lang="en-US" sz="2800" dirty="0" smtClean="0">
                <a:latin typeface="Times New Roman" pitchFamily="18" charset="0"/>
                <a:cs typeface="Times New Roman" pitchFamily="18" charset="0"/>
              </a:rPr>
              <a:t>Connect the Raspberry pi to the Internet through MODEM</a:t>
            </a:r>
          </a:p>
          <a:p>
            <a:pPr algn="just">
              <a:buFont typeface="Wingdings" pitchFamily="2" charset="2"/>
              <a:buChar char="§"/>
            </a:pPr>
            <a:r>
              <a:rPr lang="en-US" sz="2800" dirty="0" smtClean="0">
                <a:latin typeface="Times New Roman" pitchFamily="18" charset="0"/>
                <a:cs typeface="Times New Roman" pitchFamily="18" charset="0"/>
              </a:rPr>
              <a:t>Relay driver circuit interfaces the Raspberry pi to the devices to be controlled</a:t>
            </a:r>
          </a:p>
          <a:p>
            <a:pPr algn="just">
              <a:buFont typeface="Wingdings" pitchFamily="2" charset="2"/>
              <a:buChar char="§"/>
            </a:pPr>
            <a:r>
              <a:rPr lang="en-US" sz="2800" dirty="0" smtClean="0">
                <a:latin typeface="Times New Roman" pitchFamily="18" charset="0"/>
                <a:cs typeface="Times New Roman" pitchFamily="18" charset="0"/>
              </a:rPr>
              <a:t>Display is optional</a:t>
            </a:r>
            <a:endParaRPr lang="en-IN" sz="2800" dirty="0">
              <a:latin typeface="Times New Roman" pitchFamily="18" charset="0"/>
              <a:cs typeface="Times New Roman" pitchFamily="18" charset="0"/>
            </a:endParaRPr>
          </a:p>
        </p:txBody>
      </p:sp>
      <p:sp>
        <p:nvSpPr>
          <p:cNvPr id="4" name="Rectangle 3"/>
          <p:cNvSpPr/>
          <p:nvPr/>
        </p:nvSpPr>
        <p:spPr>
          <a:xfrm>
            <a:off x="6927" y="1143000"/>
            <a:ext cx="4270336" cy="64633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u="sng" cap="none" spc="0" dirty="0" smtClean="0">
                <a:ln>
                  <a:solidFill>
                    <a:srgbClr val="FF0000"/>
                  </a:solidFill>
                </a:ln>
                <a:solidFill>
                  <a:schemeClr val="accent3"/>
                </a:solidFill>
                <a:effectLst/>
              </a:rPr>
              <a:t>System Configuration</a:t>
            </a:r>
            <a:endParaRPr lang="en-US" sz="3600" b="1" u="sng" cap="none" spc="0" dirty="0">
              <a:ln>
                <a:solidFill>
                  <a:srgbClr val="FF0000"/>
                </a:solidFill>
              </a:ln>
              <a:solidFill>
                <a:schemeClr val="accent3"/>
              </a:solidFill>
              <a:effectLst/>
            </a:endParaRPr>
          </a:p>
        </p:txBody>
      </p:sp>
    </p:spTree>
    <p:extLst>
      <p:ext uri="{BB962C8B-B14F-4D97-AF65-F5344CB8AC3E}">
        <p14:creationId xmlns:p14="http://schemas.microsoft.com/office/powerpoint/2010/main" xmlns="" val="2335292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0"/>
            <a:ext cx="720428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EMAIL BASED SYSTEM-4</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nvSpPr>
        <p:spPr>
          <a:xfrm>
            <a:off x="13854" y="2590800"/>
            <a:ext cx="8229600" cy="4941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
            </a:pPr>
            <a:r>
              <a:rPr lang="en-US" sz="2800" dirty="0" smtClean="0">
                <a:latin typeface="Times New Roman" pitchFamily="18" charset="0"/>
                <a:cs typeface="Times New Roman" pitchFamily="18" charset="0"/>
              </a:rPr>
              <a:t>Initializing the code and logging into home Gmail account</a:t>
            </a:r>
          </a:p>
          <a:p>
            <a:pPr algn="just">
              <a:buFont typeface="Wingdings" pitchFamily="2" charset="2"/>
              <a:buChar char="§"/>
            </a:pPr>
            <a:r>
              <a:rPr lang="en-US" sz="2800" dirty="0" smtClean="0">
                <a:latin typeface="Times New Roman" pitchFamily="18" charset="0"/>
                <a:cs typeface="Times New Roman" pitchFamily="18" charset="0"/>
              </a:rPr>
              <a:t>Raspberry pi reads the subject of the e-mails from the account specified in the code</a:t>
            </a:r>
          </a:p>
          <a:p>
            <a:pPr algn="just">
              <a:buFont typeface="Wingdings" pitchFamily="2" charset="2"/>
              <a:buChar char="§"/>
            </a:pPr>
            <a:r>
              <a:rPr lang="en-US" sz="2800" dirty="0" smtClean="0">
                <a:latin typeface="Times New Roman" pitchFamily="18" charset="0"/>
                <a:cs typeface="Times New Roman" pitchFamily="18" charset="0"/>
              </a:rPr>
              <a:t>Comparison of the subject of the e-mail from the initializing commands of the interfaced devices</a:t>
            </a:r>
          </a:p>
          <a:p>
            <a:pPr algn="just">
              <a:buFont typeface="Wingdings" pitchFamily="2" charset="2"/>
              <a:buChar char="§"/>
            </a:pPr>
            <a:r>
              <a:rPr lang="en-US" sz="2800" dirty="0" smtClean="0">
                <a:latin typeface="Times New Roman" pitchFamily="18" charset="0"/>
                <a:cs typeface="Times New Roman" pitchFamily="18" charset="0"/>
              </a:rPr>
              <a:t>Control signal generated on the GPIO pins</a:t>
            </a:r>
          </a:p>
          <a:p>
            <a:pPr algn="just">
              <a:buFont typeface="Wingdings" pitchFamily="2" charset="2"/>
              <a:buChar char="§"/>
            </a:pPr>
            <a:r>
              <a:rPr lang="en-US" sz="2800" dirty="0" smtClean="0">
                <a:latin typeface="Times New Roman" pitchFamily="18" charset="0"/>
                <a:cs typeface="Times New Roman" pitchFamily="18" charset="0"/>
              </a:rPr>
              <a:t>Process continues at an interval of specified time.</a:t>
            </a:r>
          </a:p>
          <a:p>
            <a:pPr algn="just">
              <a:buFont typeface="Wingdings" pitchFamily="2" charset="2"/>
              <a:buChar char="§"/>
            </a:pPr>
            <a:endParaRPr lang="en-US" sz="2800" dirty="0" smtClean="0">
              <a:latin typeface="Times New Roman" pitchFamily="18" charset="0"/>
              <a:cs typeface="Times New Roman" pitchFamily="18" charset="0"/>
            </a:endParaRPr>
          </a:p>
          <a:p>
            <a:pPr>
              <a:buFont typeface="Wingdings" pitchFamily="2" charset="2"/>
              <a:buChar char="§"/>
            </a:pPr>
            <a:endParaRPr lang="en-IN" dirty="0"/>
          </a:p>
        </p:txBody>
      </p:sp>
      <p:sp>
        <p:nvSpPr>
          <p:cNvPr id="4" name="Rectangle 3"/>
          <p:cNvSpPr/>
          <p:nvPr/>
        </p:nvSpPr>
        <p:spPr>
          <a:xfrm>
            <a:off x="0" y="1600200"/>
            <a:ext cx="2960490" cy="64633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u="sng" cap="none" spc="0" dirty="0" smtClean="0">
                <a:ln>
                  <a:solidFill>
                    <a:srgbClr val="FF0000"/>
                  </a:solidFill>
                </a:ln>
                <a:solidFill>
                  <a:schemeClr val="accent3"/>
                </a:solidFill>
                <a:effectLst/>
              </a:rPr>
              <a:t>Steps Involved</a:t>
            </a:r>
            <a:endParaRPr lang="en-US" sz="3600" u="sng" cap="none" spc="0" dirty="0">
              <a:ln>
                <a:solidFill>
                  <a:srgbClr val="FF0000"/>
                </a:solidFill>
              </a:ln>
              <a:solidFill>
                <a:schemeClr val="accent3"/>
              </a:solidFill>
              <a:effectLst/>
            </a:endParaRPr>
          </a:p>
        </p:txBody>
      </p:sp>
    </p:spTree>
    <p:extLst>
      <p:ext uri="{BB962C8B-B14F-4D97-AF65-F5344CB8AC3E}">
        <p14:creationId xmlns:p14="http://schemas.microsoft.com/office/powerpoint/2010/main" xmlns="" val="277399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1735"/>
            <a:ext cx="789440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SCHEDULE  FOR  THE YEAR</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0" y="1905000"/>
            <a:ext cx="8001000"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Assembly of Equipment </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Running Linux on the RPi and checking it’s Functionality</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Connecting the Electronic and Electric devices to the system</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Learning Python Scripting Language</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Coding of Voice Recognition Programs </a:t>
            </a:r>
            <a:r>
              <a:rPr lang="en-US" sz="2000" dirty="0" err="1" smtClean="0">
                <a:latin typeface="Times New Roman" pitchFamily="18" charset="0"/>
                <a:cs typeface="Times New Roman" pitchFamily="18" charset="0"/>
              </a:rPr>
              <a:t>viz</a:t>
            </a:r>
            <a:r>
              <a:rPr lang="en-US" sz="2000" dirty="0" smtClean="0">
                <a:latin typeface="Times New Roman" pitchFamily="18" charset="0"/>
                <a:cs typeface="Times New Roman" pitchFamily="18" charset="0"/>
              </a:rPr>
              <a:t> Python</a:t>
            </a:r>
          </a:p>
        </p:txBody>
      </p:sp>
      <p:sp>
        <p:nvSpPr>
          <p:cNvPr id="4" name="TextBox 3"/>
          <p:cNvSpPr txBox="1"/>
          <p:nvPr/>
        </p:nvSpPr>
        <p:spPr>
          <a:xfrm>
            <a:off x="0" y="4800600"/>
            <a:ext cx="6477000"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Installation of Jasper Voice Recognition Software</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Incorporation of Voice Recognition System</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Incorporation of Email based system</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Testing the working of the entire system </a:t>
            </a:r>
          </a:p>
          <a:p>
            <a:pPr marL="285750" indent="-285750" algn="just">
              <a:buFont typeface="Arial" panose="020B0604020202020204" pitchFamily="34" charset="0"/>
              <a:buChar char="•"/>
            </a:pPr>
            <a:endParaRPr lang="en-US" sz="2000" dirty="0">
              <a:latin typeface="Times New Roman" pitchFamily="18" charset="0"/>
              <a:cs typeface="Times New Roman" pitchFamily="18" charset="0"/>
            </a:endParaRPr>
          </a:p>
        </p:txBody>
      </p:sp>
      <p:sp>
        <p:nvSpPr>
          <p:cNvPr id="5" name="Rectangle 4"/>
          <p:cNvSpPr/>
          <p:nvPr/>
        </p:nvSpPr>
        <p:spPr>
          <a:xfrm>
            <a:off x="0" y="988138"/>
            <a:ext cx="3850542"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u="sng" cap="none" spc="0" dirty="0" smtClean="0">
                <a:ln>
                  <a:solidFill>
                    <a:srgbClr val="FF0000"/>
                  </a:solidFill>
                </a:ln>
                <a:solidFill>
                  <a:schemeClr val="accent3"/>
                </a:solidFill>
                <a:effectLst/>
              </a:rPr>
              <a:t>7</a:t>
            </a:r>
            <a:r>
              <a:rPr lang="en-US" sz="5400" b="1" u="sng" cap="none" spc="0" baseline="30000" dirty="0" smtClean="0">
                <a:ln>
                  <a:solidFill>
                    <a:srgbClr val="FF0000"/>
                  </a:solidFill>
                </a:ln>
                <a:solidFill>
                  <a:schemeClr val="accent3"/>
                </a:solidFill>
                <a:effectLst/>
              </a:rPr>
              <a:t>Th</a:t>
            </a:r>
            <a:r>
              <a:rPr lang="en-US" sz="5400" b="1" u="sng" cap="none" spc="0" dirty="0" smtClean="0">
                <a:ln>
                  <a:solidFill>
                    <a:srgbClr val="FF0000"/>
                  </a:solidFill>
                </a:ln>
                <a:solidFill>
                  <a:schemeClr val="accent3"/>
                </a:solidFill>
                <a:effectLst/>
              </a:rPr>
              <a:t> Semester</a:t>
            </a:r>
            <a:endParaRPr lang="en-US" sz="5400" b="1" u="sng" cap="none" spc="0" dirty="0">
              <a:ln>
                <a:solidFill>
                  <a:srgbClr val="FF0000"/>
                </a:solidFill>
              </a:ln>
              <a:solidFill>
                <a:schemeClr val="accent3"/>
              </a:solidFill>
              <a:effectLst/>
            </a:endParaRPr>
          </a:p>
        </p:txBody>
      </p:sp>
      <p:sp>
        <p:nvSpPr>
          <p:cNvPr id="6" name="Rectangle 5"/>
          <p:cNvSpPr/>
          <p:nvPr/>
        </p:nvSpPr>
        <p:spPr>
          <a:xfrm>
            <a:off x="0" y="3733800"/>
            <a:ext cx="3850541"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u="sng" cap="none" spc="0" dirty="0" smtClean="0">
                <a:ln>
                  <a:solidFill>
                    <a:srgbClr val="FF0000"/>
                  </a:solidFill>
                </a:ln>
                <a:solidFill>
                  <a:schemeClr val="accent3"/>
                </a:solidFill>
                <a:effectLst/>
              </a:rPr>
              <a:t>8</a:t>
            </a:r>
            <a:r>
              <a:rPr lang="en-US" sz="5400" b="1" u="sng" cap="none" spc="0" baseline="30000" dirty="0" smtClean="0">
                <a:ln>
                  <a:solidFill>
                    <a:srgbClr val="FF0000"/>
                  </a:solidFill>
                </a:ln>
                <a:solidFill>
                  <a:schemeClr val="accent3"/>
                </a:solidFill>
                <a:effectLst/>
              </a:rPr>
              <a:t>Th</a:t>
            </a:r>
            <a:r>
              <a:rPr lang="en-US" sz="5400" b="1" u="sng" cap="none" spc="0" dirty="0" smtClean="0">
                <a:ln>
                  <a:solidFill>
                    <a:srgbClr val="FF0000"/>
                  </a:solidFill>
                </a:ln>
                <a:solidFill>
                  <a:schemeClr val="accent3"/>
                </a:solidFill>
                <a:effectLst/>
              </a:rPr>
              <a:t> Semester</a:t>
            </a:r>
            <a:endParaRPr lang="en-US" sz="5400" b="1" u="sng" cap="none" spc="0" dirty="0">
              <a:ln>
                <a:solidFill>
                  <a:srgbClr val="FF0000"/>
                </a:solidFill>
              </a:ln>
              <a:solidFill>
                <a:schemeClr val="accent3"/>
              </a:solidFill>
              <a:effectLst/>
            </a:endParaRPr>
          </a:p>
        </p:txBody>
      </p:sp>
    </p:spTree>
    <p:extLst>
      <p:ext uri="{BB962C8B-B14F-4D97-AF65-F5344CB8AC3E}">
        <p14:creationId xmlns:p14="http://schemas.microsoft.com/office/powerpoint/2010/main" xmlns="" val="3375719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462"/>
            <a:ext cx="406758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304800" y="1524000"/>
            <a:ext cx="5410200" cy="3416320"/>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Communication has a tremendous impact on our lives. Home Automation as described in this presentation is now  rising as an important area of communication. By means of this project we wish to explore it’s  exquisite functionality along  with being able to deliver a perspective front of Home Automation.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26325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7378" y="2967335"/>
            <a:ext cx="5689251" cy="132343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8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409180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908" y="152400"/>
            <a:ext cx="636462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HOME AUTOMATION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304800" y="1447800"/>
            <a:ext cx="62484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Automation of household activities or centralized control</a:t>
            </a:r>
            <a:endParaRPr lang="en-US" sz="2000" dirty="0">
              <a:latin typeface="Times New Roman" panose="02020603050405020304" pitchFamily="18" charset="0"/>
              <a:cs typeface="Times New Roman" panose="02020603050405020304" pitchFamily="18" charset="0"/>
            </a:endParaRPr>
          </a:p>
        </p:txBody>
      </p:sp>
      <p:pic>
        <p:nvPicPr>
          <p:cNvPr id="2054" name="Picture 6" descr="http://www.controlsandschematics.in/portals/0/home_automatio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7820" y="1817132"/>
            <a:ext cx="5964379" cy="48503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11570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35" y="0"/>
            <a:ext cx="8097024"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PROJECT AREAS OF FOCUS</a:t>
            </a:r>
          </a:p>
          <a:p>
            <a:pPr algn="ct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381000" y="1154161"/>
            <a:ext cx="814969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Home automation with raspberry-pi at the crux</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Voice recognition system</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Email based system</a:t>
            </a:r>
            <a:endParaRPr lang="en-US" sz="2400" dirty="0">
              <a:latin typeface="Times New Roman" pitchFamily="18" charset="0"/>
              <a:cs typeface="Times New Roman" pitchFamily="18" charset="0"/>
            </a:endParaRPr>
          </a:p>
        </p:txBody>
      </p:sp>
      <p:pic>
        <p:nvPicPr>
          <p:cNvPr id="4" name="Picture 2" descr="http://smartphonesoutions.eu/dh/img/admin.schema.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09" y="2907470"/>
            <a:ext cx="7190509" cy="37891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65415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8261" y="0"/>
            <a:ext cx="490390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RASPBERRY PI-1</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0" y="1371600"/>
            <a:ext cx="9144000" cy="249299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ea typeface="Adobe Ming Std L" pitchFamily="18" charset="-128"/>
                <a:cs typeface="Times New Roman" pitchFamily="18" charset="0"/>
              </a:rPr>
              <a:t>Developed in UK by Raspberry-pi foundation in 2009.</a:t>
            </a:r>
          </a:p>
          <a:p>
            <a:r>
              <a:rPr lang="en-US" sz="2400" dirty="0" smtClean="0">
                <a:latin typeface="Times New Roman" pitchFamily="18" charset="0"/>
                <a:ea typeface="Adobe Ming Std L" pitchFamily="18" charset="-128"/>
                <a:cs typeface="Times New Roman" pitchFamily="18" charset="0"/>
              </a:rPr>
              <a:t>    supported by  “University of Cambridge Computer laboratory &amp;   Broadcom”</a:t>
            </a:r>
          </a:p>
          <a:p>
            <a:pPr marL="285750" indent="-285750">
              <a:buFont typeface="Arial" panose="020B0604020202020204" pitchFamily="34" charset="0"/>
              <a:buChar char="•"/>
            </a:pPr>
            <a:r>
              <a:rPr lang="en-US" sz="2400" dirty="0" smtClean="0">
                <a:latin typeface="Times New Roman" pitchFamily="18" charset="0"/>
                <a:ea typeface="Adobe Ming Std L" pitchFamily="18" charset="-128"/>
                <a:cs typeface="Times New Roman" pitchFamily="18" charset="0"/>
              </a:rPr>
              <a:t>Credit card size single board ,super low cost computer</a:t>
            </a:r>
          </a:p>
          <a:p>
            <a:pPr marL="285750" indent="-285750">
              <a:buFont typeface="Arial" panose="020B0604020202020204" pitchFamily="34" charset="0"/>
              <a:buChar char="•"/>
            </a:pPr>
            <a:r>
              <a:rPr lang="en-US" sz="2400" dirty="0" smtClean="0">
                <a:latin typeface="Times New Roman" pitchFamily="18" charset="0"/>
                <a:ea typeface="Adobe Ming Std L" pitchFamily="18" charset="-128"/>
                <a:cs typeface="Times New Roman" pitchFamily="18" charset="0"/>
              </a:rPr>
              <a:t>The Foundation has produced two models</a:t>
            </a:r>
          </a:p>
          <a:p>
            <a:r>
              <a:rPr lang="en-US" dirty="0" smtClean="0">
                <a:latin typeface="Times New Roman" pitchFamily="18" charset="0"/>
                <a:ea typeface="Adobe Ming Std L" pitchFamily="18" charset="-128"/>
                <a:cs typeface="Times New Roman" pitchFamily="18" charset="0"/>
              </a:rPr>
              <a:t>	</a:t>
            </a:r>
          </a:p>
          <a:p>
            <a:pPr marL="285750" indent="-285750">
              <a:buFont typeface="Arial" panose="020B0604020202020204" pitchFamily="34" charset="0"/>
              <a:buChar char="•"/>
            </a:pPr>
            <a:endParaRPr lang="en-US"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cstate="print"/>
          <a:srcRect/>
          <a:stretch>
            <a:fillRect/>
          </a:stretch>
        </p:blipFill>
        <p:spPr bwMode="auto">
          <a:xfrm>
            <a:off x="0" y="3276600"/>
            <a:ext cx="4267200" cy="35814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7200" y="3276599"/>
            <a:ext cx="4883150" cy="367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61292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6317"/>
            <a:ext cx="54102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RASPBERRY PI-2</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152400" y="2133600"/>
            <a:ext cx="32004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5" name="Picture 4" descr="C:\Users\Praveen\Downloads\image2-1.png"/>
          <p:cNvPicPr>
            <a:picLocks noChangeAspect="1" noChangeArrowheads="1"/>
          </p:cNvPicPr>
          <p:nvPr/>
        </p:nvPicPr>
        <p:blipFill>
          <a:blip r:embed="rId2" cstate="print"/>
          <a:srcRect/>
          <a:stretch>
            <a:fillRect/>
          </a:stretch>
        </p:blipFill>
        <p:spPr bwMode="auto">
          <a:xfrm>
            <a:off x="0" y="762000"/>
            <a:ext cx="6324600" cy="6096000"/>
          </a:xfrm>
          <a:prstGeom prst="rect">
            <a:avLst/>
          </a:prstGeom>
          <a:noFill/>
        </p:spPr>
      </p:pic>
    </p:spTree>
    <p:extLst>
      <p:ext uri="{BB962C8B-B14F-4D97-AF65-F5344CB8AC3E}">
        <p14:creationId xmlns:p14="http://schemas.microsoft.com/office/powerpoint/2010/main" xmlns="" val="1759713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0"/>
            <a:ext cx="490390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RASPBERRY PI-3</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2"/>
          <p:cNvSpPr/>
          <p:nvPr/>
        </p:nvSpPr>
        <p:spPr>
          <a:xfrm>
            <a:off x="0" y="937185"/>
            <a:ext cx="3520259"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u="sng" dirty="0" smtClean="0">
                <a:ln>
                  <a:solidFill>
                    <a:srgbClr val="FF0000"/>
                  </a:solidFill>
                </a:ln>
                <a:solidFill>
                  <a:schemeClr val="accent3"/>
                </a:solidFill>
              </a:rPr>
              <a:t>Advantages</a:t>
            </a:r>
            <a:endParaRPr lang="en-US" sz="5400" b="1" u="sng" cap="none" spc="0" dirty="0">
              <a:ln>
                <a:solidFill>
                  <a:srgbClr val="FF0000"/>
                </a:solidFill>
              </a:ln>
              <a:solidFill>
                <a:schemeClr val="accent3"/>
              </a:solidFill>
              <a:effectLst/>
            </a:endParaRPr>
          </a:p>
        </p:txBody>
      </p:sp>
      <p:sp>
        <p:nvSpPr>
          <p:cNvPr id="4" name="TextBox 3"/>
          <p:cNvSpPr txBox="1"/>
          <p:nvPr/>
        </p:nvSpPr>
        <p:spPr>
          <a:xfrm>
            <a:off x="27709" y="1895151"/>
            <a:ext cx="46482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Lower power consumption</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Low cost</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Small size</a:t>
            </a:r>
            <a:endParaRPr lang="en-US" sz="2400" dirty="0">
              <a:latin typeface="Times New Roman" pitchFamily="18" charset="0"/>
              <a:cs typeface="Times New Roman" pitchFamily="18" charset="0"/>
            </a:endParaRPr>
          </a:p>
        </p:txBody>
      </p:sp>
      <p:sp>
        <p:nvSpPr>
          <p:cNvPr id="5" name="Rectangle 4"/>
          <p:cNvSpPr/>
          <p:nvPr/>
        </p:nvSpPr>
        <p:spPr>
          <a:xfrm>
            <a:off x="27709" y="3276600"/>
            <a:ext cx="3739293"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u="sng" cap="none" spc="0" dirty="0" smtClean="0">
                <a:ln>
                  <a:solidFill>
                    <a:srgbClr val="FF0000"/>
                  </a:solidFill>
                </a:ln>
                <a:solidFill>
                  <a:schemeClr val="accent3"/>
                </a:solidFill>
                <a:effectLst/>
              </a:rPr>
              <a:t>Applications</a:t>
            </a:r>
            <a:endParaRPr lang="en-US" sz="5400" b="1" u="sng" cap="none" spc="0" dirty="0">
              <a:ln>
                <a:solidFill>
                  <a:srgbClr val="FF0000"/>
                </a:solidFill>
              </a:ln>
              <a:solidFill>
                <a:schemeClr val="accent3"/>
              </a:solidFill>
              <a:effectLst/>
            </a:endParaRPr>
          </a:p>
        </p:txBody>
      </p:sp>
      <p:sp>
        <p:nvSpPr>
          <p:cNvPr id="6" name="TextBox 5"/>
          <p:cNvSpPr txBox="1"/>
          <p:nvPr/>
        </p:nvSpPr>
        <p:spPr>
          <a:xfrm>
            <a:off x="27709" y="4199930"/>
            <a:ext cx="46482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Home Automation System</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Security System</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HD surveillance system</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Media Center</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GPIO based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67074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 y="0"/>
            <a:ext cx="933351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VOICE RECOGNITION SYSTEM-1</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122" name="Picture 2" descr="http://blogs.fit.edu/wp-content/uploads/2013/01/ab.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895600"/>
            <a:ext cx="6248400" cy="39624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0" y="923330"/>
            <a:ext cx="563880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itchFamily="18" charset="0"/>
                <a:cs typeface="Times New Roman" pitchFamily="18" charset="0"/>
              </a:rPr>
              <a:t>Enables user to control home appliances with voice commands when in the home</a:t>
            </a:r>
          </a:p>
          <a:p>
            <a:pPr marL="285750" indent="-285750">
              <a:buFont typeface="Arial" panose="020B0604020202020204" pitchFamily="34" charset="0"/>
              <a:buChar char="•"/>
            </a:pPr>
            <a:r>
              <a:rPr lang="en-US" sz="2000" dirty="0" smtClean="0">
                <a:latin typeface="Times New Roman" pitchFamily="18" charset="0"/>
                <a:cs typeface="Times New Roman" pitchFamily="18" charset="0"/>
              </a:rPr>
              <a:t>Implies that the system can only take dictation and not understand words</a:t>
            </a:r>
          </a:p>
          <a:p>
            <a:pPr marL="285750" indent="-285750">
              <a:buFont typeface="Arial" panose="020B0604020202020204" pitchFamily="34" charset="0"/>
              <a:buChar char="•"/>
            </a:pPr>
            <a:r>
              <a:rPr lang="en-US" sz="2000" dirty="0" smtClean="0">
                <a:latin typeface="Times New Roman" pitchFamily="18" charset="0"/>
                <a:cs typeface="Times New Roman" pitchFamily="18" charset="0"/>
              </a:rPr>
              <a:t>So you talk and your electronics listen!</a:t>
            </a:r>
          </a:p>
          <a:p>
            <a:pPr marL="285750" indent="-285750">
              <a:buFont typeface="Arial" panose="020B0604020202020204"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97173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976" y="0"/>
            <a:ext cx="933351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VOICE RECOGNITION SYSTEM-2</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2"/>
          <p:cNvSpPr/>
          <p:nvPr/>
        </p:nvSpPr>
        <p:spPr>
          <a:xfrm>
            <a:off x="-381000" y="1066800"/>
            <a:ext cx="28956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u="sng" cap="none" spc="0" dirty="0" smtClean="0">
                <a:ln>
                  <a:solidFill>
                    <a:srgbClr val="FF0000"/>
                  </a:solidFill>
                </a:ln>
                <a:solidFill>
                  <a:schemeClr val="accent3"/>
                </a:solidFill>
                <a:effectLst/>
              </a:rPr>
              <a:t>Jasper</a:t>
            </a:r>
            <a:endParaRPr lang="en-US" sz="5400" b="1" u="sng" cap="none" spc="0" dirty="0">
              <a:ln>
                <a:solidFill>
                  <a:srgbClr val="FF0000"/>
                </a:solidFill>
              </a:ln>
              <a:solidFill>
                <a:schemeClr val="accent3"/>
              </a:solidFill>
              <a:effectLst/>
            </a:endParaRPr>
          </a:p>
        </p:txBody>
      </p:sp>
      <p:pic>
        <p:nvPicPr>
          <p:cNvPr id="7174" name="Picture 6" descr="C:\Users\Aruna\Pictures\Holiday Destinations\Europe\Italy\jvrs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782" y="3061855"/>
            <a:ext cx="3886200" cy="2943636"/>
          </a:xfrm>
          <a:prstGeom prst="rect">
            <a:avLst/>
          </a:prstGeom>
          <a:noFill/>
          <a:extLst>
            <a:ext uri="{909E8E84-426E-40DD-AFC4-6F175D3DCCD1}">
              <a14:hiddenFill xmlns:a14="http://schemas.microsoft.com/office/drawing/2010/main" xmlns="">
                <a:solidFill>
                  <a:srgbClr val="FFFFFF"/>
                </a:solidFill>
              </a14:hiddenFill>
            </a:ext>
          </a:extLst>
        </p:spPr>
      </p:pic>
      <p:pic>
        <p:nvPicPr>
          <p:cNvPr id="7175" name="Picture 7" descr="C:\Users\Aruna\Pictures\Holiday Destinations\Europe\Italy\jvrs2.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65418" y="3200400"/>
            <a:ext cx="4544060" cy="3657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76200" y="1990130"/>
            <a:ext cx="44196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itchFamily="18" charset="0"/>
                <a:cs typeface="Times New Roman" pitchFamily="18" charset="0"/>
              </a:rPr>
              <a:t>An open source platform to develop voice controlled applications</a:t>
            </a:r>
          </a:p>
          <a:p>
            <a:pPr marL="285750" indent="-285750">
              <a:buFont typeface="Arial" panose="020B0604020202020204" pitchFamily="34" charset="0"/>
              <a:buChar char="•"/>
            </a:pPr>
            <a:r>
              <a:rPr lang="en-US" sz="2000" dirty="0" smtClean="0">
                <a:latin typeface="Times New Roman" pitchFamily="18" charset="0"/>
                <a:cs typeface="Times New Roman" pitchFamily="18" charset="0"/>
              </a:rPr>
              <a:t>A software similar to Siri in iOS</a:t>
            </a:r>
          </a:p>
        </p:txBody>
      </p:sp>
    </p:spTree>
    <p:extLst>
      <p:ext uri="{BB962C8B-B14F-4D97-AF65-F5344CB8AC3E}">
        <p14:creationId xmlns:p14="http://schemas.microsoft.com/office/powerpoint/2010/main" xmlns="" val="1323560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842" y="0"/>
            <a:ext cx="720428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EMAIL BASED SYSTEM-1</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Picture 3"/>
          <p:cNvPicPr>
            <a:picLocks noChangeAspect="1" noChangeArrowheads="1"/>
          </p:cNvPicPr>
          <p:nvPr/>
        </p:nvPicPr>
        <p:blipFill>
          <a:blip r:embed="rId2" cstate="print"/>
          <a:srcRect/>
          <a:stretch>
            <a:fillRect/>
          </a:stretch>
        </p:blipFill>
        <p:spPr bwMode="auto">
          <a:xfrm>
            <a:off x="0" y="2263552"/>
            <a:ext cx="8534400" cy="4594448"/>
          </a:xfrm>
          <a:prstGeom prst="rect">
            <a:avLst/>
          </a:prstGeom>
          <a:noFill/>
          <a:ln w="9525">
            <a:noFill/>
            <a:miter lim="800000"/>
            <a:headEnd/>
            <a:tailEnd/>
          </a:ln>
        </p:spPr>
      </p:pic>
      <p:sp>
        <p:nvSpPr>
          <p:cNvPr id="5" name="Rectangle 4"/>
          <p:cNvSpPr/>
          <p:nvPr/>
        </p:nvSpPr>
        <p:spPr>
          <a:xfrm>
            <a:off x="-914400" y="1143000"/>
            <a:ext cx="6594764" cy="646331"/>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u="sng" dirty="0" smtClean="0">
                <a:ln>
                  <a:solidFill>
                    <a:srgbClr val="FF0000"/>
                  </a:solidFill>
                </a:ln>
                <a:solidFill>
                  <a:schemeClr val="accent3"/>
                </a:solidFill>
              </a:rPr>
              <a:t>Description of RPi Board</a:t>
            </a:r>
            <a:endParaRPr lang="en-US" sz="3600" b="1" u="sng" cap="none" spc="0" dirty="0">
              <a:ln>
                <a:solidFill>
                  <a:srgbClr val="FF0000"/>
                </a:solidFill>
              </a:ln>
              <a:solidFill>
                <a:schemeClr val="accent3"/>
              </a:solidFill>
              <a:effectLst/>
            </a:endParaRPr>
          </a:p>
        </p:txBody>
      </p:sp>
    </p:spTree>
    <p:extLst>
      <p:ext uri="{BB962C8B-B14F-4D97-AF65-F5344CB8AC3E}">
        <p14:creationId xmlns:p14="http://schemas.microsoft.com/office/powerpoint/2010/main" xmlns="" val="1628384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424</Words>
  <Application>Microsoft Office PowerPoint</Application>
  <PresentationFormat>On-screen Show (4:3)</PresentationFormat>
  <Paragraphs>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dc:creator>
  <cp:lastModifiedBy>sahithi</cp:lastModifiedBy>
  <cp:revision>29</cp:revision>
  <dcterms:created xsi:type="dcterms:W3CDTF">2014-09-14T03:10:24Z</dcterms:created>
  <dcterms:modified xsi:type="dcterms:W3CDTF">2014-09-15T13:42:01Z</dcterms:modified>
</cp:coreProperties>
</file>