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Franklin Gothic" panose="020B0604020202020204" charset="0"/>
      <p:bold r:id="rId7"/>
    </p:embeddedFont>
    <p:embeddedFont>
      <p:font typeface="Libre Franklin" pitchFamily="2" charset="0"/>
      <p:regular r:id="rId8"/>
      <p:bold r:id="rId9"/>
      <p:italic r:id="rId10"/>
      <p:boldItalic r:id="rId11"/>
    </p:embeddedFont>
    <p:embeddedFont>
      <p:font typeface="Manjari"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C0FB8F-A244-4488-B44C-6BBF3C336CD0}">
  <a:tblStyle styleId="{3EC0FB8F-A244-4488-B44C-6BBF3C336CD0}" styleName="Table_0">
    <a:wholeTbl>
      <a:tcTxStyle b="off" i="off">
        <a:font>
          <a:latin typeface="Arial"/>
          <a:ea typeface="Arial"/>
          <a:cs typeface="Arial"/>
        </a:font>
        <a:srgbClr val="000000"/>
      </a:tcTxStyle>
      <a:tcStyle>
        <a:tcBdr>
          <a:left>
            <a:ln w="12700" cap="flat" cmpd="sng">
              <a:solidFill>
                <a:srgbClr val="78909C"/>
              </a:solidFill>
              <a:prstDash val="solid"/>
              <a:round/>
              <a:headEnd type="none" w="sm" len="sm"/>
              <a:tailEnd type="none" w="sm" len="sm"/>
            </a:ln>
          </a:left>
          <a:right>
            <a:ln w="12700" cap="flat" cmpd="sng">
              <a:solidFill>
                <a:srgbClr val="78909C"/>
              </a:solidFill>
              <a:prstDash val="solid"/>
              <a:round/>
              <a:headEnd type="none" w="sm" len="sm"/>
              <a:tailEnd type="none" w="sm" len="sm"/>
            </a:ln>
          </a:right>
          <a:top>
            <a:ln w="12700" cap="flat" cmpd="sng">
              <a:solidFill>
                <a:srgbClr val="78909C"/>
              </a:solidFill>
              <a:prstDash val="solid"/>
              <a:round/>
              <a:headEnd type="none" w="sm" len="sm"/>
              <a:tailEnd type="none" w="sm" len="sm"/>
            </a:ln>
          </a:top>
          <a:bottom>
            <a:ln w="12700" cap="flat" cmpd="sng">
              <a:solidFill>
                <a:srgbClr val="78909C"/>
              </a:solidFill>
              <a:prstDash val="solid"/>
              <a:round/>
              <a:headEnd type="none" w="sm" len="sm"/>
              <a:tailEnd type="none" w="sm" len="sm"/>
            </a:ln>
          </a:bottom>
          <a:insideH>
            <a:ln w="12700" cap="flat" cmpd="sng">
              <a:solidFill>
                <a:srgbClr val="78909C"/>
              </a:solidFill>
              <a:prstDash val="solid"/>
              <a:round/>
              <a:headEnd type="none" w="sm" len="sm"/>
              <a:tailEnd type="none" w="sm" len="sm"/>
            </a:ln>
          </a:insideH>
          <a:insideV>
            <a:ln w="12700" cap="flat" cmpd="sng">
              <a:solidFill>
                <a:srgbClr val="78909C"/>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78909C">
              <a:alpha val="20000"/>
            </a:srgbClr>
          </a:solidFill>
        </a:fill>
      </a:tcStyle>
    </a:band1H>
    <a:band2H>
      <a:tcTxStyle b="off" i="off"/>
      <a:tcStyle>
        <a:tcBdr/>
      </a:tcStyle>
    </a:band2H>
    <a:band1V>
      <a:tcTxStyle b="off" i="off"/>
      <a:tcStyle>
        <a:tcBdr/>
        <a:fill>
          <a:solidFill>
            <a:srgbClr val="78909C">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rgbClr val="78909C"/>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rgbClr val="78909C"/>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2acf370bce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32acf370bce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3" name="Google Shape;13;p2"/>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4" name="Google Shape;14;p2"/>
          <p:cNvSpPr txBox="1">
            <a:spLocks noGrp="1"/>
          </p:cNvSpPr>
          <p:nvPr>
            <p:ph type="body" idx="1"/>
          </p:nvPr>
        </p:nvSpPr>
        <p:spPr>
          <a:xfrm>
            <a:off x="714375" y="1992678"/>
            <a:ext cx="3629100" cy="4305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grpSp>
        <p:nvGrpSpPr>
          <p:cNvPr id="15" name="Google Shape;15;p2"/>
          <p:cNvGrpSpPr/>
          <p:nvPr/>
        </p:nvGrpSpPr>
        <p:grpSpPr>
          <a:xfrm rot="10800000">
            <a:off x="6652530" y="0"/>
            <a:ext cx="2493906" cy="2493906"/>
            <a:chOff x="0" y="12289"/>
            <a:chExt cx="3550" cy="3551"/>
          </a:xfrm>
        </p:grpSpPr>
        <p:sp>
          <p:nvSpPr>
            <p:cNvPr id="16" name="Google Shape;16;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 name="Google Shape;17;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8" name="Google Shape;18;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9" name="Google Shape;19;p2"/>
          <p:cNvSpPr txBox="1">
            <a:spLocks noGrp="1"/>
          </p:cNvSpPr>
          <p:nvPr>
            <p:ph type="body" idx="2"/>
          </p:nvPr>
        </p:nvSpPr>
        <p:spPr>
          <a:xfrm>
            <a:off x="714375" y="1714500"/>
            <a:ext cx="3629100" cy="237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0" name="Google Shape;20;p2"/>
          <p:cNvSpPr txBox="1">
            <a:spLocks noGrp="1"/>
          </p:cNvSpPr>
          <p:nvPr>
            <p:ph type="body" idx="3"/>
          </p:nvPr>
        </p:nvSpPr>
        <p:spPr>
          <a:xfrm>
            <a:off x="715241" y="2881385"/>
            <a:ext cx="3629100" cy="4776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1" name="Google Shape;21;p2"/>
          <p:cNvSpPr txBox="1">
            <a:spLocks noGrp="1"/>
          </p:cNvSpPr>
          <p:nvPr>
            <p:ph type="body" idx="4"/>
          </p:nvPr>
        </p:nvSpPr>
        <p:spPr>
          <a:xfrm>
            <a:off x="715241" y="2603207"/>
            <a:ext cx="3629100" cy="237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2" name="Google Shape;22;p2"/>
          <p:cNvSpPr txBox="1">
            <a:spLocks noGrp="1"/>
          </p:cNvSpPr>
          <p:nvPr>
            <p:ph type="body" idx="5"/>
          </p:nvPr>
        </p:nvSpPr>
        <p:spPr>
          <a:xfrm>
            <a:off x="714375" y="3763426"/>
            <a:ext cx="3629100" cy="681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3" name="Google Shape;23;p2"/>
          <p:cNvSpPr txBox="1">
            <a:spLocks noGrp="1"/>
          </p:cNvSpPr>
          <p:nvPr>
            <p:ph type="body" idx="6"/>
          </p:nvPr>
        </p:nvSpPr>
        <p:spPr>
          <a:xfrm>
            <a:off x="714375" y="3485248"/>
            <a:ext cx="3629100" cy="237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4" name="Google Shape;24;p2"/>
          <p:cNvSpPr txBox="1">
            <a:spLocks noGrp="1"/>
          </p:cNvSpPr>
          <p:nvPr>
            <p:ph type="body" idx="7"/>
          </p:nvPr>
        </p:nvSpPr>
        <p:spPr>
          <a:xfrm>
            <a:off x="4799735" y="1992678"/>
            <a:ext cx="3629100" cy="4305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5" name="Google Shape;25;p2"/>
          <p:cNvSpPr txBox="1">
            <a:spLocks noGrp="1"/>
          </p:cNvSpPr>
          <p:nvPr>
            <p:ph type="body" idx="8"/>
          </p:nvPr>
        </p:nvSpPr>
        <p:spPr>
          <a:xfrm>
            <a:off x="4799735" y="1714500"/>
            <a:ext cx="3629100" cy="237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6" name="Google Shape;26;p2"/>
          <p:cNvSpPr txBox="1">
            <a:spLocks noGrp="1"/>
          </p:cNvSpPr>
          <p:nvPr>
            <p:ph type="body" idx="9"/>
          </p:nvPr>
        </p:nvSpPr>
        <p:spPr>
          <a:xfrm>
            <a:off x="4799735" y="2881385"/>
            <a:ext cx="3629100" cy="681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7" name="Google Shape;27;p2"/>
          <p:cNvSpPr txBox="1">
            <a:spLocks noGrp="1"/>
          </p:cNvSpPr>
          <p:nvPr>
            <p:ph type="body" idx="13"/>
          </p:nvPr>
        </p:nvSpPr>
        <p:spPr>
          <a:xfrm>
            <a:off x="4799735" y="2603207"/>
            <a:ext cx="3629100" cy="237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8" name="Google Shape;28;p2"/>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2"/>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2"/>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51"/>
        <p:cNvGrpSpPr/>
        <p:nvPr/>
      </p:nvGrpSpPr>
      <p:grpSpPr>
        <a:xfrm>
          <a:off x="0" y="0"/>
          <a:ext cx="0" cy="0"/>
          <a:chOff x="0" y="0"/>
          <a:chExt cx="0" cy="0"/>
        </a:xfrm>
      </p:grpSpPr>
      <p:grpSp>
        <p:nvGrpSpPr>
          <p:cNvPr id="152" name="Google Shape;152;p11"/>
          <p:cNvGrpSpPr/>
          <p:nvPr/>
        </p:nvGrpSpPr>
        <p:grpSpPr>
          <a:xfrm rot="5400000" flipH="1">
            <a:off x="0" y="2925099"/>
            <a:ext cx="2219420" cy="2219419"/>
            <a:chOff x="0" y="12289"/>
            <a:chExt cx="3550" cy="3551"/>
          </a:xfrm>
        </p:grpSpPr>
        <p:sp>
          <p:nvSpPr>
            <p:cNvPr id="153" name="Google Shape;153;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4" name="Google Shape;154;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5" name="Google Shape;155;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56" name="Google Shape;156;p11"/>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57" name="Google Shape;157;p11"/>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58" name="Google Shape;158;p11"/>
          <p:cNvSpPr txBox="1">
            <a:spLocks noGrp="1"/>
          </p:cNvSpPr>
          <p:nvPr>
            <p:ph type="body" idx="1"/>
          </p:nvPr>
        </p:nvSpPr>
        <p:spPr>
          <a:xfrm>
            <a:off x="723017" y="1725738"/>
            <a:ext cx="3620400" cy="303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59" name="Google Shape;159;p11"/>
          <p:cNvSpPr txBox="1">
            <a:spLocks noGrp="1"/>
          </p:cNvSpPr>
          <p:nvPr>
            <p:ph type="body" idx="2"/>
          </p:nvPr>
        </p:nvSpPr>
        <p:spPr>
          <a:xfrm>
            <a:off x="4772025" y="1725738"/>
            <a:ext cx="3573600" cy="303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60" name="Google Shape;160;p11"/>
          <p:cNvSpPr txBox="1">
            <a:spLocks noGrp="1"/>
          </p:cNvSpPr>
          <p:nvPr>
            <p:ph type="body" idx="3"/>
          </p:nvPr>
        </p:nvSpPr>
        <p:spPr>
          <a:xfrm>
            <a:off x="723017" y="2099360"/>
            <a:ext cx="3620400" cy="1456800"/>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1" name="Google Shape;161;p11"/>
          <p:cNvSpPr txBox="1">
            <a:spLocks noGrp="1"/>
          </p:cNvSpPr>
          <p:nvPr>
            <p:ph type="body" idx="4"/>
          </p:nvPr>
        </p:nvSpPr>
        <p:spPr>
          <a:xfrm>
            <a:off x="4772025" y="2099360"/>
            <a:ext cx="3567300" cy="1456800"/>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62" name="Google Shape;162;p11"/>
          <p:cNvCxnSpPr/>
          <p:nvPr/>
        </p:nvCxnSpPr>
        <p:spPr>
          <a:xfrm>
            <a:off x="477202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63" name="Google Shape;163;p11"/>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4" name="Google Shape;164;p11"/>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11"/>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66"/>
        <p:cNvGrpSpPr/>
        <p:nvPr/>
      </p:nvGrpSpPr>
      <p:grpSpPr>
        <a:xfrm>
          <a:off x="0" y="0"/>
          <a:ext cx="0" cy="0"/>
          <a:chOff x="0" y="0"/>
          <a:chExt cx="0" cy="0"/>
        </a:xfrm>
      </p:grpSpPr>
      <p:grpSp>
        <p:nvGrpSpPr>
          <p:cNvPr id="167" name="Google Shape;167;p12"/>
          <p:cNvGrpSpPr/>
          <p:nvPr/>
        </p:nvGrpSpPr>
        <p:grpSpPr>
          <a:xfrm rot="5400000" flipH="1">
            <a:off x="0" y="2925099"/>
            <a:ext cx="2219420" cy="2219419"/>
            <a:chOff x="0" y="12289"/>
            <a:chExt cx="3550" cy="3551"/>
          </a:xfrm>
        </p:grpSpPr>
        <p:sp>
          <p:nvSpPr>
            <p:cNvPr id="168" name="Google Shape;168;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69" name="Google Shape;169;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0" name="Google Shape;170;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71" name="Google Shape;171;p12"/>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72" name="Google Shape;172;p12"/>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73" name="Google Shape;173;p12"/>
          <p:cNvSpPr txBox="1">
            <a:spLocks noGrp="1"/>
          </p:cNvSpPr>
          <p:nvPr>
            <p:ph type="body" idx="1"/>
          </p:nvPr>
        </p:nvSpPr>
        <p:spPr>
          <a:xfrm>
            <a:off x="714375" y="1725117"/>
            <a:ext cx="2277600" cy="303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4" name="Google Shape;174;p12"/>
          <p:cNvSpPr txBox="1">
            <a:spLocks noGrp="1"/>
          </p:cNvSpPr>
          <p:nvPr>
            <p:ph type="body" idx="2"/>
          </p:nvPr>
        </p:nvSpPr>
        <p:spPr>
          <a:xfrm>
            <a:off x="714375" y="2099360"/>
            <a:ext cx="2277600" cy="1456800"/>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75" name="Google Shape;175;p12"/>
          <p:cNvSpPr txBox="1">
            <a:spLocks noGrp="1"/>
          </p:cNvSpPr>
          <p:nvPr>
            <p:ph type="body" idx="3"/>
          </p:nvPr>
        </p:nvSpPr>
        <p:spPr>
          <a:xfrm>
            <a:off x="3427029" y="1725117"/>
            <a:ext cx="2277600" cy="303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6" name="Google Shape;176;p12"/>
          <p:cNvSpPr txBox="1">
            <a:spLocks noGrp="1"/>
          </p:cNvSpPr>
          <p:nvPr>
            <p:ph type="body" idx="4"/>
          </p:nvPr>
        </p:nvSpPr>
        <p:spPr>
          <a:xfrm>
            <a:off x="3427029" y="2099360"/>
            <a:ext cx="2288100" cy="1456800"/>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77" name="Google Shape;177;p12"/>
          <p:cNvSpPr txBox="1">
            <a:spLocks noGrp="1"/>
          </p:cNvSpPr>
          <p:nvPr>
            <p:ph type="body" idx="5"/>
          </p:nvPr>
        </p:nvSpPr>
        <p:spPr>
          <a:xfrm>
            <a:off x="6140263" y="1725117"/>
            <a:ext cx="2277600" cy="303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178" name="Google Shape;178;p12"/>
          <p:cNvSpPr txBox="1">
            <a:spLocks noGrp="1"/>
          </p:cNvSpPr>
          <p:nvPr>
            <p:ph type="body" idx="6"/>
          </p:nvPr>
        </p:nvSpPr>
        <p:spPr>
          <a:xfrm>
            <a:off x="6140263" y="2099360"/>
            <a:ext cx="2277600" cy="1456800"/>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79" name="Google Shape;179;p12"/>
          <p:cNvCxnSpPr/>
          <p:nvPr/>
        </p:nvCxnSpPr>
        <p:spPr>
          <a:xfrm>
            <a:off x="3427029" y="1454331"/>
            <a:ext cx="1600200" cy="3000"/>
          </a:xfrm>
          <a:prstGeom prst="straightConnector1">
            <a:avLst/>
          </a:prstGeom>
          <a:noFill/>
          <a:ln w="101600" cap="flat" cmpd="sng">
            <a:solidFill>
              <a:schemeClr val="lt2"/>
            </a:solidFill>
            <a:prstDash val="solid"/>
            <a:miter lim="800000"/>
            <a:headEnd type="none" w="sm" len="sm"/>
            <a:tailEnd type="none" w="sm" len="sm"/>
          </a:ln>
        </p:spPr>
      </p:cxnSp>
      <p:cxnSp>
        <p:nvCxnSpPr>
          <p:cNvPr id="180" name="Google Shape;180;p12"/>
          <p:cNvCxnSpPr/>
          <p:nvPr/>
        </p:nvCxnSpPr>
        <p:spPr>
          <a:xfrm>
            <a:off x="6140263"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81" name="Google Shape;181;p12"/>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2" name="Google Shape;182;p12"/>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3" name="Google Shape;183;p12"/>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890">
          <p15:clr>
            <a:srgbClr val="FBAE40"/>
          </p15:clr>
        </p15:guide>
        <p15:guide id="4" pos="3870">
          <p15:clr>
            <a:srgbClr val="FBAE40"/>
          </p15:clr>
        </p15:guide>
        <p15:guide id="5" orient="horz" pos="918">
          <p15:clr>
            <a:srgbClr val="FBAE40"/>
          </p15:clr>
        </p15:guide>
        <p15:guide id="6" orient="horz" pos="1080">
          <p15:clr>
            <a:srgbClr val="FBAE40"/>
          </p15:clr>
        </p15:guide>
        <p15:guide id="7" orient="horz" pos="414">
          <p15:clr>
            <a:srgbClr val="FBAE40"/>
          </p15:clr>
        </p15:guide>
        <p15:guide id="8" pos="3600">
          <p15:clr>
            <a:srgbClr val="FBAE40"/>
          </p15:clr>
        </p15:guide>
        <p15:guide id="9" pos="2160">
          <p15:clr>
            <a:srgbClr val="FBAE40"/>
          </p15:clr>
        </p15:guide>
        <p15:guide id="10" orient="horz" pos="131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84"/>
        <p:cNvGrpSpPr/>
        <p:nvPr/>
      </p:nvGrpSpPr>
      <p:grpSpPr>
        <a:xfrm>
          <a:off x="0" y="0"/>
          <a:ext cx="0" cy="0"/>
          <a:chOff x="0" y="0"/>
          <a:chExt cx="0" cy="0"/>
        </a:xfrm>
      </p:grpSpPr>
      <p:sp>
        <p:nvSpPr>
          <p:cNvPr id="185" name="Google Shape;185;p13"/>
          <p:cNvSpPr txBox="1">
            <a:spLocks noGrp="1"/>
          </p:cNvSpPr>
          <p:nvPr>
            <p:ph type="body" idx="1"/>
          </p:nvPr>
        </p:nvSpPr>
        <p:spPr>
          <a:xfrm>
            <a:off x="5172075" y="3826547"/>
            <a:ext cx="3686100" cy="4416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800"/>
              </a:spcBef>
              <a:spcAft>
                <a:spcPts val="0"/>
              </a:spcAft>
              <a:buClr>
                <a:schemeClr val="lt2"/>
              </a:buClr>
              <a:buSzPts val="1200"/>
              <a:buNone/>
              <a:defRPr sz="1200" b="0" i="0">
                <a:solidFill>
                  <a:schemeClr val="lt2"/>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86" name="Google Shape;186;p13"/>
          <p:cNvSpPr txBox="1">
            <a:spLocks noGrp="1"/>
          </p:cNvSpPr>
          <p:nvPr>
            <p:ph type="subTitle" idx="2"/>
          </p:nvPr>
        </p:nvSpPr>
        <p:spPr>
          <a:xfrm>
            <a:off x="5180717" y="2693324"/>
            <a:ext cx="3677700" cy="793500"/>
          </a:xfrm>
          <a:prstGeom prst="rect">
            <a:avLst/>
          </a:prstGeom>
          <a:noFill/>
          <a:ln>
            <a:noFill/>
          </a:ln>
        </p:spPr>
        <p:txBody>
          <a:bodyPr spcFirstLastPara="1" wrap="square" lIns="0" tIns="0" rIns="0" bIns="0" anchor="t" anchorCtr="0">
            <a:normAutofit/>
          </a:bodyPr>
          <a:lstStyle>
            <a:lvl1pPr lvl="0" algn="l">
              <a:lnSpc>
                <a:spcPct val="9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187" name="Google Shape;187;p13"/>
          <p:cNvSpPr txBox="1">
            <a:spLocks noGrp="1"/>
          </p:cNvSpPr>
          <p:nvPr>
            <p:ph type="title"/>
          </p:nvPr>
        </p:nvSpPr>
        <p:spPr>
          <a:xfrm>
            <a:off x="5180717" y="1630243"/>
            <a:ext cx="36777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88" name="Google Shape;188;p13"/>
          <p:cNvCxnSpPr/>
          <p:nvPr/>
        </p:nvCxnSpPr>
        <p:spPr>
          <a:xfrm>
            <a:off x="5172075" y="2425277"/>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189" name="Google Shape;189;p13"/>
          <p:cNvSpPr>
            <a:spLocks noGrp="1"/>
          </p:cNvSpPr>
          <p:nvPr>
            <p:ph type="pic" idx="3"/>
          </p:nvPr>
        </p:nvSpPr>
        <p:spPr>
          <a:xfrm>
            <a:off x="0" y="0"/>
            <a:ext cx="4572000" cy="5143500"/>
          </a:xfrm>
          <a:prstGeom prst="rect">
            <a:avLst/>
          </a:prstGeom>
          <a:noFill/>
          <a:ln>
            <a:noFill/>
          </a:ln>
        </p:spPr>
      </p:sp>
      <p:grpSp>
        <p:nvGrpSpPr>
          <p:cNvPr id="190" name="Google Shape;190;p13"/>
          <p:cNvGrpSpPr/>
          <p:nvPr/>
        </p:nvGrpSpPr>
        <p:grpSpPr>
          <a:xfrm rot="10800000">
            <a:off x="6652530" y="0"/>
            <a:ext cx="2493906" cy="2493906"/>
            <a:chOff x="0" y="12289"/>
            <a:chExt cx="3550" cy="3551"/>
          </a:xfrm>
        </p:grpSpPr>
        <p:sp>
          <p:nvSpPr>
            <p:cNvPr id="191" name="Google Shape;191;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92" name="Google Shape;192;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93" name="Google Shape;193;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45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31"/>
        <p:cNvGrpSpPr/>
        <p:nvPr/>
      </p:nvGrpSpPr>
      <p:grpSpPr>
        <a:xfrm>
          <a:off x="0" y="0"/>
          <a:ext cx="0" cy="0"/>
          <a:chOff x="0" y="0"/>
          <a:chExt cx="0" cy="0"/>
        </a:xfrm>
      </p:grpSpPr>
      <p:grpSp>
        <p:nvGrpSpPr>
          <p:cNvPr id="32" name="Google Shape;32;p3"/>
          <p:cNvGrpSpPr/>
          <p:nvPr/>
        </p:nvGrpSpPr>
        <p:grpSpPr>
          <a:xfrm rot="5400000" flipH="1">
            <a:off x="0" y="2925099"/>
            <a:ext cx="2219420" cy="2219419"/>
            <a:chOff x="0" y="12289"/>
            <a:chExt cx="3550" cy="3551"/>
          </a:xfrm>
        </p:grpSpPr>
        <p:sp>
          <p:nvSpPr>
            <p:cNvPr id="33" name="Google Shape;33;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34" name="Google Shape;34;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35" name="Google Shape;35;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36" name="Google Shape;36;p3"/>
          <p:cNvSpPr>
            <a:spLocks noGrp="1"/>
          </p:cNvSpPr>
          <p:nvPr>
            <p:ph type="pic" idx="2"/>
          </p:nvPr>
        </p:nvSpPr>
        <p:spPr>
          <a:xfrm>
            <a:off x="4572000" y="-16907"/>
            <a:ext cx="4572000" cy="5177400"/>
          </a:xfrm>
          <a:prstGeom prst="rect">
            <a:avLst/>
          </a:prstGeom>
          <a:noFill/>
          <a:ln>
            <a:noFill/>
          </a:ln>
        </p:spPr>
      </p:sp>
      <p:sp>
        <p:nvSpPr>
          <p:cNvPr id="37" name="Google Shape;37;p3"/>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38" name="Google Shape;38;p3"/>
          <p:cNvCxnSpPr/>
          <p:nvPr/>
        </p:nvCxnSpPr>
        <p:spPr>
          <a:xfrm>
            <a:off x="714375"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39" name="Google Shape;39;p3"/>
          <p:cNvSpPr txBox="1">
            <a:spLocks noGrp="1"/>
          </p:cNvSpPr>
          <p:nvPr>
            <p:ph type="body" idx="1"/>
          </p:nvPr>
        </p:nvSpPr>
        <p:spPr>
          <a:xfrm>
            <a:off x="714374" y="1717022"/>
            <a:ext cx="3429000" cy="2096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40" name="Google Shape;40;p3"/>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3"/>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3"/>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2610">
          <p15:clr>
            <a:srgbClr val="FBAE40"/>
          </p15:clr>
        </p15:guide>
        <p15:guide id="3" orient="horz" pos="1080">
          <p15:clr>
            <a:srgbClr val="FBAE40"/>
          </p15:clr>
        </p15:guide>
        <p15:guide id="4" orient="horz" pos="918">
          <p15:clr>
            <a:srgbClr val="FBAE40"/>
          </p15:clr>
        </p15:guide>
        <p15:guide id="5" orient="horz" pos="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3"/>
        <p:cNvGrpSpPr/>
        <p:nvPr/>
      </p:nvGrpSpPr>
      <p:grpSpPr>
        <a:xfrm>
          <a:off x="0" y="0"/>
          <a:ext cx="0" cy="0"/>
          <a:chOff x="0" y="0"/>
          <a:chExt cx="0" cy="0"/>
        </a:xfrm>
      </p:grpSpPr>
      <p:grpSp>
        <p:nvGrpSpPr>
          <p:cNvPr id="44" name="Google Shape;44;p4"/>
          <p:cNvGrpSpPr/>
          <p:nvPr/>
        </p:nvGrpSpPr>
        <p:grpSpPr>
          <a:xfrm>
            <a:off x="4771901" y="0"/>
            <a:ext cx="4371828" cy="2426621"/>
            <a:chOff x="5612972" y="1"/>
            <a:chExt cx="6615962" cy="3672247"/>
          </a:xfrm>
        </p:grpSpPr>
        <p:sp>
          <p:nvSpPr>
            <p:cNvPr id="45" name="Google Shape;45;p4"/>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46" name="Google Shape;46;p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47" name="Google Shape;47;p4"/>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48" name="Google Shape;48;p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49" name="Google Shape;49;p4"/>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50" name="Google Shape;50;p4"/>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51" name="Google Shape;51;p4"/>
          <p:cNvCxnSpPr/>
          <p:nvPr/>
        </p:nvCxnSpPr>
        <p:spPr>
          <a:xfrm>
            <a:off x="714375" y="145099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52" name="Google Shape;52;p4"/>
          <p:cNvSpPr txBox="1">
            <a:spLocks noGrp="1"/>
          </p:cNvSpPr>
          <p:nvPr>
            <p:ph type="body" idx="1"/>
          </p:nvPr>
        </p:nvSpPr>
        <p:spPr>
          <a:xfrm>
            <a:off x="714375" y="2113722"/>
            <a:ext cx="1600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53" name="Google Shape;53;p4"/>
          <p:cNvSpPr txBox="1">
            <a:spLocks noGrp="1"/>
          </p:cNvSpPr>
          <p:nvPr>
            <p:ph type="body" idx="2"/>
          </p:nvPr>
        </p:nvSpPr>
        <p:spPr>
          <a:xfrm>
            <a:off x="714375" y="1657350"/>
            <a:ext cx="1600200" cy="154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54" name="Google Shape;54;p4"/>
          <p:cNvCxnSpPr/>
          <p:nvPr/>
        </p:nvCxnSpPr>
        <p:spPr>
          <a:xfrm>
            <a:off x="2747282" y="1454331"/>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55" name="Google Shape;55;p4"/>
          <p:cNvSpPr txBox="1">
            <a:spLocks noGrp="1"/>
          </p:cNvSpPr>
          <p:nvPr>
            <p:ph type="body" idx="3"/>
          </p:nvPr>
        </p:nvSpPr>
        <p:spPr>
          <a:xfrm>
            <a:off x="2747282" y="2113722"/>
            <a:ext cx="15963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56" name="Google Shape;56;p4"/>
          <p:cNvSpPr txBox="1">
            <a:spLocks noGrp="1"/>
          </p:cNvSpPr>
          <p:nvPr>
            <p:ph type="body" idx="4"/>
          </p:nvPr>
        </p:nvSpPr>
        <p:spPr>
          <a:xfrm>
            <a:off x="2747282" y="1657350"/>
            <a:ext cx="1596300" cy="154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57" name="Google Shape;57;p4"/>
          <p:cNvCxnSpPr/>
          <p:nvPr/>
        </p:nvCxnSpPr>
        <p:spPr>
          <a:xfrm>
            <a:off x="714375" y="3186089"/>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58" name="Google Shape;58;p4"/>
          <p:cNvSpPr txBox="1">
            <a:spLocks noGrp="1"/>
          </p:cNvSpPr>
          <p:nvPr>
            <p:ph type="body" idx="5"/>
          </p:nvPr>
        </p:nvSpPr>
        <p:spPr>
          <a:xfrm>
            <a:off x="714375" y="3848474"/>
            <a:ext cx="1600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59" name="Google Shape;59;p4"/>
          <p:cNvSpPr txBox="1">
            <a:spLocks noGrp="1"/>
          </p:cNvSpPr>
          <p:nvPr>
            <p:ph type="body" idx="6"/>
          </p:nvPr>
        </p:nvSpPr>
        <p:spPr>
          <a:xfrm>
            <a:off x="714375" y="3392102"/>
            <a:ext cx="1600200" cy="154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60" name="Google Shape;60;p4"/>
          <p:cNvCxnSpPr/>
          <p:nvPr/>
        </p:nvCxnSpPr>
        <p:spPr>
          <a:xfrm>
            <a:off x="2747282" y="3189083"/>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61" name="Google Shape;61;p4"/>
          <p:cNvSpPr txBox="1">
            <a:spLocks noGrp="1"/>
          </p:cNvSpPr>
          <p:nvPr>
            <p:ph type="body" idx="7"/>
          </p:nvPr>
        </p:nvSpPr>
        <p:spPr>
          <a:xfrm>
            <a:off x="2747282" y="3848474"/>
            <a:ext cx="15963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62" name="Google Shape;62;p4"/>
          <p:cNvSpPr txBox="1">
            <a:spLocks noGrp="1"/>
          </p:cNvSpPr>
          <p:nvPr>
            <p:ph type="body" idx="8"/>
          </p:nvPr>
        </p:nvSpPr>
        <p:spPr>
          <a:xfrm>
            <a:off x="2747282" y="3392102"/>
            <a:ext cx="1596300" cy="154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63" name="Google Shape;63;p4"/>
          <p:cNvCxnSpPr/>
          <p:nvPr/>
        </p:nvCxnSpPr>
        <p:spPr>
          <a:xfrm>
            <a:off x="4775291" y="3189083"/>
            <a:ext cx="1600200" cy="3000"/>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4"/>
          <p:cNvSpPr txBox="1">
            <a:spLocks noGrp="1"/>
          </p:cNvSpPr>
          <p:nvPr>
            <p:ph type="body" idx="9"/>
          </p:nvPr>
        </p:nvSpPr>
        <p:spPr>
          <a:xfrm>
            <a:off x="4775291" y="3848474"/>
            <a:ext cx="15969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65" name="Google Shape;65;p4"/>
          <p:cNvSpPr txBox="1">
            <a:spLocks noGrp="1"/>
          </p:cNvSpPr>
          <p:nvPr>
            <p:ph type="body" idx="13"/>
          </p:nvPr>
        </p:nvSpPr>
        <p:spPr>
          <a:xfrm>
            <a:off x="4775291" y="3392102"/>
            <a:ext cx="1596900" cy="154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66" name="Google Shape;66;p4"/>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4"/>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8" name="Google Shape;68;p4"/>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69"/>
        <p:cNvGrpSpPr/>
        <p:nvPr/>
      </p:nvGrpSpPr>
      <p:grpSpPr>
        <a:xfrm>
          <a:off x="0" y="0"/>
          <a:ext cx="0" cy="0"/>
          <a:chOff x="0" y="0"/>
          <a:chExt cx="0" cy="0"/>
        </a:xfrm>
      </p:grpSpPr>
      <p:sp>
        <p:nvSpPr>
          <p:cNvPr id="70" name="Google Shape;70;p5"/>
          <p:cNvSpPr>
            <a:spLocks noGrp="1"/>
          </p:cNvSpPr>
          <p:nvPr>
            <p:ph type="pic" idx="2"/>
          </p:nvPr>
        </p:nvSpPr>
        <p:spPr>
          <a:xfrm>
            <a:off x="0" y="0"/>
            <a:ext cx="9144000" cy="5143500"/>
          </a:xfrm>
          <a:prstGeom prst="rect">
            <a:avLst/>
          </a:prstGeom>
          <a:solidFill>
            <a:schemeClr val="accent2"/>
          </a:solidFill>
          <a:ln>
            <a:noFill/>
          </a:ln>
        </p:spPr>
      </p:sp>
      <p:sp>
        <p:nvSpPr>
          <p:cNvPr id="71" name="Google Shape;71;p5"/>
          <p:cNvSpPr txBox="1">
            <a:spLocks noGrp="1"/>
          </p:cNvSpPr>
          <p:nvPr>
            <p:ph type="title"/>
          </p:nvPr>
        </p:nvSpPr>
        <p:spPr>
          <a:xfrm>
            <a:off x="5395457" y="2284078"/>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3100"/>
              <a:buFont typeface="Franklin Gothic"/>
              <a:buNone/>
              <a:defRPr sz="3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72" name="Google Shape;72;p5"/>
          <p:cNvCxnSpPr/>
          <p:nvPr/>
        </p:nvCxnSpPr>
        <p:spPr>
          <a:xfrm>
            <a:off x="5366041" y="3002908"/>
            <a:ext cx="1600200" cy="3000"/>
          </a:xfrm>
          <a:prstGeom prst="straightConnector1">
            <a:avLst/>
          </a:prstGeom>
          <a:noFill/>
          <a:ln w="101600" cap="flat" cmpd="sng">
            <a:solidFill>
              <a:schemeClr val="lt2"/>
            </a:solidFill>
            <a:prstDash val="solid"/>
            <a:miter lim="800000"/>
            <a:headEnd type="none" w="sm" len="sm"/>
            <a:tailEnd type="none" w="sm" len="sm"/>
          </a:ln>
        </p:spPr>
      </p:cxnSp>
      <p:grpSp>
        <p:nvGrpSpPr>
          <p:cNvPr id="73" name="Google Shape;73;p5"/>
          <p:cNvGrpSpPr/>
          <p:nvPr/>
        </p:nvGrpSpPr>
        <p:grpSpPr>
          <a:xfrm rot="10800000">
            <a:off x="7132320" y="-2"/>
            <a:ext cx="2011679" cy="2011678"/>
            <a:chOff x="0" y="12289"/>
            <a:chExt cx="3550" cy="3551"/>
          </a:xfrm>
        </p:grpSpPr>
        <p:sp>
          <p:nvSpPr>
            <p:cNvPr id="74" name="Google Shape;74;p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75" name="Google Shape;75;p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76" name="Google Shape;76;p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5328">
          <p15:clr>
            <a:srgbClr val="FBAE40"/>
          </p15:clr>
        </p15:guide>
        <p15:guide id="2" pos="3258">
          <p15:clr>
            <a:srgbClr val="FBAE40"/>
          </p15:clr>
        </p15:guide>
        <p15:guide id="3" pos="3420">
          <p15:clr>
            <a:srgbClr val="FBAE40"/>
          </p15:clr>
        </p15:guide>
        <p15:guide id="4" orient="horz" pos="138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77"/>
        <p:cNvGrpSpPr/>
        <p:nvPr/>
      </p:nvGrpSpPr>
      <p:grpSpPr>
        <a:xfrm>
          <a:off x="0" y="0"/>
          <a:ext cx="0" cy="0"/>
          <a:chOff x="0" y="0"/>
          <a:chExt cx="0" cy="0"/>
        </a:xfrm>
      </p:grpSpPr>
      <p:sp>
        <p:nvSpPr>
          <p:cNvPr id="78" name="Google Shape;78;p6"/>
          <p:cNvSpPr>
            <a:spLocks noGrp="1"/>
          </p:cNvSpPr>
          <p:nvPr>
            <p:ph type="chart" idx="2"/>
          </p:nvPr>
        </p:nvSpPr>
        <p:spPr>
          <a:xfrm>
            <a:off x="714375" y="1454331"/>
            <a:ext cx="7764600" cy="30831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79" name="Google Shape;79;p6"/>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6"/>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6"/>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6"/>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7"/>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7"/>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7"/>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723017" y="1857375"/>
            <a:ext cx="5349300" cy="24675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100"/>
              <a:buFont typeface="Libre Franklin"/>
              <a:buNone/>
              <a:defRPr sz="21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8"/>
          <p:cNvSpPr txBox="1"/>
          <p:nvPr/>
        </p:nvSpPr>
        <p:spPr>
          <a:xfrm>
            <a:off x="524961" y="411218"/>
            <a:ext cx="1192200" cy="2378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0"/>
              <a:buFont typeface="Arial"/>
              <a:buNone/>
            </a:pPr>
            <a:r>
              <a:rPr lang="en" sz="15000" b="1" i="0" u="none" strike="noStrike" cap="none">
                <a:solidFill>
                  <a:schemeClr val="dk1"/>
                </a:solidFill>
                <a:latin typeface="Libre Franklin"/>
                <a:ea typeface="Libre Franklin"/>
                <a:cs typeface="Libre Franklin"/>
                <a:sym typeface="Libre Franklin"/>
              </a:rPr>
              <a:t>“</a:t>
            </a:r>
            <a:endParaRPr sz="1100" b="0" i="0" u="none" strike="noStrike" cap="none">
              <a:solidFill>
                <a:srgbClr val="000000"/>
              </a:solidFill>
              <a:latin typeface="Arial"/>
              <a:ea typeface="Arial"/>
              <a:cs typeface="Arial"/>
              <a:sym typeface="Arial"/>
            </a:endParaRPr>
          </a:p>
        </p:txBody>
      </p:sp>
      <p:grpSp>
        <p:nvGrpSpPr>
          <p:cNvPr id="91" name="Google Shape;91;p8"/>
          <p:cNvGrpSpPr/>
          <p:nvPr/>
        </p:nvGrpSpPr>
        <p:grpSpPr>
          <a:xfrm>
            <a:off x="4771901" y="0"/>
            <a:ext cx="4371828" cy="2426621"/>
            <a:chOff x="5612972" y="1"/>
            <a:chExt cx="6615962" cy="3672247"/>
          </a:xfrm>
        </p:grpSpPr>
        <p:sp>
          <p:nvSpPr>
            <p:cNvPr id="92" name="Google Shape;92;p8"/>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3" name="Google Shape;93;p8"/>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4" name="Google Shape;94;p8"/>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5" name="Google Shape;95;p8"/>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6" name="Google Shape;96;p8"/>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grpSp>
        <p:nvGrpSpPr>
          <p:cNvPr id="97" name="Google Shape;97;p8"/>
          <p:cNvGrpSpPr/>
          <p:nvPr/>
        </p:nvGrpSpPr>
        <p:grpSpPr>
          <a:xfrm rot="5400000" flipH="1">
            <a:off x="0" y="2925099"/>
            <a:ext cx="2219420" cy="2219419"/>
            <a:chOff x="0" y="12289"/>
            <a:chExt cx="3550" cy="3551"/>
          </a:xfrm>
        </p:grpSpPr>
        <p:sp>
          <p:nvSpPr>
            <p:cNvPr id="98" name="Google Shape;98;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9" name="Google Shape;99;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0" name="Google Shape;100;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1170">
          <p15:clr>
            <a:srgbClr val="FBAE40"/>
          </p15:clr>
        </p15:guide>
        <p15:guide id="8" orient="horz" pos="1314">
          <p15:clr>
            <a:srgbClr val="FBAE40"/>
          </p15:clr>
        </p15:guide>
        <p15:guide id="9" orient="horz" pos="9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01"/>
        <p:cNvGrpSpPr/>
        <p:nvPr/>
      </p:nvGrpSpPr>
      <p:grpSpPr>
        <a:xfrm>
          <a:off x="0" y="0"/>
          <a:ext cx="0" cy="0"/>
          <a:chOff x="0" y="0"/>
          <a:chExt cx="0" cy="0"/>
        </a:xfrm>
      </p:grpSpPr>
      <p:grpSp>
        <p:nvGrpSpPr>
          <p:cNvPr id="102" name="Google Shape;102;p9"/>
          <p:cNvGrpSpPr/>
          <p:nvPr/>
        </p:nvGrpSpPr>
        <p:grpSpPr>
          <a:xfrm rot="5400000" flipH="1">
            <a:off x="0" y="2925099"/>
            <a:ext cx="2219420" cy="2219419"/>
            <a:chOff x="0" y="12289"/>
            <a:chExt cx="3550" cy="3551"/>
          </a:xfrm>
        </p:grpSpPr>
        <p:sp>
          <p:nvSpPr>
            <p:cNvPr id="103" name="Google Shape;103;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4" name="Google Shape;104;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06" name="Google Shape;106;p9"/>
          <p:cNvSpPr>
            <a:spLocks noGrp="1"/>
          </p:cNvSpPr>
          <p:nvPr>
            <p:ph type="pic" idx="2"/>
          </p:nvPr>
        </p:nvSpPr>
        <p:spPr>
          <a:xfrm>
            <a:off x="715701" y="1929662"/>
            <a:ext cx="1588800" cy="1527900"/>
          </a:xfrm>
          <a:prstGeom prst="rect">
            <a:avLst/>
          </a:prstGeom>
          <a:noFill/>
          <a:ln>
            <a:noFill/>
          </a:ln>
        </p:spPr>
      </p:sp>
      <p:sp>
        <p:nvSpPr>
          <p:cNvPr id="107" name="Google Shape;107;p9"/>
          <p:cNvSpPr txBox="1">
            <a:spLocks noGrp="1"/>
          </p:cNvSpPr>
          <p:nvPr>
            <p:ph type="title"/>
          </p:nvPr>
        </p:nvSpPr>
        <p:spPr>
          <a:xfrm>
            <a:off x="723017" y="659297"/>
            <a:ext cx="56493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08" name="Google Shape;108;p9"/>
          <p:cNvCxnSpPr/>
          <p:nvPr/>
        </p:nvCxnSpPr>
        <p:spPr>
          <a:xfrm>
            <a:off x="714375" y="1454331"/>
            <a:ext cx="1600200" cy="0"/>
          </a:xfrm>
          <a:prstGeom prst="straightConnector1">
            <a:avLst/>
          </a:prstGeom>
          <a:noFill/>
          <a:ln w="101600" cap="flat" cmpd="sng">
            <a:solidFill>
              <a:schemeClr val="lt1"/>
            </a:solidFill>
            <a:prstDash val="solid"/>
            <a:miter lim="800000"/>
            <a:headEnd type="none" w="sm" len="sm"/>
            <a:tailEnd type="none" w="sm" len="sm"/>
          </a:ln>
        </p:spPr>
      </p:cxnSp>
      <p:sp>
        <p:nvSpPr>
          <p:cNvPr id="109" name="Google Shape;109;p9"/>
          <p:cNvSpPr>
            <a:spLocks noGrp="1"/>
          </p:cNvSpPr>
          <p:nvPr>
            <p:ph type="pic" idx="3"/>
          </p:nvPr>
        </p:nvSpPr>
        <p:spPr>
          <a:xfrm>
            <a:off x="2743710" y="1929662"/>
            <a:ext cx="1588800" cy="1527900"/>
          </a:xfrm>
          <a:prstGeom prst="rect">
            <a:avLst/>
          </a:prstGeom>
          <a:noFill/>
          <a:ln>
            <a:noFill/>
          </a:ln>
        </p:spPr>
      </p:sp>
      <p:sp>
        <p:nvSpPr>
          <p:cNvPr id="110" name="Google Shape;110;p9"/>
          <p:cNvSpPr txBox="1">
            <a:spLocks noGrp="1"/>
          </p:cNvSpPr>
          <p:nvPr>
            <p:ph type="body" idx="1"/>
          </p:nvPr>
        </p:nvSpPr>
        <p:spPr>
          <a:xfrm>
            <a:off x="714375" y="4044877"/>
            <a:ext cx="16002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1" name="Google Shape;111;p9"/>
          <p:cNvSpPr txBox="1">
            <a:spLocks noGrp="1"/>
          </p:cNvSpPr>
          <p:nvPr>
            <p:ph type="body" idx="4"/>
          </p:nvPr>
        </p:nvSpPr>
        <p:spPr>
          <a:xfrm>
            <a:off x="714375" y="3740059"/>
            <a:ext cx="16002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2" name="Google Shape;112;p9"/>
          <p:cNvSpPr txBox="1">
            <a:spLocks noGrp="1"/>
          </p:cNvSpPr>
          <p:nvPr>
            <p:ph type="body" idx="5"/>
          </p:nvPr>
        </p:nvSpPr>
        <p:spPr>
          <a:xfrm>
            <a:off x="2747282" y="4044877"/>
            <a:ext cx="15963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3" name="Google Shape;113;p9"/>
          <p:cNvSpPr txBox="1">
            <a:spLocks noGrp="1"/>
          </p:cNvSpPr>
          <p:nvPr>
            <p:ph type="body" idx="6"/>
          </p:nvPr>
        </p:nvSpPr>
        <p:spPr>
          <a:xfrm>
            <a:off x="2747282" y="3740059"/>
            <a:ext cx="15963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4" name="Google Shape;114;p9"/>
          <p:cNvSpPr txBox="1">
            <a:spLocks noGrp="1"/>
          </p:cNvSpPr>
          <p:nvPr>
            <p:ph type="body" idx="7"/>
          </p:nvPr>
        </p:nvSpPr>
        <p:spPr>
          <a:xfrm>
            <a:off x="4775291" y="4044877"/>
            <a:ext cx="15969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5" name="Google Shape;115;p9"/>
          <p:cNvSpPr txBox="1">
            <a:spLocks noGrp="1"/>
          </p:cNvSpPr>
          <p:nvPr>
            <p:ph type="body" idx="8"/>
          </p:nvPr>
        </p:nvSpPr>
        <p:spPr>
          <a:xfrm>
            <a:off x="4775291" y="3740059"/>
            <a:ext cx="15969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6" name="Google Shape;116;p9"/>
          <p:cNvSpPr txBox="1">
            <a:spLocks noGrp="1"/>
          </p:cNvSpPr>
          <p:nvPr>
            <p:ph type="body" idx="9"/>
          </p:nvPr>
        </p:nvSpPr>
        <p:spPr>
          <a:xfrm>
            <a:off x="6832691" y="4044877"/>
            <a:ext cx="15969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7" name="Google Shape;117;p9"/>
          <p:cNvSpPr txBox="1">
            <a:spLocks noGrp="1"/>
          </p:cNvSpPr>
          <p:nvPr>
            <p:ph type="body" idx="13"/>
          </p:nvPr>
        </p:nvSpPr>
        <p:spPr>
          <a:xfrm>
            <a:off x="6832691" y="3740059"/>
            <a:ext cx="15969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grpSp>
        <p:nvGrpSpPr>
          <p:cNvPr id="118" name="Google Shape;118;p9"/>
          <p:cNvGrpSpPr/>
          <p:nvPr/>
        </p:nvGrpSpPr>
        <p:grpSpPr>
          <a:xfrm>
            <a:off x="4771901" y="0"/>
            <a:ext cx="4371828" cy="2426621"/>
            <a:chOff x="5612972" y="1"/>
            <a:chExt cx="6615962" cy="3672247"/>
          </a:xfrm>
        </p:grpSpPr>
        <p:sp>
          <p:nvSpPr>
            <p:cNvPr id="119" name="Google Shape;119;p9"/>
            <p:cNvSpPr/>
            <p:nvPr/>
          </p:nvSpPr>
          <p:spPr>
            <a:xfrm>
              <a:off x="5612972" y="1"/>
              <a:ext cx="4408999" cy="3672247"/>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0" name="Google Shape;120;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1" name="Google Shape;121;p9"/>
            <p:cNvSpPr/>
            <p:nvPr/>
          </p:nvSpPr>
          <p:spPr>
            <a:xfrm>
              <a:off x="8555590" y="1"/>
              <a:ext cx="1457755"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2" name="Google Shape;122;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3" name="Google Shape;123;p9"/>
            <p:cNvSpPr/>
            <p:nvPr/>
          </p:nvSpPr>
          <p:spPr>
            <a:xfrm>
              <a:off x="9285083" y="728289"/>
              <a:ext cx="2943851" cy="2943959"/>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24" name="Google Shape;124;p9"/>
          <p:cNvSpPr>
            <a:spLocks noGrp="1"/>
          </p:cNvSpPr>
          <p:nvPr>
            <p:ph type="pic" idx="14"/>
          </p:nvPr>
        </p:nvSpPr>
        <p:spPr>
          <a:xfrm>
            <a:off x="4771719" y="1929662"/>
            <a:ext cx="1588800" cy="1527900"/>
          </a:xfrm>
          <a:prstGeom prst="rect">
            <a:avLst/>
          </a:prstGeom>
          <a:noFill/>
          <a:ln>
            <a:noFill/>
          </a:ln>
        </p:spPr>
      </p:sp>
      <p:sp>
        <p:nvSpPr>
          <p:cNvPr id="125" name="Google Shape;125;p9"/>
          <p:cNvSpPr>
            <a:spLocks noGrp="1"/>
          </p:cNvSpPr>
          <p:nvPr>
            <p:ph type="pic" idx="15"/>
          </p:nvPr>
        </p:nvSpPr>
        <p:spPr>
          <a:xfrm>
            <a:off x="6834017" y="1929662"/>
            <a:ext cx="1588800" cy="1527900"/>
          </a:xfrm>
          <a:prstGeom prst="rect">
            <a:avLst/>
          </a:prstGeom>
          <a:noFill/>
          <a:ln>
            <a:noFill/>
          </a:ln>
        </p:spPr>
      </p:sp>
      <p:sp>
        <p:nvSpPr>
          <p:cNvPr id="126" name="Google Shape;126;p9"/>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9"/>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8" name="Google Shape;128;p9"/>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1728">
          <p15:clr>
            <a:srgbClr val="FBAE40"/>
          </p15:clr>
        </p15:guide>
        <p15:guide id="4" pos="3006">
          <p15:clr>
            <a:srgbClr val="FBAE40"/>
          </p15:clr>
        </p15:guide>
        <p15:guide id="5" pos="1458">
          <p15:clr>
            <a:srgbClr val="FBAE40"/>
          </p15:clr>
        </p15:guide>
        <p15:guide id="6" pos="2736">
          <p15:clr>
            <a:srgbClr val="FBAE40"/>
          </p15:clr>
        </p15:guide>
        <p15:guide id="7" orient="horz" pos="1044">
          <p15:clr>
            <a:srgbClr val="FBAE40"/>
          </p15:clr>
        </p15:guide>
        <p15:guide id="8" orient="horz" pos="414">
          <p15:clr>
            <a:srgbClr val="FBAE40"/>
          </p15:clr>
        </p15:guide>
        <p15:guide id="9" orient="horz" pos="918">
          <p15:clr>
            <a:srgbClr val="FBAE40"/>
          </p15:clr>
        </p15:guide>
        <p15:guide id="10" pos="4014">
          <p15:clr>
            <a:srgbClr val="FBAE40"/>
          </p15:clr>
        </p15:guide>
        <p15:guide id="11" pos="4302">
          <p15:clr>
            <a:srgbClr val="FBAE40"/>
          </p15:clr>
        </p15:guide>
        <p15:guide id="12" orient="horz" pos="2178">
          <p15:clr>
            <a:srgbClr val="FBAE40"/>
          </p15:clr>
        </p15:guide>
        <p15:guide id="13" orient="horz" pos="12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29"/>
        <p:cNvGrpSpPr/>
        <p:nvPr/>
      </p:nvGrpSpPr>
      <p:grpSpPr>
        <a:xfrm>
          <a:off x="0" y="0"/>
          <a:ext cx="0" cy="0"/>
          <a:chOff x="0" y="0"/>
          <a:chExt cx="0" cy="0"/>
        </a:xfrm>
      </p:grpSpPr>
      <p:cxnSp>
        <p:nvCxnSpPr>
          <p:cNvPr id="130" name="Google Shape;130;p10"/>
          <p:cNvCxnSpPr/>
          <p:nvPr/>
        </p:nvCxnSpPr>
        <p:spPr>
          <a:xfrm flipH="1">
            <a:off x="784571" y="1660337"/>
            <a:ext cx="1500"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31" name="Google Shape;131;p10"/>
          <p:cNvCxnSpPr/>
          <p:nvPr/>
        </p:nvCxnSpPr>
        <p:spPr>
          <a:xfrm flipH="1">
            <a:off x="4635296" y="1660337"/>
            <a:ext cx="8400"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32" name="Google Shape;132;p10"/>
          <p:cNvCxnSpPr/>
          <p:nvPr/>
        </p:nvCxnSpPr>
        <p:spPr>
          <a:xfrm flipH="1">
            <a:off x="6559319" y="2928534"/>
            <a:ext cx="1500"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33" name="Google Shape;133;p10"/>
          <p:cNvCxnSpPr/>
          <p:nvPr/>
        </p:nvCxnSpPr>
        <p:spPr>
          <a:xfrm flipH="1">
            <a:off x="2708419" y="2921956"/>
            <a:ext cx="1500" cy="1371600"/>
          </a:xfrm>
          <a:prstGeom prst="straightConnector1">
            <a:avLst/>
          </a:prstGeom>
          <a:noFill/>
          <a:ln w="165100" cap="flat" cmpd="sng">
            <a:solidFill>
              <a:schemeClr val="accent6"/>
            </a:solidFill>
            <a:prstDash val="solid"/>
            <a:miter lim="800000"/>
            <a:headEnd type="none" w="sm" len="sm"/>
            <a:tailEnd type="none" w="sm" len="sm"/>
          </a:ln>
        </p:spPr>
      </p:cxnSp>
      <p:sp>
        <p:nvSpPr>
          <p:cNvPr id="134" name="Google Shape;134;p10"/>
          <p:cNvSpPr txBox="1">
            <a:spLocks noGrp="1"/>
          </p:cNvSpPr>
          <p:nvPr>
            <p:ph type="title"/>
          </p:nvPr>
        </p:nvSpPr>
        <p:spPr>
          <a:xfrm>
            <a:off x="723017" y="659297"/>
            <a:ext cx="3706200" cy="4581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10"/>
          <p:cNvSpPr txBox="1">
            <a:spLocks noGrp="1"/>
          </p:cNvSpPr>
          <p:nvPr>
            <p:ph type="body" idx="1"/>
          </p:nvPr>
        </p:nvSpPr>
        <p:spPr>
          <a:xfrm>
            <a:off x="972716" y="2201142"/>
            <a:ext cx="16002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6" name="Google Shape;136;p10"/>
          <p:cNvSpPr txBox="1">
            <a:spLocks noGrp="1"/>
          </p:cNvSpPr>
          <p:nvPr>
            <p:ph type="body" idx="2"/>
          </p:nvPr>
        </p:nvSpPr>
        <p:spPr>
          <a:xfrm>
            <a:off x="972716" y="1926515"/>
            <a:ext cx="16002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7" name="Google Shape;137;p10"/>
          <p:cNvSpPr txBox="1">
            <a:spLocks noGrp="1"/>
          </p:cNvSpPr>
          <p:nvPr>
            <p:ph type="body" idx="3"/>
          </p:nvPr>
        </p:nvSpPr>
        <p:spPr>
          <a:xfrm>
            <a:off x="2923349" y="3815496"/>
            <a:ext cx="16002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8" name="Google Shape;138;p10"/>
          <p:cNvSpPr txBox="1">
            <a:spLocks noGrp="1"/>
          </p:cNvSpPr>
          <p:nvPr>
            <p:ph type="body" idx="4"/>
          </p:nvPr>
        </p:nvSpPr>
        <p:spPr>
          <a:xfrm>
            <a:off x="2923349" y="3526431"/>
            <a:ext cx="16002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39" name="Google Shape;139;p10"/>
          <p:cNvSpPr txBox="1">
            <a:spLocks noGrp="1"/>
          </p:cNvSpPr>
          <p:nvPr>
            <p:ph type="body" idx="5"/>
          </p:nvPr>
        </p:nvSpPr>
        <p:spPr>
          <a:xfrm>
            <a:off x="6751283" y="3815496"/>
            <a:ext cx="16002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0" name="Google Shape;140;p10"/>
          <p:cNvSpPr txBox="1">
            <a:spLocks noGrp="1"/>
          </p:cNvSpPr>
          <p:nvPr>
            <p:ph type="body" idx="6"/>
          </p:nvPr>
        </p:nvSpPr>
        <p:spPr>
          <a:xfrm>
            <a:off x="6751283" y="3526431"/>
            <a:ext cx="16002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1" name="Google Shape;141;p10"/>
          <p:cNvSpPr txBox="1">
            <a:spLocks noGrp="1"/>
          </p:cNvSpPr>
          <p:nvPr>
            <p:ph type="body" idx="7"/>
          </p:nvPr>
        </p:nvSpPr>
        <p:spPr>
          <a:xfrm>
            <a:off x="4828607" y="2201142"/>
            <a:ext cx="1600200" cy="2769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2" name="Google Shape;142;p10"/>
          <p:cNvSpPr txBox="1">
            <a:spLocks noGrp="1"/>
          </p:cNvSpPr>
          <p:nvPr>
            <p:ph type="body" idx="8"/>
          </p:nvPr>
        </p:nvSpPr>
        <p:spPr>
          <a:xfrm>
            <a:off x="4828607" y="1926515"/>
            <a:ext cx="1600200" cy="154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43" name="Google Shape;143;p10"/>
          <p:cNvCxnSpPr/>
          <p:nvPr/>
        </p:nvCxnSpPr>
        <p:spPr>
          <a:xfrm>
            <a:off x="725767" y="2976585"/>
            <a:ext cx="7706700" cy="0"/>
          </a:xfrm>
          <a:prstGeom prst="straightConnector1">
            <a:avLst/>
          </a:prstGeom>
          <a:noFill/>
          <a:ln w="165100" cap="flat" cmpd="sng">
            <a:solidFill>
              <a:schemeClr val="accent3"/>
            </a:solidFill>
            <a:prstDash val="solid"/>
            <a:miter lim="800000"/>
            <a:headEnd type="none" w="sm" len="sm"/>
            <a:tailEnd type="none" w="sm" len="sm"/>
          </a:ln>
        </p:spPr>
      </p:cxnSp>
      <p:sp>
        <p:nvSpPr>
          <p:cNvPr id="144" name="Google Shape;144;p10"/>
          <p:cNvSpPr/>
          <p:nvPr/>
        </p:nvSpPr>
        <p:spPr>
          <a:xfrm>
            <a:off x="723242" y="2912431"/>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5" name="Google Shape;145;p10"/>
          <p:cNvSpPr/>
          <p:nvPr/>
        </p:nvSpPr>
        <p:spPr>
          <a:xfrm>
            <a:off x="2648693" y="2919009"/>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6" name="Google Shape;146;p10"/>
          <p:cNvSpPr/>
          <p:nvPr/>
        </p:nvSpPr>
        <p:spPr>
          <a:xfrm>
            <a:off x="4574143" y="2912431"/>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7" name="Google Shape;147;p10"/>
          <p:cNvSpPr/>
          <p:nvPr/>
        </p:nvSpPr>
        <p:spPr>
          <a:xfrm>
            <a:off x="6499593" y="2919009"/>
            <a:ext cx="122400" cy="1224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48" name="Google Shape;148;p10"/>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10"/>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0" name="Google Shape;150;p10"/>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2826">
          <p15:clr>
            <a:srgbClr val="FBAE40"/>
          </p15:clr>
        </p15:guide>
        <p15:guide id="9" orient="horz" pos="414">
          <p15:clr>
            <a:srgbClr val="FBAE40"/>
          </p15:clr>
        </p15:guide>
        <p15:guide id="10" orient="horz" pos="1134">
          <p15:clr>
            <a:srgbClr val="FBAE40"/>
          </p15:clr>
        </p15:guide>
        <p15:guide id="11" orient="horz" pos="21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28663" y="1369219"/>
            <a:ext cx="77868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714375" y="273844"/>
            <a:ext cx="78009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Franklin Gothic"/>
              <a:buNone/>
              <a:defRPr sz="33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2244090" y="4749165"/>
            <a:ext cx="984900" cy="18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9" name="Google Shape;9;p1"/>
          <p:cNvSpPr txBox="1">
            <a:spLocks noGrp="1"/>
          </p:cNvSpPr>
          <p:nvPr>
            <p:ph type="ftr" idx="11"/>
          </p:nvPr>
        </p:nvSpPr>
        <p:spPr>
          <a:xfrm>
            <a:off x="1121093" y="4749165"/>
            <a:ext cx="1122900" cy="18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sldNum" idx="12"/>
          </p:nvPr>
        </p:nvSpPr>
        <p:spPr>
          <a:xfrm>
            <a:off x="728663" y="4749165"/>
            <a:ext cx="392400" cy="1860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45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guide id="17" pos="29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huggingface.co/blog/image-preferenc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p:nvPr/>
        </p:nvSpPr>
        <p:spPr>
          <a:xfrm>
            <a:off x="435275" y="61350"/>
            <a:ext cx="8346900" cy="4983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200"/>
              </a:spcBef>
              <a:spcAft>
                <a:spcPts val="0"/>
              </a:spcAft>
              <a:buClr>
                <a:srgbClr val="000000"/>
              </a:buClr>
              <a:buSzPts val="1300"/>
              <a:buFont typeface="Arial"/>
              <a:buNone/>
            </a:pPr>
            <a:r>
              <a:rPr lang="en" sz="2300" b="1" i="0" u="none" strike="noStrike" cap="none" dirty="0">
                <a:solidFill>
                  <a:schemeClr val="dk1"/>
                </a:solidFill>
                <a:latin typeface="Arial"/>
                <a:ea typeface="Arial"/>
                <a:cs typeface="Arial"/>
                <a:sym typeface="Arial"/>
              </a:rPr>
              <a:t>Problem</a:t>
            </a:r>
            <a:r>
              <a:rPr lang="en" sz="2300" b="0" i="0" u="none" strike="noStrike" cap="none" dirty="0">
                <a:solidFill>
                  <a:schemeClr val="dk1"/>
                </a:solidFill>
                <a:latin typeface="Arial"/>
                <a:ea typeface="Arial"/>
                <a:cs typeface="Arial"/>
                <a:sym typeface="Arial"/>
              </a:rPr>
              <a:t> </a:t>
            </a:r>
            <a:r>
              <a:rPr lang="en" sz="2300" b="1" i="0" u="none" strike="noStrike" cap="none" dirty="0">
                <a:solidFill>
                  <a:schemeClr val="dk1"/>
                </a:solidFill>
                <a:latin typeface="Arial"/>
                <a:ea typeface="Arial"/>
                <a:cs typeface="Arial"/>
                <a:sym typeface="Arial"/>
              </a:rPr>
              <a:t>Statement</a:t>
            </a:r>
            <a:r>
              <a:rPr lang="en" sz="2300" b="0" i="0" u="none" strike="noStrike" cap="none" dirty="0">
                <a:solidFill>
                  <a:schemeClr val="dk1"/>
                </a:solidFill>
                <a:latin typeface="Arial"/>
                <a:ea typeface="Arial"/>
                <a:cs typeface="Arial"/>
                <a:sym typeface="Arial"/>
              </a:rPr>
              <a:t> : </a:t>
            </a:r>
            <a:endParaRPr sz="2300" b="0" i="0" u="none" strike="noStrike" cap="none" dirty="0">
              <a:solidFill>
                <a:schemeClr val="dk1"/>
              </a:solidFill>
              <a:latin typeface="Arial"/>
              <a:ea typeface="Arial"/>
              <a:cs typeface="Arial"/>
              <a:sym typeface="Arial"/>
            </a:endParaRPr>
          </a:p>
          <a:p>
            <a:pPr marL="0" marR="0" lvl="0" indent="0" algn="l" rtl="0">
              <a:lnSpc>
                <a:spcPct val="125000"/>
              </a:lnSpc>
              <a:spcBef>
                <a:spcPts val="200"/>
              </a:spcBef>
              <a:spcAft>
                <a:spcPts val="0"/>
              </a:spcAft>
              <a:buClr>
                <a:srgbClr val="000000"/>
              </a:buClr>
              <a:buSzPts val="1300"/>
              <a:buFont typeface="Arial"/>
              <a:buNone/>
            </a:pPr>
            <a:r>
              <a:rPr lang="en-US" sz="1700" b="0" i="0" u="none" strike="noStrike" cap="none" dirty="0">
                <a:solidFill>
                  <a:schemeClr val="dk1"/>
                </a:solidFill>
                <a:latin typeface="Arial"/>
                <a:ea typeface="Arial"/>
                <a:cs typeface="Arial"/>
                <a:sym typeface="Arial"/>
              </a:rPr>
              <a:t>Text to image generation</a:t>
            </a:r>
            <a:endParaRPr sz="1700" b="0" i="0" u="none" strike="noStrike" cap="none" dirty="0">
              <a:solidFill>
                <a:schemeClr val="dk1"/>
              </a:solidFill>
              <a:latin typeface="Arial"/>
              <a:ea typeface="Arial"/>
              <a:cs typeface="Arial"/>
              <a:sym typeface="Arial"/>
            </a:endParaRPr>
          </a:p>
          <a:p>
            <a:pPr marL="0" marR="0" lvl="0" indent="0" algn="l" rtl="0">
              <a:lnSpc>
                <a:spcPct val="125000"/>
              </a:lnSpc>
              <a:spcBef>
                <a:spcPts val="200"/>
              </a:spcBef>
              <a:spcAft>
                <a:spcPts val="0"/>
              </a:spcAft>
              <a:buClr>
                <a:srgbClr val="000000"/>
              </a:buClr>
              <a:buSzPts val="1300"/>
              <a:buFont typeface="Arial"/>
              <a:buNone/>
            </a:pPr>
            <a:endParaRPr sz="1300" dirty="0">
              <a:solidFill>
                <a:schemeClr val="dk1"/>
              </a:solidFill>
            </a:endParaRPr>
          </a:p>
          <a:p>
            <a:pPr marL="0" marR="0" lvl="0" indent="0" algn="l" rtl="0">
              <a:lnSpc>
                <a:spcPct val="125000"/>
              </a:lnSpc>
              <a:spcBef>
                <a:spcPts val="200"/>
              </a:spcBef>
              <a:spcAft>
                <a:spcPts val="0"/>
              </a:spcAft>
              <a:buClr>
                <a:srgbClr val="000000"/>
              </a:buClr>
              <a:buSzPts val="1300"/>
              <a:buFont typeface="Arial"/>
              <a:buNone/>
            </a:pPr>
            <a:endParaRPr sz="1300" dirty="0">
              <a:solidFill>
                <a:schemeClr val="dk1"/>
              </a:solidFill>
            </a:endParaRPr>
          </a:p>
          <a:p>
            <a:pPr marL="0" marR="0" lvl="0" indent="0" algn="l" rtl="0">
              <a:lnSpc>
                <a:spcPct val="125000"/>
              </a:lnSpc>
              <a:spcBef>
                <a:spcPts val="200"/>
              </a:spcBef>
              <a:spcAft>
                <a:spcPts val="20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graphicFrame>
        <p:nvGraphicFramePr>
          <p:cNvPr id="199" name="Google Shape;199;p14"/>
          <p:cNvGraphicFramePr/>
          <p:nvPr>
            <p:extLst>
              <p:ext uri="{D42A27DB-BD31-4B8C-83A1-F6EECF244321}">
                <p14:modId xmlns:p14="http://schemas.microsoft.com/office/powerpoint/2010/main" val="3789024542"/>
              </p:ext>
            </p:extLst>
          </p:nvPr>
        </p:nvGraphicFramePr>
        <p:xfrm>
          <a:off x="3272897" y="947466"/>
          <a:ext cx="2598205" cy="1042056"/>
        </p:xfrm>
        <a:graphic>
          <a:graphicData uri="http://schemas.openxmlformats.org/drawingml/2006/table">
            <a:tbl>
              <a:tblPr>
                <a:noFill/>
                <a:tableStyleId>{3EC0FB8F-A244-4488-B44C-6BBF3C336CD0}</a:tableStyleId>
              </a:tblPr>
              <a:tblGrid>
                <a:gridCol w="2598205">
                  <a:extLst>
                    <a:ext uri="{9D8B030D-6E8A-4147-A177-3AD203B41FA5}">
                      <a16:colId xmlns:a16="http://schemas.microsoft.com/office/drawing/2014/main" val="20000"/>
                    </a:ext>
                  </a:extLst>
                </a:gridCol>
              </a:tblGrid>
              <a:tr h="381034">
                <a:tc>
                  <a:txBody>
                    <a:bodyPr/>
                    <a:lstStyle/>
                    <a:p>
                      <a:pPr marL="0" marR="0" lvl="0" indent="0" algn="ctr" rtl="0">
                        <a:lnSpc>
                          <a:spcPct val="100000"/>
                        </a:lnSpc>
                        <a:spcBef>
                          <a:spcPts val="0"/>
                        </a:spcBef>
                        <a:spcAft>
                          <a:spcPts val="0"/>
                        </a:spcAft>
                        <a:buClr>
                          <a:srgbClr val="000000"/>
                        </a:buClr>
                        <a:buSzPts val="1300"/>
                        <a:buFont typeface="Arial"/>
                        <a:buNone/>
                      </a:pPr>
                      <a:r>
                        <a:rPr lang="en" sz="1800" b="1" u="none" strike="noStrike" cap="none" dirty="0"/>
                        <a:t>Team Members</a:t>
                      </a:r>
                      <a:endParaRPr sz="1800" u="none" strike="noStrike" cap="none" dirty="0"/>
                    </a:p>
                  </a:txBody>
                  <a:tcPr marL="51425" marR="51425" marT="0" marB="0" anchor="ctr">
                    <a:lnL w="12700" cap="flat" cmpd="sng">
                      <a:solidFill>
                        <a:srgbClr val="1C4587"/>
                      </a:solidFill>
                      <a:prstDash val="solid"/>
                      <a:round/>
                      <a:headEnd type="none" w="sm" len="sm"/>
                      <a:tailEnd type="none" w="sm" len="sm"/>
                    </a:lnL>
                    <a:lnR w="12700" cap="flat" cmpd="sng">
                      <a:solidFill>
                        <a:srgbClr val="1C4587"/>
                      </a:solidFill>
                      <a:prstDash val="solid"/>
                      <a:round/>
                      <a:headEnd type="none" w="sm" len="sm"/>
                      <a:tailEnd type="none" w="sm" len="sm"/>
                    </a:lnR>
                    <a:lnT w="12700" cap="flat" cmpd="sng">
                      <a:solidFill>
                        <a:srgbClr val="1C4587"/>
                      </a:solidFill>
                      <a:prstDash val="solid"/>
                      <a:round/>
                      <a:headEnd type="none" w="sm" len="sm"/>
                      <a:tailEnd type="none" w="sm" len="sm"/>
                    </a:lnT>
                    <a:lnB w="12700" cap="flat" cmpd="sng">
                      <a:solidFill>
                        <a:srgbClr val="1C4587"/>
                      </a:solidFill>
                      <a:prstDash val="solid"/>
                      <a:round/>
                      <a:headEnd type="none" w="sm" len="sm"/>
                      <a:tailEnd type="none" w="sm" len="sm"/>
                    </a:lnB>
                  </a:tcPr>
                </a:tc>
                <a:extLst>
                  <a:ext uri="{0D108BD9-81ED-4DB2-BD59-A6C34878D82A}">
                    <a16:rowId xmlns:a16="http://schemas.microsoft.com/office/drawing/2014/main" val="10000"/>
                  </a:ext>
                </a:extLst>
              </a:tr>
              <a:tr h="330511">
                <a:tc>
                  <a:txBody>
                    <a:bodyPr/>
                    <a:lstStyle/>
                    <a:p>
                      <a:pPr marL="0" marR="0" lvl="0" indent="0" algn="ctr" rtl="0">
                        <a:lnSpc>
                          <a:spcPct val="100000"/>
                        </a:lnSpc>
                        <a:spcBef>
                          <a:spcPts val="0"/>
                        </a:spcBef>
                        <a:spcAft>
                          <a:spcPts val="0"/>
                        </a:spcAft>
                        <a:buClr>
                          <a:srgbClr val="000000"/>
                        </a:buClr>
                        <a:buSzPts val="1100"/>
                        <a:buFont typeface="Arial"/>
                        <a:buNone/>
                      </a:pPr>
                      <a:r>
                        <a:rPr lang="en" sz="1400" u="none" strike="noStrike" cap="none" dirty="0"/>
                        <a:t>Chaitanya Undale</a:t>
                      </a:r>
                      <a:endParaRPr sz="1400" u="none" strike="noStrike" cap="none" dirty="0"/>
                    </a:p>
                  </a:txBody>
                  <a:tcPr marL="51425" marR="51425" marT="0" marB="0" anchor="ctr">
                    <a:lnL w="12700" cap="flat" cmpd="sng">
                      <a:solidFill>
                        <a:srgbClr val="1C4587"/>
                      </a:solidFill>
                      <a:prstDash val="solid"/>
                      <a:round/>
                      <a:headEnd type="none" w="sm" len="sm"/>
                      <a:tailEnd type="none" w="sm" len="sm"/>
                    </a:lnL>
                    <a:lnR w="12700" cap="flat" cmpd="sng">
                      <a:solidFill>
                        <a:srgbClr val="1C4587"/>
                      </a:solidFill>
                      <a:prstDash val="solid"/>
                      <a:round/>
                      <a:headEnd type="none" w="sm" len="sm"/>
                      <a:tailEnd type="none" w="sm" len="sm"/>
                    </a:lnR>
                    <a:lnT w="12700" cap="flat" cmpd="sng">
                      <a:solidFill>
                        <a:srgbClr val="1C4587"/>
                      </a:solidFill>
                      <a:prstDash val="solid"/>
                      <a:round/>
                      <a:headEnd type="none" w="sm" len="sm"/>
                      <a:tailEnd type="none" w="sm" len="sm"/>
                    </a:lnT>
                    <a:lnB w="12700" cap="flat" cmpd="sng">
                      <a:solidFill>
                        <a:srgbClr val="1C4587"/>
                      </a:solidFill>
                      <a:prstDash val="solid"/>
                      <a:round/>
                      <a:headEnd type="none" w="sm" len="sm"/>
                      <a:tailEnd type="none" w="sm" len="sm"/>
                    </a:lnB>
                  </a:tcPr>
                </a:tc>
                <a:extLst>
                  <a:ext uri="{0D108BD9-81ED-4DB2-BD59-A6C34878D82A}">
                    <a16:rowId xmlns:a16="http://schemas.microsoft.com/office/drawing/2014/main" val="10001"/>
                  </a:ext>
                </a:extLst>
              </a:tr>
              <a:tr h="330511">
                <a:tc>
                  <a:txBody>
                    <a:bodyPr/>
                    <a:lstStyle/>
                    <a:p>
                      <a:pPr marL="0" marR="0" lvl="0" indent="0" algn="ctr" rtl="0">
                        <a:lnSpc>
                          <a:spcPct val="100000"/>
                        </a:lnSpc>
                        <a:spcBef>
                          <a:spcPts val="0"/>
                        </a:spcBef>
                        <a:spcAft>
                          <a:spcPts val="0"/>
                        </a:spcAft>
                        <a:buNone/>
                      </a:pPr>
                      <a:r>
                        <a:rPr lang="en" sz="1400" dirty="0"/>
                        <a:t>Vaibhav Chavhan</a:t>
                      </a:r>
                      <a:endParaRPr sz="1400" dirty="0"/>
                    </a:p>
                  </a:txBody>
                  <a:tcPr marL="51425" marR="51425" marT="0" marB="0" anchor="ctr">
                    <a:lnL w="12700" cap="flat" cmpd="sng">
                      <a:solidFill>
                        <a:srgbClr val="1C4587"/>
                      </a:solidFill>
                      <a:prstDash val="solid"/>
                      <a:round/>
                      <a:headEnd type="none" w="sm" len="sm"/>
                      <a:tailEnd type="none" w="sm" len="sm"/>
                    </a:lnL>
                    <a:lnR w="12700" cap="flat" cmpd="sng">
                      <a:solidFill>
                        <a:srgbClr val="1C4587"/>
                      </a:solidFill>
                      <a:prstDash val="solid"/>
                      <a:round/>
                      <a:headEnd type="none" w="sm" len="sm"/>
                      <a:tailEnd type="none" w="sm" len="sm"/>
                    </a:lnR>
                    <a:lnT w="12700" cap="flat" cmpd="sng">
                      <a:solidFill>
                        <a:srgbClr val="1C4587"/>
                      </a:solidFill>
                      <a:prstDash val="solid"/>
                      <a:round/>
                      <a:headEnd type="none" w="sm" len="sm"/>
                      <a:tailEnd type="none" w="sm" len="sm"/>
                    </a:lnT>
                    <a:lnB w="12700" cap="flat" cmpd="sng">
                      <a:solidFill>
                        <a:srgbClr val="1C4587"/>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00" name="Google Shape;200;p14"/>
          <p:cNvSpPr txBox="1"/>
          <p:nvPr/>
        </p:nvSpPr>
        <p:spPr>
          <a:xfrm>
            <a:off x="352875" y="2236000"/>
            <a:ext cx="4419300" cy="1788000"/>
          </a:xfrm>
          <a:prstGeom prst="rect">
            <a:avLst/>
          </a:prstGeom>
          <a:solidFill>
            <a:srgbClr val="FFFF88"/>
          </a:solidFill>
          <a:ln w="9525" cap="flat" cmpd="sng">
            <a:solidFill>
              <a:srgbClr val="0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500"/>
              </a:spcBef>
              <a:spcAft>
                <a:spcPts val="0"/>
              </a:spcAft>
              <a:buClr>
                <a:srgbClr val="000000"/>
              </a:buClr>
              <a:buSzPts val="1200"/>
              <a:buFont typeface="Arial"/>
              <a:buNone/>
            </a:pPr>
            <a:endParaRPr sz="1400" b="1" i="0" u="none" strike="noStrike" cap="none" dirty="0">
              <a:solidFill>
                <a:srgbClr val="000000"/>
              </a:solidFill>
              <a:latin typeface="Arial"/>
              <a:ea typeface="Arial"/>
              <a:cs typeface="Arial"/>
              <a:sym typeface="Arial"/>
            </a:endParaRPr>
          </a:p>
        </p:txBody>
      </p:sp>
      <p:sp>
        <p:nvSpPr>
          <p:cNvPr id="201" name="Google Shape;201;p14"/>
          <p:cNvSpPr txBox="1"/>
          <p:nvPr/>
        </p:nvSpPr>
        <p:spPr>
          <a:xfrm>
            <a:off x="352875" y="4201550"/>
            <a:ext cx="8505300" cy="533100"/>
          </a:xfrm>
          <a:prstGeom prst="rect">
            <a:avLst/>
          </a:prstGeom>
          <a:solidFill>
            <a:srgbClr val="CCE5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rgbClr val="000000"/>
              </a:buClr>
              <a:buSzPts val="1300"/>
              <a:buFont typeface="Arial"/>
              <a:buNone/>
            </a:pPr>
            <a:r>
              <a:rPr lang="en" sz="1300" b="1" dirty="0"/>
              <a:t>Dataset Link </a:t>
            </a:r>
            <a:r>
              <a:rPr lang="en" sz="1300" b="1" i="0" u="none" strike="noStrike" cap="none" dirty="0">
                <a:solidFill>
                  <a:srgbClr val="000000"/>
                </a:solidFill>
                <a:latin typeface="Arial"/>
                <a:ea typeface="Arial"/>
                <a:cs typeface="Arial"/>
                <a:sym typeface="Arial"/>
              </a:rPr>
              <a:t>: </a:t>
            </a:r>
            <a:r>
              <a:rPr lang="en" sz="1300" b="1" i="0" strike="noStrike" cap="none" dirty="0">
                <a:latin typeface="Arial"/>
                <a:ea typeface="Arial"/>
                <a:cs typeface="Arial"/>
                <a:sym typeface="Arial"/>
                <a:hlinkClick r:id="rId3"/>
              </a:rPr>
              <a:t>Link</a:t>
            </a:r>
            <a:endParaRPr lang="en-IN" sz="1300" b="1" u="none" dirty="0">
              <a:solidFill>
                <a:srgbClr val="000000"/>
              </a:solidFill>
            </a:endParaRPr>
          </a:p>
          <a:p>
            <a:pPr marL="0" marR="0" lvl="0" indent="0" algn="ctr" rtl="0">
              <a:lnSpc>
                <a:spcPct val="115000"/>
              </a:lnSpc>
              <a:spcBef>
                <a:spcPts val="0"/>
              </a:spcBef>
              <a:spcAft>
                <a:spcPts val="0"/>
              </a:spcAft>
              <a:buClr>
                <a:srgbClr val="000000"/>
              </a:buClr>
              <a:buSzPts val="1300"/>
              <a:buFont typeface="Arial"/>
              <a:buNone/>
            </a:pPr>
            <a:r>
              <a:rPr lang="en" sz="1300" b="1" dirty="0"/>
              <a:t>Dataset </a:t>
            </a:r>
            <a:r>
              <a:rPr lang="en" sz="1300" b="1"/>
              <a:t>Details : </a:t>
            </a:r>
            <a:r>
              <a:rPr lang="en" sz="1300"/>
              <a:t>7000+ rows with prompts and images</a:t>
            </a:r>
          </a:p>
        </p:txBody>
      </p:sp>
      <p:sp>
        <p:nvSpPr>
          <p:cNvPr id="202" name="Google Shape;202;p14"/>
          <p:cNvSpPr txBox="1"/>
          <p:nvPr/>
        </p:nvSpPr>
        <p:spPr>
          <a:xfrm>
            <a:off x="4973525" y="2189800"/>
            <a:ext cx="4010700" cy="1834200"/>
          </a:xfrm>
          <a:prstGeom prst="rect">
            <a:avLst/>
          </a:prstGeom>
          <a:solidFill>
            <a:srgbClr val="CDEB8B"/>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600"/>
              </a:spcBef>
              <a:spcAft>
                <a:spcPts val="0"/>
              </a:spcAft>
              <a:buClr>
                <a:srgbClr val="000000"/>
              </a:buClr>
              <a:buSzPts val="1100"/>
              <a:buFont typeface="Arial"/>
              <a:buNone/>
            </a:pPr>
            <a:endParaRPr lang="en-IN" sz="11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8BDBA3F-998F-6C4F-3AF1-F285BDDA6195}"/>
              </a:ext>
            </a:extLst>
          </p:cNvPr>
          <p:cNvSpPr txBox="1"/>
          <p:nvPr/>
        </p:nvSpPr>
        <p:spPr>
          <a:xfrm>
            <a:off x="435274" y="2337564"/>
            <a:ext cx="4253603" cy="1661993"/>
          </a:xfrm>
          <a:prstGeom prst="rect">
            <a:avLst/>
          </a:prstGeom>
          <a:noFill/>
        </p:spPr>
        <p:txBody>
          <a:bodyPr wrap="square" rtlCol="0">
            <a:spAutoFit/>
          </a:bodyPr>
          <a:lstStyle/>
          <a:p>
            <a:pPr algn="ctr"/>
            <a:r>
              <a:rPr lang="en-US" b="1" u="sng" dirty="0">
                <a:solidFill>
                  <a:srgbClr val="002060"/>
                </a:solidFill>
              </a:rPr>
              <a:t>Objectives</a:t>
            </a:r>
            <a:r>
              <a:rPr lang="en-US" u="sng" dirty="0"/>
              <a:t> </a:t>
            </a:r>
          </a:p>
          <a:p>
            <a:pPr algn="ctr"/>
            <a:endParaRPr lang="en-US" u="sng" dirty="0"/>
          </a:p>
          <a:p>
            <a:pPr marL="285750" indent="-285750">
              <a:buFont typeface="Arial" panose="020B0604020202020204" pitchFamily="34" charset="0"/>
              <a:buChar char="•"/>
            </a:pPr>
            <a:r>
              <a:rPr lang="en-US" sz="1200" dirty="0"/>
              <a:t>Text Understanding and Context Extraction</a:t>
            </a:r>
          </a:p>
          <a:p>
            <a:pPr marL="285750" indent="-285750">
              <a:buFont typeface="Arial" panose="020B0604020202020204" pitchFamily="34" charset="0"/>
              <a:buChar char="•"/>
            </a:pPr>
            <a:r>
              <a:rPr lang="en-US" sz="1200" dirty="0">
                <a:solidFill>
                  <a:schemeClr val="tx1"/>
                </a:solidFill>
              </a:rPr>
              <a:t>Image generation related to context</a:t>
            </a:r>
          </a:p>
          <a:p>
            <a:pPr marL="285750" indent="-285750">
              <a:buFont typeface="Arial" panose="020B0604020202020204" pitchFamily="34" charset="0"/>
              <a:buChar char="•"/>
            </a:pPr>
            <a:r>
              <a:rPr lang="en-US" sz="1200" dirty="0">
                <a:solidFill>
                  <a:schemeClr val="tx1"/>
                </a:solidFill>
              </a:rPr>
              <a:t>Model improvement for better image generation</a:t>
            </a:r>
          </a:p>
          <a:p>
            <a:pPr marL="285750" indent="-285750">
              <a:buFont typeface="Arial" panose="020B0604020202020204" pitchFamily="34" charset="0"/>
              <a:buChar char="•"/>
            </a:pPr>
            <a:r>
              <a:rPr lang="en-US" sz="1200" dirty="0">
                <a:solidFill>
                  <a:schemeClr val="tx1"/>
                </a:solidFill>
              </a:rPr>
              <a:t>To design UI for users to generate image</a:t>
            </a:r>
          </a:p>
          <a:p>
            <a:pPr marL="285750" indent="-285750">
              <a:buFont typeface="Arial" panose="020B0604020202020204" pitchFamily="34" charset="0"/>
              <a:buChar char="•"/>
            </a:pPr>
            <a:r>
              <a:rPr lang="en-US" sz="1200" dirty="0">
                <a:solidFill>
                  <a:schemeClr val="tx1"/>
                </a:solidFill>
              </a:rPr>
              <a:t>To enable image generation from multiple language text</a:t>
            </a:r>
          </a:p>
          <a:p>
            <a:pPr marL="285750" indent="-285750">
              <a:buFont typeface="Arial" panose="020B0604020202020204" pitchFamily="34" charset="0"/>
              <a:buChar char="•"/>
            </a:pPr>
            <a:endParaRPr lang="en-IN" dirty="0">
              <a:solidFill>
                <a:schemeClr val="tx1"/>
              </a:solidFill>
            </a:endParaRPr>
          </a:p>
        </p:txBody>
      </p:sp>
      <p:sp>
        <p:nvSpPr>
          <p:cNvPr id="3" name="TextBox 2">
            <a:extLst>
              <a:ext uri="{FF2B5EF4-FFF2-40B4-BE49-F238E27FC236}">
                <a16:creationId xmlns:a16="http://schemas.microsoft.com/office/drawing/2014/main" id="{B2E24F41-3D27-4D5D-083A-8CD0AAAF3B7D}"/>
              </a:ext>
            </a:extLst>
          </p:cNvPr>
          <p:cNvSpPr txBox="1"/>
          <p:nvPr/>
        </p:nvSpPr>
        <p:spPr>
          <a:xfrm>
            <a:off x="5053263" y="2289438"/>
            <a:ext cx="3856981" cy="1969770"/>
          </a:xfrm>
          <a:prstGeom prst="rect">
            <a:avLst/>
          </a:prstGeom>
          <a:noFill/>
        </p:spPr>
        <p:txBody>
          <a:bodyPr wrap="square" rtlCol="0">
            <a:spAutoFit/>
          </a:bodyPr>
          <a:lstStyle/>
          <a:p>
            <a:pPr algn="ctr"/>
            <a:r>
              <a:rPr lang="en" sz="1400" b="1" i="0" u="sng" strike="noStrike" cap="none" dirty="0">
                <a:solidFill>
                  <a:srgbClr val="1C4587"/>
                </a:solidFill>
                <a:latin typeface="Arial"/>
                <a:ea typeface="Arial"/>
                <a:cs typeface="Arial"/>
                <a:sym typeface="Arial"/>
              </a:rPr>
              <a:t>Benefits and Impact</a:t>
            </a:r>
            <a:r>
              <a:rPr lang="en-IN" sz="1400" b="0" i="0" u="none" strike="noStrike" cap="none" dirty="0">
                <a:solidFill>
                  <a:srgbClr val="000000"/>
                </a:solidFill>
                <a:latin typeface="Arial"/>
                <a:ea typeface="Arial"/>
                <a:cs typeface="Arial"/>
                <a:sym typeface="Arial"/>
              </a:rPr>
              <a:t> </a:t>
            </a:r>
            <a:endParaRPr lang="en-IN" sz="1200" b="0" i="0" u="none" strike="noStrike" cap="none" dirty="0">
              <a:solidFill>
                <a:srgbClr val="000000"/>
              </a:solidFill>
              <a:latin typeface="Arial"/>
              <a:ea typeface="Arial"/>
              <a:cs typeface="Arial"/>
              <a:sym typeface="Arial"/>
            </a:endParaRP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Anyone without skills can generate images</a:t>
            </a:r>
          </a:p>
          <a:p>
            <a:pPr marL="171450" indent="-171450">
              <a:buFont typeface="Arial" panose="020B0604020202020204" pitchFamily="34" charset="0"/>
              <a:buChar char="•"/>
            </a:pPr>
            <a:r>
              <a:rPr lang="en-US" sz="1200" dirty="0"/>
              <a:t>Reduces the time and resources required for manual image creation.</a:t>
            </a:r>
          </a:p>
          <a:p>
            <a:pPr marL="171450" indent="-171450">
              <a:buFont typeface="Arial" panose="020B0604020202020204" pitchFamily="34" charset="0"/>
              <a:buChar char="•"/>
            </a:pPr>
            <a:r>
              <a:rPr lang="en-US" sz="1200" dirty="0"/>
              <a:t>specific and personalized visual content generation.</a:t>
            </a:r>
          </a:p>
          <a:p>
            <a:pPr marL="171450" indent="-171450">
              <a:buFont typeface="Arial" panose="020B0604020202020204" pitchFamily="34" charset="0"/>
              <a:buChar char="•"/>
            </a:pPr>
            <a:r>
              <a:rPr lang="en-US" sz="1200" dirty="0"/>
              <a:t>Generate images for social media posts, articles, and other forms of digital content.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209550" y="145900"/>
            <a:ext cx="2160300" cy="4581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2970"/>
              <a:buFont typeface="Franklin Gothic"/>
              <a:buNone/>
            </a:pPr>
            <a:r>
              <a:rPr lang="en" sz="2870" dirty="0"/>
              <a:t>Idea Details </a:t>
            </a:r>
            <a:endParaRPr sz="2870" dirty="0"/>
          </a:p>
        </p:txBody>
      </p:sp>
      <p:sp>
        <p:nvSpPr>
          <p:cNvPr id="209" name="Google Shape;209;p15"/>
          <p:cNvSpPr txBox="1"/>
          <p:nvPr/>
        </p:nvSpPr>
        <p:spPr>
          <a:xfrm>
            <a:off x="4772658" y="3811719"/>
            <a:ext cx="3141600" cy="2985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Figure 2:</a:t>
            </a:r>
            <a:r>
              <a:rPr lang="en" sz="1200" b="0" i="0" u="none" strike="noStrike" cap="none" dirty="0">
                <a:solidFill>
                  <a:schemeClr val="dk1"/>
                </a:solidFill>
                <a:latin typeface="Arial"/>
                <a:ea typeface="Arial"/>
                <a:cs typeface="Arial"/>
                <a:sym typeface="Arial"/>
              </a:rPr>
              <a:t> </a:t>
            </a:r>
            <a:r>
              <a:rPr lang="en" sz="1200" b="0" i="0" u="none" strike="noStrike" cap="none" dirty="0">
                <a:solidFill>
                  <a:srgbClr val="000000"/>
                </a:solidFill>
                <a:latin typeface="Arial"/>
                <a:ea typeface="Arial"/>
                <a:cs typeface="Arial"/>
                <a:sym typeface="Arial"/>
              </a:rPr>
              <a:t>Architecture Diagram </a:t>
            </a:r>
            <a:endParaRPr sz="12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C6FB468F-BB37-11C5-CB55-7C9334241655}"/>
              </a:ext>
            </a:extLst>
          </p:cNvPr>
          <p:cNvPicPr>
            <a:picLocks noChangeAspect="1"/>
          </p:cNvPicPr>
          <p:nvPr/>
        </p:nvPicPr>
        <p:blipFill>
          <a:blip r:embed="rId3"/>
          <a:stretch>
            <a:fillRect/>
          </a:stretch>
        </p:blipFill>
        <p:spPr>
          <a:xfrm>
            <a:off x="4003768" y="1182531"/>
            <a:ext cx="4679380" cy="2557212"/>
          </a:xfrm>
          <a:prstGeom prst="rect">
            <a:avLst/>
          </a:prstGeom>
        </p:spPr>
      </p:pic>
      <p:sp>
        <p:nvSpPr>
          <p:cNvPr id="4" name="TextBox 3">
            <a:extLst>
              <a:ext uri="{FF2B5EF4-FFF2-40B4-BE49-F238E27FC236}">
                <a16:creationId xmlns:a16="http://schemas.microsoft.com/office/drawing/2014/main" id="{082735CD-DDBF-61EC-3CE2-4EB1ACED920D}"/>
              </a:ext>
            </a:extLst>
          </p:cNvPr>
          <p:cNvSpPr txBox="1"/>
          <p:nvPr/>
        </p:nvSpPr>
        <p:spPr>
          <a:xfrm>
            <a:off x="209550" y="1168781"/>
            <a:ext cx="3654306" cy="3416320"/>
          </a:xfrm>
          <a:prstGeom prst="rect">
            <a:avLst/>
          </a:prstGeom>
          <a:solidFill>
            <a:schemeClr val="bg1"/>
          </a:solidFill>
          <a:ln>
            <a:solidFill>
              <a:schemeClr val="tx1"/>
            </a:solidFill>
          </a:ln>
        </p:spPr>
        <p:txBody>
          <a:bodyPr wrap="square" rtlCol="0">
            <a:spAutoFit/>
          </a:bodyPr>
          <a:lstStyle/>
          <a:p>
            <a:r>
              <a:rPr lang="en-US" sz="1200" dirty="0">
                <a:solidFill>
                  <a:schemeClr val="tx1"/>
                </a:solidFill>
              </a:rPr>
              <a:t>The project focuses on developing a text-to-image generation system that leverages the power of generative artificial intelligence (</a:t>
            </a:r>
            <a:r>
              <a:rPr lang="en-US" sz="1200" dirty="0" err="1">
                <a:solidFill>
                  <a:schemeClr val="tx1"/>
                </a:solidFill>
              </a:rPr>
              <a:t>GenAI</a:t>
            </a:r>
            <a:r>
              <a:rPr lang="en-US" sz="1200" dirty="0">
                <a:solidFill>
                  <a:schemeClr val="tx1"/>
                </a:solidFill>
              </a:rPr>
              <a:t>) and natural language processing (NLP). By utilizing advanced models such as transformers for text encoding and sophisticated generative networks like GANs or diffusion models for image creation, the system aims to transform textual descriptions into visually appealing images. </a:t>
            </a:r>
          </a:p>
          <a:p>
            <a:endParaRPr lang="en-US" sz="1200" dirty="0">
              <a:solidFill>
                <a:schemeClr val="tx1"/>
              </a:solidFill>
            </a:endParaRPr>
          </a:p>
          <a:p>
            <a:r>
              <a:rPr lang="en-US" sz="1200" dirty="0">
                <a:solidFill>
                  <a:schemeClr val="tx1"/>
                </a:solidFill>
              </a:rPr>
              <a:t>The architecture incorporates a feedback loop to refine the model based on user interactions and generated outputs, ensuring continuous improvement in image quality and relevance. This innovative approach not only enhances creativity and artistic expression but also has potential applications in fields such as advertising, content creation.</a:t>
            </a:r>
            <a:endParaRPr lang="en-IN" sz="1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290684" y="204787"/>
            <a:ext cx="4335600" cy="4581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3300"/>
              <a:buFont typeface="Franklin Gothic"/>
              <a:buNone/>
            </a:pPr>
            <a:r>
              <a:rPr lang="en" dirty="0"/>
              <a:t>Literature Survey</a:t>
            </a:r>
            <a:endParaRPr dirty="0"/>
          </a:p>
        </p:txBody>
      </p:sp>
      <p:sp>
        <p:nvSpPr>
          <p:cNvPr id="216" name="Google Shape;216;p16"/>
          <p:cNvSpPr txBox="1">
            <a:spLocks noGrp="1"/>
          </p:cNvSpPr>
          <p:nvPr>
            <p:ph type="body" idx="1"/>
          </p:nvPr>
        </p:nvSpPr>
        <p:spPr>
          <a:xfrm>
            <a:off x="142250" y="1198875"/>
            <a:ext cx="4369500" cy="2412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rtl="0" fontAlgn="base">
              <a:spcBef>
                <a:spcPts val="400"/>
              </a:spcBef>
              <a:buFont typeface="Arial" panose="020B0604020202020204" pitchFamily="34" charset="0"/>
              <a:buChar char="•"/>
            </a:pPr>
            <a:r>
              <a:rPr lang="en-US" sz="1050" i="0" u="none" strike="noStrike" dirty="0">
                <a:solidFill>
                  <a:srgbClr val="000000"/>
                </a:solidFill>
                <a:effectLst/>
                <a:latin typeface="Arial" panose="020B0604020202020204" pitchFamily="34" charset="0"/>
              </a:rPr>
              <a:t>“Enhancing Image-to-Text Generation in Radiology Reports through Cross-modal Multi-Task Learning”( </a:t>
            </a:r>
            <a:r>
              <a:rPr lang="en-US" sz="1050" i="0" u="none" strike="noStrike" dirty="0" err="1">
                <a:solidFill>
                  <a:srgbClr val="000000"/>
                </a:solidFill>
                <a:effectLst/>
                <a:latin typeface="Arial" panose="020B0604020202020204" pitchFamily="34" charset="0"/>
              </a:rPr>
              <a:t>Nurbanu</a:t>
            </a:r>
            <a:r>
              <a:rPr lang="en-US" sz="1050" i="0" u="none" strike="noStrike" dirty="0">
                <a:solidFill>
                  <a:srgbClr val="000000"/>
                </a:solidFill>
                <a:effectLst/>
                <a:latin typeface="Arial" panose="020B0604020202020204" pitchFamily="34" charset="0"/>
              </a:rPr>
              <a:t> Aksoy et al., 2024)-A multi-task learning framework integrates chest X-ray images with various data types to generate radiology reports, improving language generation by bridging the visual-textual semantic gap.</a:t>
            </a:r>
          </a:p>
          <a:p>
            <a:pPr rtl="0" fontAlgn="base">
              <a:spcBef>
                <a:spcPts val="400"/>
              </a:spcBef>
              <a:buFont typeface="Arial" panose="020B0604020202020204" pitchFamily="34" charset="0"/>
              <a:buChar char="•"/>
            </a:pPr>
            <a:r>
              <a:rPr lang="en-US" sz="1050" i="0" u="none" strike="noStrike" dirty="0">
                <a:solidFill>
                  <a:srgbClr val="000000"/>
                </a:solidFill>
                <a:effectLst/>
                <a:latin typeface="Arial" panose="020B0604020202020204" pitchFamily="34" charset="0"/>
              </a:rPr>
              <a:t>"Evaluating Text-to-Visual Generation with Image-to-Text Generation"(</a:t>
            </a:r>
            <a:r>
              <a:rPr lang="en-US" sz="1050" i="0" u="none" strike="noStrike" dirty="0" err="1">
                <a:solidFill>
                  <a:srgbClr val="000000"/>
                </a:solidFill>
                <a:effectLst/>
                <a:latin typeface="Arial" panose="020B0604020202020204" pitchFamily="34" charset="0"/>
              </a:rPr>
              <a:t>Zhiqiu</a:t>
            </a:r>
            <a:r>
              <a:rPr lang="en-US" sz="1050" i="0" u="none" strike="noStrike" dirty="0">
                <a:solidFill>
                  <a:srgbClr val="000000"/>
                </a:solidFill>
                <a:effectLst/>
                <a:latin typeface="Arial" panose="020B0604020202020204" pitchFamily="34" charset="0"/>
              </a:rPr>
              <a:t> Lin et al., 2024)- An automatic approach using </a:t>
            </a:r>
            <a:r>
              <a:rPr lang="en-US" sz="1050" i="0" u="none" strike="noStrike" dirty="0" err="1">
                <a:solidFill>
                  <a:srgbClr val="000000"/>
                </a:solidFill>
                <a:effectLst/>
                <a:latin typeface="Arial" panose="020B0604020202020204" pitchFamily="34" charset="0"/>
              </a:rPr>
              <a:t>VQAScore</a:t>
            </a:r>
            <a:r>
              <a:rPr lang="en-US" sz="1050" i="0" u="none" strike="noStrike" dirty="0">
                <a:solidFill>
                  <a:srgbClr val="000000"/>
                </a:solidFill>
                <a:effectLst/>
                <a:latin typeface="Arial" panose="020B0604020202020204" pitchFamily="34" charset="0"/>
              </a:rPr>
              <a:t> benchmarks text-to-visual generation by assessing alignment between images and complex textual descriptions.</a:t>
            </a:r>
          </a:p>
          <a:p>
            <a:pPr marL="228600" indent="0" rtl="0" fontAlgn="base">
              <a:spcBef>
                <a:spcPts val="400"/>
              </a:spcBef>
            </a:pPr>
            <a:endParaRPr lang="en-US" sz="1050" i="0" u="none" strike="noStrike" dirty="0">
              <a:solidFill>
                <a:srgbClr val="000000"/>
              </a:solidFill>
              <a:effectLst/>
              <a:latin typeface="Arial" panose="020B0604020202020204" pitchFamily="34" charset="0"/>
            </a:endParaRPr>
          </a:p>
        </p:txBody>
      </p:sp>
      <p:sp>
        <p:nvSpPr>
          <p:cNvPr id="217" name="Google Shape;217;p16"/>
          <p:cNvSpPr txBox="1"/>
          <p:nvPr/>
        </p:nvSpPr>
        <p:spPr>
          <a:xfrm>
            <a:off x="257750" y="2925750"/>
            <a:ext cx="4138500" cy="289500"/>
          </a:xfrm>
          <a:prstGeom prst="rect">
            <a:avLst/>
          </a:prstGeom>
          <a:solidFill>
            <a:srgbClr val="FFFF88"/>
          </a:solidFill>
          <a:ln w="1905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 sz="1600" b="1" dirty="0">
                <a:solidFill>
                  <a:schemeClr val="dk1"/>
                </a:solidFill>
                <a:latin typeface="Manjari"/>
                <a:ea typeface="Manjari"/>
                <a:cs typeface="Manjari"/>
                <a:sym typeface="Manjari"/>
              </a:rPr>
              <a:t>Survey on Datasets</a:t>
            </a:r>
            <a:endParaRPr sz="1600" b="1" i="0" u="none" strike="noStrike" cap="none" dirty="0">
              <a:solidFill>
                <a:schemeClr val="dk1"/>
              </a:solidFill>
              <a:latin typeface="Manjari"/>
              <a:ea typeface="Manjari"/>
              <a:cs typeface="Manjari"/>
              <a:sym typeface="Manjari"/>
            </a:endParaRPr>
          </a:p>
        </p:txBody>
      </p:sp>
      <p:sp>
        <p:nvSpPr>
          <p:cNvPr id="218" name="Google Shape;218;p16"/>
          <p:cNvSpPr txBox="1"/>
          <p:nvPr/>
        </p:nvSpPr>
        <p:spPr>
          <a:xfrm>
            <a:off x="214725" y="3364731"/>
            <a:ext cx="4335600" cy="1661983"/>
          </a:xfrm>
          <a:prstGeom prst="rect">
            <a:avLst/>
          </a:prstGeom>
          <a:solidFill>
            <a:schemeClr val="lt1"/>
          </a:solidFill>
          <a:ln>
            <a:noFill/>
          </a:ln>
        </p:spPr>
        <p:txBody>
          <a:bodyPr spcFirstLastPara="1" wrap="square" lIns="68575" tIns="68575" rIns="68575" bIns="68575" anchor="t" anchorCtr="0">
            <a:spAutoFit/>
          </a:bodyPr>
          <a:lstStyle/>
          <a:p>
            <a:pPr marL="342900" marR="0" lvl="0" indent="-222250" algn="l" rtl="0">
              <a:lnSpc>
                <a:spcPct val="100000"/>
              </a:lnSpc>
              <a:spcBef>
                <a:spcPts val="0"/>
              </a:spcBef>
              <a:spcAft>
                <a:spcPts val="0"/>
              </a:spcAft>
              <a:buClr>
                <a:schemeClr val="dk1"/>
              </a:buClr>
              <a:buSzPts val="900"/>
              <a:buFont typeface="Arial"/>
              <a:buChar char="●"/>
            </a:pPr>
            <a:r>
              <a:rPr lang="en-US" sz="1100" i="0" u="none" strike="noStrike" cap="none" dirty="0">
                <a:solidFill>
                  <a:schemeClr val="dk1"/>
                </a:solidFill>
                <a:highlight>
                  <a:schemeClr val="lt1"/>
                </a:highlight>
                <a:latin typeface="Arial"/>
                <a:ea typeface="Arial"/>
                <a:cs typeface="Arial"/>
                <a:sym typeface="Arial"/>
              </a:rPr>
              <a:t>COCO (Common Objects in Context):</a:t>
            </a:r>
          </a:p>
          <a:p>
            <a:pPr marL="342900" marR="0" lvl="0" indent="-222250" algn="l" rtl="0">
              <a:lnSpc>
                <a:spcPct val="100000"/>
              </a:lnSpc>
              <a:spcBef>
                <a:spcPts val="0"/>
              </a:spcBef>
              <a:spcAft>
                <a:spcPts val="0"/>
              </a:spcAft>
              <a:buClr>
                <a:schemeClr val="dk1"/>
              </a:buClr>
              <a:buSzPts val="900"/>
              <a:buFont typeface="Arial"/>
              <a:buChar char="●"/>
            </a:pPr>
            <a:r>
              <a:rPr lang="en-US" sz="1100" i="0" u="none" strike="noStrike" cap="none" dirty="0">
                <a:solidFill>
                  <a:schemeClr val="dk1"/>
                </a:solidFill>
                <a:highlight>
                  <a:schemeClr val="lt1"/>
                </a:highlight>
                <a:latin typeface="Arial"/>
                <a:ea typeface="Arial"/>
                <a:cs typeface="Arial"/>
                <a:sym typeface="Arial"/>
              </a:rPr>
              <a:t>Focused on real-world images with dense captions, commonly used for general-purpose text-to-image tasks.</a:t>
            </a:r>
          </a:p>
          <a:p>
            <a:pPr marL="342900" marR="0" lvl="0" indent="-222250" algn="l" rtl="0">
              <a:lnSpc>
                <a:spcPct val="100000"/>
              </a:lnSpc>
              <a:spcBef>
                <a:spcPts val="0"/>
              </a:spcBef>
              <a:spcAft>
                <a:spcPts val="0"/>
              </a:spcAft>
              <a:buClr>
                <a:schemeClr val="dk1"/>
              </a:buClr>
              <a:buSzPts val="900"/>
              <a:buFont typeface="Arial"/>
              <a:buChar char="●"/>
            </a:pPr>
            <a:r>
              <a:rPr lang="en-US" sz="1100" i="0" u="none" strike="noStrike" cap="none" dirty="0">
                <a:solidFill>
                  <a:schemeClr val="dk1"/>
                </a:solidFill>
                <a:highlight>
                  <a:schemeClr val="lt1"/>
                </a:highlight>
                <a:latin typeface="Arial"/>
                <a:ea typeface="Arial"/>
                <a:cs typeface="Arial"/>
                <a:sym typeface="Arial"/>
              </a:rPr>
              <a:t>Visual Genome:</a:t>
            </a:r>
          </a:p>
          <a:p>
            <a:pPr marL="342900" marR="0" lvl="0" indent="-222250" algn="l" rtl="0">
              <a:lnSpc>
                <a:spcPct val="100000"/>
              </a:lnSpc>
              <a:spcBef>
                <a:spcPts val="0"/>
              </a:spcBef>
              <a:spcAft>
                <a:spcPts val="0"/>
              </a:spcAft>
              <a:buClr>
                <a:schemeClr val="dk1"/>
              </a:buClr>
              <a:buSzPts val="900"/>
              <a:buFont typeface="Arial"/>
              <a:buChar char="●"/>
            </a:pPr>
            <a:r>
              <a:rPr lang="en-US" sz="1100" i="0" u="none" strike="noStrike" cap="none" dirty="0">
                <a:solidFill>
                  <a:schemeClr val="dk1"/>
                </a:solidFill>
                <a:highlight>
                  <a:schemeClr val="lt1"/>
                </a:highlight>
                <a:latin typeface="Arial"/>
                <a:ea typeface="Arial"/>
                <a:cs typeface="Arial"/>
                <a:sym typeface="Arial"/>
              </a:rPr>
              <a:t>Provides rich annotations, supporting context understanding for complex scene generation.</a:t>
            </a:r>
          </a:p>
          <a:p>
            <a:pPr marL="342900" marR="0" lvl="0" indent="-222250" algn="l" rtl="0">
              <a:lnSpc>
                <a:spcPct val="100000"/>
              </a:lnSpc>
              <a:spcBef>
                <a:spcPts val="0"/>
              </a:spcBef>
              <a:spcAft>
                <a:spcPts val="0"/>
              </a:spcAft>
              <a:buClr>
                <a:schemeClr val="dk1"/>
              </a:buClr>
              <a:buSzPts val="900"/>
              <a:buFont typeface="Arial"/>
              <a:buChar char="●"/>
            </a:pPr>
            <a:r>
              <a:rPr lang="en-US" sz="1100" i="0" u="none" strike="noStrike" cap="none" dirty="0">
                <a:solidFill>
                  <a:schemeClr val="dk1"/>
                </a:solidFill>
                <a:highlight>
                  <a:schemeClr val="lt1"/>
                </a:highlight>
                <a:latin typeface="Arial"/>
                <a:ea typeface="Arial"/>
                <a:cs typeface="Arial"/>
                <a:sym typeface="Arial"/>
              </a:rPr>
              <a:t>Oxford-102 Flowers &amp; CUB-200 Birds:</a:t>
            </a:r>
          </a:p>
          <a:p>
            <a:pPr marL="342900" marR="0" lvl="0" indent="-222250" algn="l" rtl="0">
              <a:lnSpc>
                <a:spcPct val="100000"/>
              </a:lnSpc>
              <a:spcBef>
                <a:spcPts val="0"/>
              </a:spcBef>
              <a:spcAft>
                <a:spcPts val="0"/>
              </a:spcAft>
              <a:buClr>
                <a:schemeClr val="dk1"/>
              </a:buClr>
              <a:buSzPts val="900"/>
              <a:buFont typeface="Arial"/>
              <a:buChar char="●"/>
            </a:pPr>
            <a:r>
              <a:rPr lang="en-US" sz="1100" i="0" u="none" strike="noStrike" cap="none" dirty="0">
                <a:solidFill>
                  <a:schemeClr val="dk1"/>
                </a:solidFill>
                <a:highlight>
                  <a:schemeClr val="lt1"/>
                </a:highlight>
                <a:latin typeface="Arial"/>
                <a:ea typeface="Arial"/>
                <a:cs typeface="Arial"/>
                <a:sym typeface="Arial"/>
              </a:rPr>
              <a:t>Domain-specific datasets ideal for fine-grained image synthesis.</a:t>
            </a:r>
          </a:p>
        </p:txBody>
      </p:sp>
      <p:sp>
        <p:nvSpPr>
          <p:cNvPr id="219" name="Google Shape;219;p16"/>
          <p:cNvSpPr txBox="1"/>
          <p:nvPr/>
        </p:nvSpPr>
        <p:spPr>
          <a:xfrm>
            <a:off x="335775" y="824225"/>
            <a:ext cx="4093500" cy="289500"/>
          </a:xfrm>
          <a:prstGeom prst="rect">
            <a:avLst/>
          </a:prstGeom>
          <a:solidFill>
            <a:srgbClr val="CCE5FF"/>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 sz="1600" b="1" dirty="0">
                <a:solidFill>
                  <a:schemeClr val="dk1"/>
                </a:solidFill>
                <a:latin typeface="Manjari"/>
                <a:ea typeface="Manjari"/>
                <a:cs typeface="Manjari"/>
                <a:sym typeface="Manjari"/>
              </a:rPr>
              <a:t>Survey on </a:t>
            </a:r>
            <a:r>
              <a:rPr lang="en" sz="1600" b="1" dirty="0">
                <a:latin typeface="Manjari"/>
                <a:ea typeface="Manjari"/>
                <a:cs typeface="Manjari"/>
                <a:sym typeface="Manjari"/>
              </a:rPr>
              <a:t>Methodologies</a:t>
            </a:r>
            <a:endParaRPr sz="1600" b="1" i="0" u="none" strike="noStrike" cap="none" dirty="0">
              <a:solidFill>
                <a:srgbClr val="0000FF"/>
              </a:solidFill>
              <a:latin typeface="Manjari"/>
              <a:ea typeface="Manjari"/>
              <a:cs typeface="Manjari"/>
              <a:sym typeface="Manjari"/>
            </a:endParaRPr>
          </a:p>
        </p:txBody>
      </p:sp>
      <p:sp>
        <p:nvSpPr>
          <p:cNvPr id="220" name="Google Shape;220;p16"/>
          <p:cNvSpPr txBox="1"/>
          <p:nvPr/>
        </p:nvSpPr>
        <p:spPr>
          <a:xfrm>
            <a:off x="4691075" y="824225"/>
            <a:ext cx="4138500" cy="289500"/>
          </a:xfrm>
          <a:prstGeom prst="rect">
            <a:avLst/>
          </a:prstGeom>
          <a:solidFill>
            <a:srgbClr val="CDEB8B"/>
          </a:solidFill>
          <a:ln w="1905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 sz="1600" b="1" dirty="0">
                <a:solidFill>
                  <a:schemeClr val="dk1"/>
                </a:solidFill>
                <a:latin typeface="Manjari"/>
                <a:ea typeface="Manjari"/>
                <a:cs typeface="Manjari"/>
                <a:sym typeface="Manjari"/>
              </a:rPr>
              <a:t>Survey on Gaps</a:t>
            </a:r>
            <a:endParaRPr sz="1600" b="1" i="0" u="none" strike="noStrike" cap="none" dirty="0">
              <a:solidFill>
                <a:schemeClr val="dk1"/>
              </a:solidFill>
              <a:latin typeface="Manjari"/>
              <a:ea typeface="Manjari"/>
              <a:cs typeface="Manjari"/>
              <a:sym typeface="Manjari"/>
            </a:endParaRPr>
          </a:p>
        </p:txBody>
      </p:sp>
      <p:sp>
        <p:nvSpPr>
          <p:cNvPr id="221" name="Google Shape;221;p16"/>
          <p:cNvSpPr txBox="1"/>
          <p:nvPr/>
        </p:nvSpPr>
        <p:spPr>
          <a:xfrm>
            <a:off x="4626275" y="1122675"/>
            <a:ext cx="4217700" cy="1670400"/>
          </a:xfrm>
          <a:prstGeom prst="rect">
            <a:avLst/>
          </a:prstGeom>
          <a:solidFill>
            <a:schemeClr val="lt1"/>
          </a:solidFill>
          <a:ln>
            <a:noFill/>
          </a:ln>
        </p:spPr>
        <p:txBody>
          <a:bodyPr spcFirstLastPara="1" wrap="square" lIns="91425" tIns="91425" rIns="91425" bIns="91425" anchor="t" anchorCtr="0">
            <a:noAutofit/>
          </a:bodyPr>
          <a:lstStyle/>
          <a:p>
            <a:pPr marL="457200" marR="0" lvl="0" indent="-285750" algn="l" rtl="0">
              <a:lnSpc>
                <a:spcPct val="110000"/>
              </a:lnSpc>
              <a:spcBef>
                <a:spcPts val="0"/>
              </a:spcBef>
              <a:spcAft>
                <a:spcPts val="0"/>
              </a:spcAft>
              <a:buClr>
                <a:schemeClr val="dk1"/>
              </a:buClr>
              <a:buSzPts val="900"/>
              <a:buFont typeface="Arial"/>
              <a:buChar char="●"/>
            </a:pPr>
            <a:r>
              <a:rPr lang="en-US" sz="1100" i="0" u="none" strike="noStrike" cap="none" dirty="0">
                <a:solidFill>
                  <a:srgbClr val="000000"/>
                </a:solidFill>
                <a:latin typeface="Arial"/>
                <a:ea typeface="Arial"/>
                <a:cs typeface="Arial"/>
                <a:sym typeface="Arial"/>
              </a:rPr>
              <a:t>"Text-to-Image Generation Using Deep Learning"(Sadia Ramzan et al., 2022)- This paper explores the use of RC-GAN to convert textual descriptions into visual representations by bridging advancements in text and image modeling.</a:t>
            </a:r>
          </a:p>
          <a:p>
            <a:pPr marL="457200" marR="0" lvl="0" indent="-285750" algn="l" rtl="0">
              <a:lnSpc>
                <a:spcPct val="110000"/>
              </a:lnSpc>
              <a:spcBef>
                <a:spcPts val="0"/>
              </a:spcBef>
              <a:spcAft>
                <a:spcPts val="0"/>
              </a:spcAft>
              <a:buClr>
                <a:schemeClr val="dk1"/>
              </a:buClr>
              <a:buSzPts val="900"/>
              <a:buFont typeface="Arial"/>
              <a:buChar char="●"/>
            </a:pPr>
            <a:r>
              <a:rPr lang="en-US" sz="1100" i="0" u="none" strike="noStrike" cap="none" dirty="0">
                <a:solidFill>
                  <a:srgbClr val="000000"/>
                </a:solidFill>
                <a:latin typeface="Arial"/>
                <a:ea typeface="Arial"/>
                <a:cs typeface="Arial"/>
                <a:sym typeface="Arial"/>
              </a:rPr>
              <a:t>"Controllable Text-to-Image Generation"(Bowen Li)- </a:t>
            </a:r>
            <a:r>
              <a:rPr lang="en-US" sz="1100" i="0" u="none" strike="noStrike" cap="none" dirty="0" err="1">
                <a:solidFill>
                  <a:srgbClr val="000000"/>
                </a:solidFill>
                <a:latin typeface="Arial"/>
                <a:ea typeface="Arial"/>
                <a:cs typeface="Arial"/>
                <a:sym typeface="Arial"/>
              </a:rPr>
              <a:t>ControlGAN</a:t>
            </a:r>
            <a:r>
              <a:rPr lang="en-US" sz="1100" i="0" u="none" strike="noStrike" cap="none" dirty="0">
                <a:solidFill>
                  <a:srgbClr val="000000"/>
                </a:solidFill>
                <a:latin typeface="Arial"/>
                <a:ea typeface="Arial"/>
                <a:cs typeface="Arial"/>
                <a:sym typeface="Arial"/>
              </a:rPr>
              <a:t> is a generative adversarial network that generates high-quality images from text with enhanced controllability.</a:t>
            </a:r>
          </a:p>
          <a:p>
            <a:pPr marL="457200" marR="0" lvl="0" indent="-285750" algn="l" rtl="0">
              <a:lnSpc>
                <a:spcPct val="110000"/>
              </a:lnSpc>
              <a:spcBef>
                <a:spcPts val="0"/>
              </a:spcBef>
              <a:spcAft>
                <a:spcPts val="0"/>
              </a:spcAft>
              <a:buClr>
                <a:schemeClr val="dk1"/>
              </a:buClr>
              <a:buSzPts val="900"/>
              <a:buFont typeface="Arial"/>
              <a:buChar char="●"/>
            </a:pPr>
            <a:endParaRPr lang="en-IN" sz="1100" i="0" u="none" strike="noStrike" cap="none" dirty="0">
              <a:solidFill>
                <a:srgbClr val="000000"/>
              </a:solidFill>
              <a:latin typeface="Arial"/>
              <a:ea typeface="Arial"/>
              <a:cs typeface="Arial"/>
              <a:sym typeface="Arial"/>
            </a:endParaRPr>
          </a:p>
        </p:txBody>
      </p:sp>
      <p:sp>
        <p:nvSpPr>
          <p:cNvPr id="222" name="Google Shape;222;p16"/>
          <p:cNvSpPr txBox="1"/>
          <p:nvPr/>
        </p:nvSpPr>
        <p:spPr>
          <a:xfrm>
            <a:off x="4665875" y="2927625"/>
            <a:ext cx="4138500" cy="289500"/>
          </a:xfrm>
          <a:prstGeom prst="rect">
            <a:avLst/>
          </a:prstGeom>
          <a:solidFill>
            <a:srgbClr val="FFFF88"/>
          </a:solidFill>
          <a:ln w="1905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 sz="1600" b="1" dirty="0">
                <a:solidFill>
                  <a:schemeClr val="dk1"/>
                </a:solidFill>
                <a:latin typeface="Manjari"/>
                <a:ea typeface="Manjari"/>
                <a:cs typeface="Manjari"/>
                <a:sym typeface="Manjari"/>
              </a:rPr>
              <a:t>Survey on results</a:t>
            </a:r>
            <a:endParaRPr sz="1600" b="1" i="0" u="none" strike="noStrike" cap="none" dirty="0">
              <a:solidFill>
                <a:schemeClr val="dk1"/>
              </a:solidFill>
              <a:latin typeface="Manjari"/>
              <a:ea typeface="Manjari"/>
              <a:cs typeface="Manjari"/>
              <a:sym typeface="Manjari"/>
            </a:endParaRPr>
          </a:p>
        </p:txBody>
      </p:sp>
      <p:sp>
        <p:nvSpPr>
          <p:cNvPr id="223" name="Google Shape;223;p16"/>
          <p:cNvSpPr txBox="1"/>
          <p:nvPr/>
        </p:nvSpPr>
        <p:spPr>
          <a:xfrm>
            <a:off x="4711575" y="3255627"/>
            <a:ext cx="4217700" cy="1670400"/>
          </a:xfrm>
          <a:prstGeom prst="rect">
            <a:avLst/>
          </a:prstGeom>
          <a:solidFill>
            <a:schemeClr val="lt1"/>
          </a:solidFill>
          <a:ln>
            <a:noFill/>
          </a:ln>
        </p:spPr>
        <p:txBody>
          <a:bodyPr spcFirstLastPara="1" wrap="square" lIns="91425" tIns="91425" rIns="91425" bIns="91425" anchor="t" anchorCtr="0">
            <a:noAutofit/>
          </a:bodyPr>
          <a:lstStyle/>
          <a:p>
            <a:pPr marL="457200" marR="0" lvl="0" indent="-285750" algn="l" rtl="0">
              <a:lnSpc>
                <a:spcPct val="110000"/>
              </a:lnSpc>
              <a:spcBef>
                <a:spcPts val="0"/>
              </a:spcBef>
              <a:spcAft>
                <a:spcPts val="0"/>
              </a:spcAft>
              <a:buClr>
                <a:schemeClr val="dk1"/>
              </a:buClr>
              <a:buSzPts val="900"/>
              <a:buFont typeface="Arial"/>
              <a:buChar char="●"/>
            </a:pPr>
            <a:r>
              <a:rPr lang="en-IN" sz="1100" i="0" u="none" strike="noStrike" cap="none" dirty="0">
                <a:solidFill>
                  <a:srgbClr val="000000"/>
                </a:solidFill>
                <a:latin typeface="Arial"/>
                <a:ea typeface="Arial"/>
                <a:cs typeface="Arial"/>
                <a:sym typeface="Arial"/>
              </a:rPr>
              <a:t>GAN-Based Models (e.g., </a:t>
            </a:r>
            <a:r>
              <a:rPr lang="en-IN" sz="1100" i="0" u="none" strike="noStrike" cap="none" dirty="0" err="1">
                <a:solidFill>
                  <a:srgbClr val="000000"/>
                </a:solidFill>
                <a:latin typeface="Arial"/>
                <a:ea typeface="Arial"/>
                <a:cs typeface="Arial"/>
                <a:sym typeface="Arial"/>
              </a:rPr>
              <a:t>AttnGAN</a:t>
            </a:r>
            <a:r>
              <a:rPr lang="en-IN" sz="1100" i="0" u="none" strike="noStrike" cap="none" dirty="0">
                <a:solidFill>
                  <a:srgbClr val="000000"/>
                </a:solidFill>
                <a:latin typeface="Arial"/>
                <a:ea typeface="Arial"/>
                <a:cs typeface="Arial"/>
                <a:sym typeface="Arial"/>
              </a:rPr>
              <a:t>, </a:t>
            </a:r>
            <a:r>
              <a:rPr lang="en-IN" sz="1100" i="0" u="none" strike="noStrike" cap="none" dirty="0" err="1">
                <a:solidFill>
                  <a:srgbClr val="000000"/>
                </a:solidFill>
                <a:latin typeface="Arial"/>
                <a:ea typeface="Arial"/>
                <a:cs typeface="Arial"/>
                <a:sym typeface="Arial"/>
              </a:rPr>
              <a:t>StackGAN</a:t>
            </a:r>
            <a:r>
              <a:rPr lang="en-IN" sz="1100" i="0" u="none" strike="noStrike" cap="none" dirty="0">
                <a:solidFill>
                  <a:srgbClr val="000000"/>
                </a:solidFill>
                <a:latin typeface="Arial"/>
                <a:ea typeface="Arial"/>
                <a:cs typeface="Arial"/>
                <a:sym typeface="Arial"/>
              </a:rPr>
              <a:t>):</a:t>
            </a:r>
          </a:p>
          <a:p>
            <a:pPr marL="457200" marR="0" lvl="0" indent="-285750" algn="l" rtl="0">
              <a:lnSpc>
                <a:spcPct val="110000"/>
              </a:lnSpc>
              <a:spcBef>
                <a:spcPts val="0"/>
              </a:spcBef>
              <a:spcAft>
                <a:spcPts val="0"/>
              </a:spcAft>
              <a:buClr>
                <a:schemeClr val="dk1"/>
              </a:buClr>
              <a:buSzPts val="900"/>
              <a:buFont typeface="Arial"/>
              <a:buChar char="●"/>
            </a:pPr>
            <a:r>
              <a:rPr lang="en-IN" sz="1100" i="0" u="none" strike="noStrike" cap="none" dirty="0">
                <a:solidFill>
                  <a:srgbClr val="000000"/>
                </a:solidFill>
                <a:latin typeface="Arial"/>
                <a:ea typeface="Arial"/>
                <a:cs typeface="Arial"/>
                <a:sym typeface="Arial"/>
              </a:rPr>
              <a:t>Perform well in generating simple scenes but struggle with complex, multi-object scenarios.</a:t>
            </a:r>
          </a:p>
          <a:p>
            <a:pPr marL="457200" marR="0" lvl="0" indent="-285750" algn="l" rtl="0">
              <a:lnSpc>
                <a:spcPct val="110000"/>
              </a:lnSpc>
              <a:spcBef>
                <a:spcPts val="0"/>
              </a:spcBef>
              <a:spcAft>
                <a:spcPts val="0"/>
              </a:spcAft>
              <a:buClr>
                <a:schemeClr val="dk1"/>
              </a:buClr>
              <a:buSzPts val="900"/>
              <a:buFont typeface="Arial"/>
              <a:buChar char="●"/>
            </a:pPr>
            <a:r>
              <a:rPr lang="en-IN" sz="1100" i="0" u="none" strike="noStrike" cap="none" dirty="0">
                <a:solidFill>
                  <a:srgbClr val="000000"/>
                </a:solidFill>
                <a:latin typeface="Arial"/>
                <a:ea typeface="Arial"/>
                <a:cs typeface="Arial"/>
                <a:sym typeface="Arial"/>
              </a:rPr>
              <a:t>Diffusion Models (e.g., DALL·E 2, Imagen):</a:t>
            </a:r>
          </a:p>
          <a:p>
            <a:pPr marL="457200" marR="0" lvl="0" indent="-285750" algn="l" rtl="0">
              <a:lnSpc>
                <a:spcPct val="110000"/>
              </a:lnSpc>
              <a:spcBef>
                <a:spcPts val="0"/>
              </a:spcBef>
              <a:spcAft>
                <a:spcPts val="0"/>
              </a:spcAft>
              <a:buClr>
                <a:schemeClr val="dk1"/>
              </a:buClr>
              <a:buSzPts val="900"/>
              <a:buFont typeface="Arial"/>
              <a:buChar char="●"/>
            </a:pPr>
            <a:r>
              <a:rPr lang="en-IN" sz="1100" i="0" u="none" strike="noStrike" cap="none" dirty="0">
                <a:solidFill>
                  <a:srgbClr val="000000"/>
                </a:solidFill>
                <a:latin typeface="Arial"/>
                <a:ea typeface="Arial"/>
                <a:cs typeface="Arial"/>
                <a:sym typeface="Arial"/>
              </a:rPr>
              <a:t>Achieve state-of-the-art realism and text alignment, excelling in intricate scene generation.</a:t>
            </a:r>
          </a:p>
          <a:p>
            <a:pPr marL="457200" marR="0" lvl="0" indent="-285750" algn="l" rtl="0">
              <a:lnSpc>
                <a:spcPct val="110000"/>
              </a:lnSpc>
              <a:spcBef>
                <a:spcPts val="0"/>
              </a:spcBef>
              <a:spcAft>
                <a:spcPts val="0"/>
              </a:spcAft>
              <a:buClr>
                <a:schemeClr val="dk1"/>
              </a:buClr>
              <a:buSzPts val="900"/>
              <a:buFont typeface="Arial"/>
              <a:buChar char="●"/>
            </a:pPr>
            <a:r>
              <a:rPr lang="en-IN" sz="1100" i="0" u="none" strike="noStrike" cap="none" dirty="0">
                <a:solidFill>
                  <a:srgbClr val="000000"/>
                </a:solidFill>
                <a:latin typeface="Arial"/>
                <a:ea typeface="Arial"/>
                <a:cs typeface="Arial"/>
                <a:sym typeface="Arial"/>
              </a:rPr>
              <a:t>Transformer-Based Models:</a:t>
            </a:r>
          </a:p>
          <a:p>
            <a:pPr marL="457200" marR="0" lvl="0" indent="-285750" algn="l" rtl="0">
              <a:lnSpc>
                <a:spcPct val="110000"/>
              </a:lnSpc>
              <a:spcBef>
                <a:spcPts val="0"/>
              </a:spcBef>
              <a:spcAft>
                <a:spcPts val="0"/>
              </a:spcAft>
              <a:buClr>
                <a:schemeClr val="dk1"/>
              </a:buClr>
              <a:buSzPts val="900"/>
              <a:buFont typeface="Arial"/>
              <a:buChar char="●"/>
            </a:pPr>
            <a:r>
              <a:rPr lang="en-IN" sz="1100" i="0" u="none" strike="noStrike" cap="none" dirty="0">
                <a:solidFill>
                  <a:srgbClr val="000000"/>
                </a:solidFill>
                <a:latin typeface="Arial"/>
                <a:ea typeface="Arial"/>
                <a:cs typeface="Arial"/>
                <a:sym typeface="Arial"/>
              </a:rPr>
              <a:t>Provide scalability and improved coherence for longer text prompts.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190250" y="56700"/>
            <a:ext cx="4991100" cy="4581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 dirty="0"/>
              <a:t>Approach Details</a:t>
            </a:r>
            <a:endParaRPr dirty="0"/>
          </a:p>
        </p:txBody>
      </p:sp>
      <p:sp>
        <p:nvSpPr>
          <p:cNvPr id="230" name="Google Shape;230;p17"/>
          <p:cNvSpPr txBox="1"/>
          <p:nvPr/>
        </p:nvSpPr>
        <p:spPr>
          <a:xfrm>
            <a:off x="195936" y="4442411"/>
            <a:ext cx="4223100" cy="244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Arial"/>
                <a:ea typeface="Arial"/>
                <a:cs typeface="Arial"/>
                <a:sym typeface="Arial"/>
              </a:rPr>
              <a:t>Figure 3:</a:t>
            </a:r>
            <a:r>
              <a:rPr lang="en" sz="1200" b="0" i="0" u="none" strike="noStrike" cap="none" dirty="0">
                <a:solidFill>
                  <a:srgbClr val="000000"/>
                </a:solidFill>
                <a:latin typeface="Arial"/>
                <a:ea typeface="Arial"/>
                <a:cs typeface="Arial"/>
                <a:sym typeface="Arial"/>
              </a:rPr>
              <a:t> Tech Stack</a:t>
            </a:r>
            <a:endParaRPr sz="1200" b="0" i="0" u="none" strike="noStrike" cap="none" dirty="0">
              <a:solidFill>
                <a:srgbClr val="000000"/>
              </a:solidFill>
              <a:latin typeface="Arial"/>
              <a:ea typeface="Arial"/>
              <a:cs typeface="Arial"/>
              <a:sym typeface="Arial"/>
            </a:endParaRPr>
          </a:p>
        </p:txBody>
      </p:sp>
      <p:sp>
        <p:nvSpPr>
          <p:cNvPr id="233" name="Google Shape;233;p17"/>
          <p:cNvSpPr txBox="1"/>
          <p:nvPr/>
        </p:nvSpPr>
        <p:spPr>
          <a:xfrm>
            <a:off x="4750105" y="522105"/>
            <a:ext cx="4138500" cy="289500"/>
          </a:xfrm>
          <a:prstGeom prst="rect">
            <a:avLst/>
          </a:prstGeom>
          <a:solidFill>
            <a:srgbClr val="CDEB8B"/>
          </a:solidFill>
          <a:ln w="1905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 sz="1600" b="1" i="0" u="none" strike="noStrike" cap="none" dirty="0">
                <a:solidFill>
                  <a:schemeClr val="dk1"/>
                </a:solidFill>
                <a:latin typeface="Manjari"/>
                <a:ea typeface="Manjari"/>
                <a:cs typeface="Manjari"/>
                <a:sym typeface="Manjari"/>
              </a:rPr>
              <a:t>Innovativeness</a:t>
            </a:r>
            <a:endParaRPr sz="1600" b="1" i="0" u="none" strike="noStrike" cap="none" dirty="0">
              <a:solidFill>
                <a:schemeClr val="dk1"/>
              </a:solidFill>
              <a:latin typeface="Manjari"/>
              <a:ea typeface="Manjari"/>
              <a:cs typeface="Manjari"/>
              <a:sym typeface="Manjari"/>
            </a:endParaRPr>
          </a:p>
        </p:txBody>
      </p:sp>
      <p:sp>
        <p:nvSpPr>
          <p:cNvPr id="234" name="Google Shape;234;p17"/>
          <p:cNvSpPr txBox="1"/>
          <p:nvPr/>
        </p:nvSpPr>
        <p:spPr>
          <a:xfrm>
            <a:off x="4709860" y="929816"/>
            <a:ext cx="4217700" cy="2127600"/>
          </a:xfrm>
          <a:prstGeom prst="rect">
            <a:avLst/>
          </a:prstGeom>
          <a:solidFill>
            <a:schemeClr val="lt1"/>
          </a:solidFill>
          <a:ln>
            <a:noFill/>
          </a:ln>
        </p:spPr>
        <p:txBody>
          <a:bodyPr spcFirstLastPara="1" wrap="square" lIns="91425" tIns="91425" rIns="91425" bIns="91425" anchor="t" anchorCtr="0">
            <a:noAutofit/>
          </a:bodyPr>
          <a:lstStyle/>
          <a:p>
            <a:pPr marL="457200" marR="0" lvl="0" indent="-285750" algn="l" rtl="0">
              <a:lnSpc>
                <a:spcPct val="110000"/>
              </a:lnSpc>
              <a:spcBef>
                <a:spcPts val="0"/>
              </a:spcBef>
              <a:spcAft>
                <a:spcPts val="0"/>
              </a:spcAft>
              <a:buClr>
                <a:srgbClr val="000000"/>
              </a:buClr>
              <a:buSzPts val="900"/>
              <a:buFont typeface="Arial"/>
              <a:buChar char="●"/>
            </a:pPr>
            <a:r>
              <a:rPr lang="en-IN" sz="1600" b="0" i="0" dirty="0">
                <a:effectLst/>
                <a:latin typeface="+mj-lt"/>
                <a:ea typeface="Batang" panose="02030600000101010101" pitchFamily="18" charset="-127"/>
              </a:rPr>
              <a:t>Multimodal Learning</a:t>
            </a:r>
          </a:p>
          <a:p>
            <a:pPr marL="457200" marR="0" lvl="0" indent="-285750" algn="l" rtl="0">
              <a:lnSpc>
                <a:spcPct val="110000"/>
              </a:lnSpc>
              <a:spcBef>
                <a:spcPts val="0"/>
              </a:spcBef>
              <a:spcAft>
                <a:spcPts val="0"/>
              </a:spcAft>
              <a:buClr>
                <a:srgbClr val="000000"/>
              </a:buClr>
              <a:buSzPts val="900"/>
              <a:buFont typeface="Arial"/>
              <a:buChar char="●"/>
            </a:pPr>
            <a:r>
              <a:rPr lang="en-IN" sz="1600" b="0" i="0" dirty="0">
                <a:effectLst/>
                <a:latin typeface="+mj-lt"/>
                <a:ea typeface="Batang" panose="02030600000101010101" pitchFamily="18" charset="-127"/>
              </a:rPr>
              <a:t>Semantic Understanding of Prompts</a:t>
            </a:r>
          </a:p>
          <a:p>
            <a:pPr marL="457200" marR="0" lvl="0" indent="-285750" algn="l" rtl="0">
              <a:lnSpc>
                <a:spcPct val="110000"/>
              </a:lnSpc>
              <a:spcBef>
                <a:spcPts val="0"/>
              </a:spcBef>
              <a:spcAft>
                <a:spcPts val="0"/>
              </a:spcAft>
              <a:buClr>
                <a:srgbClr val="000000"/>
              </a:buClr>
              <a:buSzPts val="900"/>
              <a:buFont typeface="Arial"/>
              <a:buChar char="●"/>
            </a:pPr>
            <a:r>
              <a:rPr lang="en-IN" sz="1600" b="0" i="0" dirty="0">
                <a:effectLst/>
                <a:latin typeface="+mj-lt"/>
                <a:ea typeface="Batang" panose="02030600000101010101" pitchFamily="18" charset="-127"/>
              </a:rPr>
              <a:t>Continuous Improvement through Feedback</a:t>
            </a:r>
          </a:p>
          <a:p>
            <a:pPr marL="457200" marR="0" lvl="0" indent="-285750" algn="l" rtl="0">
              <a:lnSpc>
                <a:spcPct val="110000"/>
              </a:lnSpc>
              <a:spcBef>
                <a:spcPts val="0"/>
              </a:spcBef>
              <a:spcAft>
                <a:spcPts val="0"/>
              </a:spcAft>
              <a:buClr>
                <a:srgbClr val="000000"/>
              </a:buClr>
              <a:buSzPts val="900"/>
              <a:buFont typeface="Arial"/>
              <a:buChar char="●"/>
            </a:pPr>
            <a:r>
              <a:rPr lang="en-IN" sz="1600" b="0" i="0" dirty="0">
                <a:effectLst/>
                <a:latin typeface="+mj-lt"/>
                <a:ea typeface="Batang" panose="02030600000101010101" pitchFamily="18" charset="-127"/>
              </a:rPr>
              <a:t>Multi-Lingual Support</a:t>
            </a:r>
          </a:p>
          <a:p>
            <a:pPr marL="457200" marR="0" lvl="0" indent="-285750" algn="l" rtl="0">
              <a:lnSpc>
                <a:spcPct val="110000"/>
              </a:lnSpc>
              <a:spcBef>
                <a:spcPts val="0"/>
              </a:spcBef>
              <a:spcAft>
                <a:spcPts val="0"/>
              </a:spcAft>
              <a:buClr>
                <a:srgbClr val="000000"/>
              </a:buClr>
              <a:buSzPts val="900"/>
              <a:buFont typeface="Arial"/>
              <a:buChar char="●"/>
            </a:pPr>
            <a:endParaRPr lang="en-IN" sz="1600" b="0" i="0" dirty="0">
              <a:effectLst/>
              <a:latin typeface="+mj-lt"/>
              <a:ea typeface="Batang" panose="02030600000101010101" pitchFamily="18" charset="-127"/>
            </a:endParaRPr>
          </a:p>
        </p:txBody>
      </p:sp>
      <p:sp>
        <p:nvSpPr>
          <p:cNvPr id="235" name="Google Shape;235;p17"/>
          <p:cNvSpPr txBox="1"/>
          <p:nvPr/>
        </p:nvSpPr>
        <p:spPr>
          <a:xfrm>
            <a:off x="4749460" y="2886127"/>
            <a:ext cx="4138500" cy="289500"/>
          </a:xfrm>
          <a:prstGeom prst="rect">
            <a:avLst/>
          </a:prstGeom>
          <a:solidFill>
            <a:srgbClr val="FFFF88"/>
          </a:solidFill>
          <a:ln w="1905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 sz="1600" b="1" dirty="0">
                <a:solidFill>
                  <a:schemeClr val="dk1"/>
                </a:solidFill>
                <a:latin typeface="Manjari"/>
                <a:ea typeface="Manjari"/>
                <a:cs typeface="Manjari"/>
                <a:sym typeface="Manjari"/>
              </a:rPr>
              <a:t>Conclusion</a:t>
            </a:r>
            <a:endParaRPr sz="1600" b="1" i="0" u="none" strike="noStrike" cap="none" dirty="0">
              <a:solidFill>
                <a:schemeClr val="dk1"/>
              </a:solidFill>
              <a:latin typeface="Manjari"/>
              <a:ea typeface="Manjari"/>
              <a:cs typeface="Manjari"/>
              <a:sym typeface="Manjari"/>
            </a:endParaRPr>
          </a:p>
        </p:txBody>
      </p:sp>
      <p:sp>
        <p:nvSpPr>
          <p:cNvPr id="236" name="Google Shape;236;p17"/>
          <p:cNvSpPr txBox="1"/>
          <p:nvPr/>
        </p:nvSpPr>
        <p:spPr>
          <a:xfrm>
            <a:off x="4735523" y="3190244"/>
            <a:ext cx="4335600" cy="1431151"/>
          </a:xfrm>
          <a:prstGeom prst="rect">
            <a:avLst/>
          </a:prstGeom>
          <a:solidFill>
            <a:schemeClr val="lt1"/>
          </a:solidFill>
          <a:ln>
            <a:noFill/>
          </a:ln>
        </p:spPr>
        <p:txBody>
          <a:bodyPr spcFirstLastPara="1" wrap="square" lIns="68575" tIns="68575" rIns="68575" bIns="68575" anchor="t" anchorCtr="0">
            <a:spAutoFit/>
          </a:bodyPr>
          <a:lstStyle/>
          <a:p>
            <a:pPr marL="342900" marR="0" lvl="0" indent="-222250" algn="l" rtl="0">
              <a:lnSpc>
                <a:spcPct val="100000"/>
              </a:lnSpc>
              <a:spcBef>
                <a:spcPts val="0"/>
              </a:spcBef>
              <a:spcAft>
                <a:spcPts val="0"/>
              </a:spcAft>
              <a:buClr>
                <a:srgbClr val="000000"/>
              </a:buClr>
              <a:buSzPts val="900"/>
              <a:buFont typeface="Arial"/>
              <a:buChar char="●"/>
            </a:pPr>
            <a:r>
              <a:rPr lang="en-US" sz="1200" b="1" dirty="0"/>
              <a:t>Innovative Solution</a:t>
            </a:r>
            <a:r>
              <a:rPr lang="en-US" sz="1200" dirty="0"/>
              <a:t>: The project demonstrates the powerful synergy of generative AI and NLP, offering a cutting-edge tool for transforming text into high-quality images.</a:t>
            </a:r>
          </a:p>
          <a:p>
            <a:pPr marL="342900" marR="0" lvl="0" indent="-222250" algn="l" rtl="0">
              <a:lnSpc>
                <a:spcPct val="100000"/>
              </a:lnSpc>
              <a:spcBef>
                <a:spcPts val="0"/>
              </a:spcBef>
              <a:spcAft>
                <a:spcPts val="0"/>
              </a:spcAft>
              <a:buClr>
                <a:srgbClr val="000000"/>
              </a:buClr>
              <a:buSzPts val="900"/>
              <a:buFont typeface="Arial"/>
              <a:buChar char="●"/>
            </a:pPr>
            <a:r>
              <a:rPr lang="en-US" sz="1200" b="1" i="0" u="none" strike="noStrike" cap="none" dirty="0">
                <a:solidFill>
                  <a:schemeClr val="dk1"/>
                </a:solidFill>
                <a:highlight>
                  <a:schemeClr val="lt1"/>
                </a:highlight>
                <a:latin typeface="Arial"/>
                <a:ea typeface="Arial"/>
                <a:cs typeface="Arial"/>
                <a:sym typeface="Arial"/>
              </a:rPr>
              <a:t>Versatile Applications</a:t>
            </a:r>
            <a:r>
              <a:rPr lang="en-US" sz="1200" i="0" u="none" strike="noStrike" cap="none" dirty="0">
                <a:solidFill>
                  <a:schemeClr val="dk1"/>
                </a:solidFill>
                <a:highlight>
                  <a:schemeClr val="lt1"/>
                </a:highlight>
                <a:latin typeface="Arial"/>
                <a:ea typeface="Arial"/>
                <a:cs typeface="Arial"/>
                <a:sym typeface="Arial"/>
              </a:rPr>
              <a:t>: The project caters to diverse domains like marketing, education, entertainment, and design, showcasing its wide-ranging potential.</a:t>
            </a:r>
          </a:p>
        </p:txBody>
      </p:sp>
      <p:sp>
        <p:nvSpPr>
          <p:cNvPr id="2" name="TextBox 1">
            <a:extLst>
              <a:ext uri="{FF2B5EF4-FFF2-40B4-BE49-F238E27FC236}">
                <a16:creationId xmlns:a16="http://schemas.microsoft.com/office/drawing/2014/main" id="{B3DC8C7E-47CC-1102-FF03-8E41EF5B8B87}"/>
              </a:ext>
            </a:extLst>
          </p:cNvPr>
          <p:cNvSpPr txBox="1"/>
          <p:nvPr/>
        </p:nvSpPr>
        <p:spPr>
          <a:xfrm>
            <a:off x="570641" y="1046945"/>
            <a:ext cx="4054584" cy="3323987"/>
          </a:xfrm>
          <a:prstGeom prst="rect">
            <a:avLst/>
          </a:prstGeom>
          <a:solidFill>
            <a:schemeClr val="bg1"/>
          </a:solidFill>
          <a:ln>
            <a:solidFill>
              <a:schemeClr val="tx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3519B819-3CAB-05E8-C637-5C682D372E77}"/>
              </a:ext>
            </a:extLst>
          </p:cNvPr>
          <p:cNvSpPr txBox="1"/>
          <p:nvPr/>
        </p:nvSpPr>
        <p:spPr>
          <a:xfrm>
            <a:off x="680939" y="2783978"/>
            <a:ext cx="3819332" cy="1384995"/>
          </a:xfrm>
          <a:prstGeom prst="rect">
            <a:avLst/>
          </a:prstGeom>
          <a:solidFill>
            <a:schemeClr val="bg1"/>
          </a:solidFill>
          <a:ln>
            <a:solidFill>
              <a:schemeClr val="tx1"/>
            </a:solidFill>
          </a:ln>
        </p:spPr>
        <p:txBody>
          <a:bodyPr wrap="square" rtlCol="0">
            <a:spAutoFit/>
          </a:bodyPr>
          <a:lstStyle/>
          <a:p>
            <a:pPr algn="ctr"/>
            <a:r>
              <a:rPr lang="en-IN" dirty="0"/>
              <a:t>Backend</a:t>
            </a:r>
          </a:p>
          <a:p>
            <a:pPr algn="ctr"/>
            <a:endParaRPr lang="en-IN" dirty="0"/>
          </a:p>
          <a:p>
            <a:pPr algn="ctr"/>
            <a:endParaRPr lang="en-IN" dirty="0"/>
          </a:p>
          <a:p>
            <a:pPr algn="ctr"/>
            <a:endParaRPr lang="en-IN" dirty="0"/>
          </a:p>
          <a:p>
            <a:pPr algn="ctr"/>
            <a:endParaRPr lang="en-IN" dirty="0"/>
          </a:p>
          <a:p>
            <a:pPr algn="ctr"/>
            <a:endParaRPr lang="en-IN" dirty="0"/>
          </a:p>
        </p:txBody>
      </p:sp>
      <p:pic>
        <p:nvPicPr>
          <p:cNvPr id="1044" name="Picture 20" descr="Python logo and symbol, meaning, history, PNG">
            <a:extLst>
              <a:ext uri="{FF2B5EF4-FFF2-40B4-BE49-F238E27FC236}">
                <a16:creationId xmlns:a16="http://schemas.microsoft.com/office/drawing/2014/main" id="{E5E2F87E-9522-5F3F-14CF-ACE7E77C3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80" y="2950933"/>
            <a:ext cx="919183" cy="57448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hatGPT Logo and symbol, meaning, history, PNG, brand">
            <a:extLst>
              <a:ext uri="{FF2B5EF4-FFF2-40B4-BE49-F238E27FC236}">
                <a16:creationId xmlns:a16="http://schemas.microsoft.com/office/drawing/2014/main" id="{8EBDFDD5-E3CD-41BF-CC5F-A80514EAE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127" y="3683551"/>
            <a:ext cx="793783" cy="44650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4A45DD8-00FC-1670-45F4-0AD12729EFCC}"/>
              </a:ext>
            </a:extLst>
          </p:cNvPr>
          <p:cNvSpPr txBox="1"/>
          <p:nvPr/>
        </p:nvSpPr>
        <p:spPr>
          <a:xfrm>
            <a:off x="688465" y="1275681"/>
            <a:ext cx="3819332" cy="1384995"/>
          </a:xfrm>
          <a:prstGeom prst="rect">
            <a:avLst/>
          </a:prstGeom>
          <a:solidFill>
            <a:schemeClr val="bg1"/>
          </a:solidFill>
          <a:ln>
            <a:solidFill>
              <a:schemeClr val="tx1"/>
            </a:solidFill>
          </a:ln>
        </p:spPr>
        <p:txBody>
          <a:bodyPr wrap="square" rtlCol="0">
            <a:spAutoFit/>
          </a:bodyPr>
          <a:lstStyle/>
          <a:p>
            <a:pPr algn="ctr"/>
            <a:r>
              <a:rPr lang="en-IN" dirty="0"/>
              <a:t>Frontend</a:t>
            </a:r>
          </a:p>
          <a:p>
            <a:pPr algn="ctr"/>
            <a:endParaRPr lang="en-IN" dirty="0"/>
          </a:p>
          <a:p>
            <a:pPr algn="ctr"/>
            <a:endParaRPr lang="en-IN" dirty="0"/>
          </a:p>
          <a:p>
            <a:pPr algn="ctr"/>
            <a:endParaRPr lang="en-IN" dirty="0"/>
          </a:p>
          <a:p>
            <a:pPr algn="ctr"/>
            <a:endParaRPr lang="en-IN" dirty="0"/>
          </a:p>
          <a:p>
            <a:pPr algn="ctr"/>
            <a:endParaRPr lang="en-IN" dirty="0"/>
          </a:p>
        </p:txBody>
      </p:sp>
      <p:pic>
        <p:nvPicPr>
          <p:cNvPr id="1056" name="Picture 32" descr="Google BERT Update and Why It Matters - SEO Update">
            <a:extLst>
              <a:ext uri="{FF2B5EF4-FFF2-40B4-BE49-F238E27FC236}">
                <a16:creationId xmlns:a16="http://schemas.microsoft.com/office/drawing/2014/main" id="{51AA72E2-AD48-4E04-C51A-57C1C3C196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668" y="3632791"/>
            <a:ext cx="699834" cy="468889"/>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ntroduction To Express Framework">
            <a:extLst>
              <a:ext uri="{FF2B5EF4-FFF2-40B4-BE49-F238E27FC236}">
                <a16:creationId xmlns:a16="http://schemas.microsoft.com/office/drawing/2014/main" id="{727AAEAD-00B4-422D-5411-EBB9950D3B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4807" y="3023142"/>
            <a:ext cx="1021315" cy="57448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4F2EBD61-A75A-B04F-0A8B-504EBE61FE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1035" y="3057416"/>
            <a:ext cx="882018" cy="540215"/>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5D095B29-95C8-96C9-C95C-99C7DB88D28B}"/>
              </a:ext>
            </a:extLst>
          </p:cNvPr>
          <p:cNvGrpSpPr/>
          <p:nvPr/>
        </p:nvGrpSpPr>
        <p:grpSpPr>
          <a:xfrm>
            <a:off x="823932" y="2958372"/>
            <a:ext cx="3384273" cy="1179121"/>
            <a:chOff x="823932" y="2958372"/>
            <a:chExt cx="3384273" cy="1179121"/>
          </a:xfrm>
        </p:grpSpPr>
        <p:pic>
          <p:nvPicPr>
            <p:cNvPr id="1046" name="Picture 22" descr="Deploying Deep Learning Models on the Web With Flask | Paperspace Blog">
              <a:extLst>
                <a:ext uri="{FF2B5EF4-FFF2-40B4-BE49-F238E27FC236}">
                  <a16:creationId xmlns:a16="http://schemas.microsoft.com/office/drawing/2014/main" id="{E9FA1185-56CA-1179-A27C-3632F86B67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633" y="3597631"/>
              <a:ext cx="638415" cy="3903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Python logo and symbol, meaning, history, PNG">
              <a:extLst>
                <a:ext uri="{FF2B5EF4-FFF2-40B4-BE49-F238E27FC236}">
                  <a16:creationId xmlns:a16="http://schemas.microsoft.com/office/drawing/2014/main" id="{28699913-B7C2-D79C-A7DF-43C6F8EA6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32" y="2958372"/>
              <a:ext cx="919183" cy="5744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0" descr="ChatGPT Logo and symbol, meaning, history, PNG, brand">
              <a:extLst>
                <a:ext uri="{FF2B5EF4-FFF2-40B4-BE49-F238E27FC236}">
                  <a16:creationId xmlns:a16="http://schemas.microsoft.com/office/drawing/2014/main" id="{8197A7B6-BF27-EDEB-6F91-7861C6285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279" y="3690990"/>
              <a:ext cx="793783" cy="4465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2" descr="Google BERT Update and Why It Matters - SEO Update">
              <a:extLst>
                <a:ext uri="{FF2B5EF4-FFF2-40B4-BE49-F238E27FC236}">
                  <a16:creationId xmlns:a16="http://schemas.microsoft.com/office/drawing/2014/main" id="{B37638F5-1060-4E6B-3E91-FB12E322C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2820" y="3640230"/>
              <a:ext cx="699834" cy="4688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6" descr="Introduction To Express Framework">
              <a:extLst>
                <a:ext uri="{FF2B5EF4-FFF2-40B4-BE49-F238E27FC236}">
                  <a16:creationId xmlns:a16="http://schemas.microsoft.com/office/drawing/2014/main" id="{060FB7D7-E5BD-49C7-BB4F-A48CBE9ED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959" y="3030581"/>
              <a:ext cx="1021315" cy="5744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a:extLst>
                <a:ext uri="{FF2B5EF4-FFF2-40B4-BE49-F238E27FC236}">
                  <a16:creationId xmlns:a16="http://schemas.microsoft.com/office/drawing/2014/main" id="{D98B957C-125D-31E8-F865-784D40C632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6187" y="3064855"/>
              <a:ext cx="882018" cy="5402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F04EE281-3463-B1DE-A5AC-96B866634611}"/>
              </a:ext>
            </a:extLst>
          </p:cNvPr>
          <p:cNvGrpSpPr/>
          <p:nvPr/>
        </p:nvGrpSpPr>
        <p:grpSpPr>
          <a:xfrm>
            <a:off x="855531" y="1514854"/>
            <a:ext cx="3633133" cy="1054914"/>
            <a:chOff x="463645" y="816943"/>
            <a:chExt cx="3633133" cy="1054914"/>
          </a:xfrm>
        </p:grpSpPr>
        <p:pic>
          <p:nvPicPr>
            <p:cNvPr id="1026" name="Picture 2" descr="Html - Free computer icons">
              <a:extLst>
                <a:ext uri="{FF2B5EF4-FFF2-40B4-BE49-F238E27FC236}">
                  <a16:creationId xmlns:a16="http://schemas.microsoft.com/office/drawing/2014/main" id="{20B5D4A0-E345-DA8D-6574-ADC185567B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645" y="1008456"/>
              <a:ext cx="590233" cy="5902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s - Iconos gratis de marcas y logotipos">
              <a:extLst>
                <a:ext uri="{FF2B5EF4-FFF2-40B4-BE49-F238E27FC236}">
                  <a16:creationId xmlns:a16="http://schemas.microsoft.com/office/drawing/2014/main" id="{A54ACAEB-7289-98F5-D2B4-A8457E88D0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4526" y="1191757"/>
              <a:ext cx="669726" cy="669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ello World in React.js - Custom Software, Infinite Possibilities.">
              <a:extLst>
                <a:ext uri="{FF2B5EF4-FFF2-40B4-BE49-F238E27FC236}">
                  <a16:creationId xmlns:a16="http://schemas.microsoft.com/office/drawing/2014/main" id="{ACDC7ECE-9125-930E-7573-C2A996B310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4236" y="816943"/>
              <a:ext cx="1175061" cy="66097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ve Instructor-Led JavaScript Training - Hands-on Interactive Course">
              <a:extLst>
                <a:ext uri="{FF2B5EF4-FFF2-40B4-BE49-F238E27FC236}">
                  <a16:creationId xmlns:a16="http://schemas.microsoft.com/office/drawing/2014/main" id="{952DA5A5-EEDE-CE08-4672-F48AFE5D2D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766" y="942870"/>
              <a:ext cx="602711" cy="67922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ailwind CSS: The Key to Unique &amp; Custom Web Design - Lucky Media">
              <a:extLst>
                <a:ext uri="{FF2B5EF4-FFF2-40B4-BE49-F238E27FC236}">
                  <a16:creationId xmlns:a16="http://schemas.microsoft.com/office/drawing/2014/main" id="{8B1E0441-6357-B4D5-DB74-AF984E55CD1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6495" t="21985" r="24664" b="24750"/>
            <a:stretch/>
          </p:blipFill>
          <p:spPr bwMode="auto">
            <a:xfrm>
              <a:off x="2457609" y="1406328"/>
              <a:ext cx="1639169" cy="46552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566</Words>
  <Application>Microsoft Office PowerPoint</Application>
  <PresentationFormat>On-screen Show (16:9)</PresentationFormat>
  <Paragraphs>78</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Manjari</vt:lpstr>
      <vt:lpstr>Franklin Gothic</vt:lpstr>
      <vt:lpstr>Libre Franklin</vt:lpstr>
      <vt:lpstr>Noto Sans Symbols</vt:lpstr>
      <vt:lpstr>Theme1</vt:lpstr>
      <vt:lpstr>PowerPoint Presentation</vt:lpstr>
      <vt:lpstr>Idea Details </vt:lpstr>
      <vt:lpstr>Literature Survey</vt:lpstr>
      <vt:lpstr>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Chaitanya Undale</cp:lastModifiedBy>
  <cp:revision>4</cp:revision>
  <dcterms:modified xsi:type="dcterms:W3CDTF">2025-01-28T17:45:35Z</dcterms:modified>
</cp:coreProperties>
</file>