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61" r:id="rId2"/>
    <p:sldId id="290" r:id="rId3"/>
    <p:sldId id="277" r:id="rId4"/>
    <p:sldId id="305" r:id="rId5"/>
    <p:sldId id="311" r:id="rId6"/>
    <p:sldId id="313" r:id="rId7"/>
    <p:sldId id="279" r:id="rId8"/>
    <p:sldId id="307" r:id="rId9"/>
    <p:sldId id="312" r:id="rId10"/>
    <p:sldId id="294" r:id="rId11"/>
    <p:sldId id="314" r:id="rId12"/>
    <p:sldId id="315" r:id="rId13"/>
    <p:sldId id="316" r:id="rId14"/>
    <p:sldId id="317" r:id="rId15"/>
    <p:sldId id="318" r:id="rId16"/>
    <p:sldId id="319" r:id="rId17"/>
    <p:sldId id="320" r:id="rId18"/>
    <p:sldId id="321" r:id="rId19"/>
    <p:sldId id="322" r:id="rId20"/>
    <p:sldId id="323" r:id="rId21"/>
    <p:sldId id="324" r:id="rId22"/>
    <p:sldId id="325" r:id="rId23"/>
    <p:sldId id="326" r:id="rId24"/>
    <p:sldId id="327" r:id="rId25"/>
    <p:sldId id="328" r:id="rId26"/>
    <p:sldId id="329" r:id="rId27"/>
    <p:sldId id="285" r:id="rId28"/>
    <p:sldId id="309" r:id="rId29"/>
    <p:sldId id="31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858" autoAdjust="0"/>
    <p:restoredTop sz="94660"/>
  </p:normalViewPr>
  <p:slideViewPr>
    <p:cSldViewPr snapToGrid="0">
      <p:cViewPr varScale="1">
        <p:scale>
          <a:sx n="82" d="100"/>
          <a:sy n="82" d="100"/>
        </p:scale>
        <p:origin x="54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DCFD6B-74E7-478B-AF42-7A3A69C8B9A6}" type="datetimeFigureOut">
              <a:rPr lang="en-IN" smtClean="0"/>
              <a:t>23-10-2024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D4EB9F-01CB-44C3-86C4-19378000C62A}" type="slidenum">
              <a:rPr lang="en-IN" smtClean="0"/>
              <a:t>‹#›</a:t>
            </a:fld>
            <a:endParaRPr lang="en-IN"/>
          </a:p>
        </p:txBody>
      </p:sp>
    </p:spTree>
    <p:extLst>
      <p:ext uri="{BB962C8B-B14F-4D97-AF65-F5344CB8AC3E}">
        <p14:creationId xmlns:p14="http://schemas.microsoft.com/office/powerpoint/2010/main" val="477288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28F6B-32C0-40BA-97E8-F36C280C00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6C7BE42-52C4-448A-B4C2-EC2336EDDD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BB95844-9E23-47F5-A62B-6F548E4D4C23}"/>
              </a:ext>
            </a:extLst>
          </p:cNvPr>
          <p:cNvSpPr>
            <a:spLocks noGrp="1"/>
          </p:cNvSpPr>
          <p:nvPr>
            <p:ph type="dt" sz="half" idx="10"/>
          </p:nvPr>
        </p:nvSpPr>
        <p:spPr/>
        <p:txBody>
          <a:bodyPr/>
          <a:lstStyle/>
          <a:p>
            <a:fld id="{55A7C03C-2152-4298-97EA-BB5F60E13193}" type="datetimeFigureOut">
              <a:rPr lang="en-IN" smtClean="0"/>
              <a:t>23-10-2024</a:t>
            </a:fld>
            <a:endParaRPr lang="en-IN"/>
          </a:p>
        </p:txBody>
      </p:sp>
      <p:sp>
        <p:nvSpPr>
          <p:cNvPr id="5" name="Footer Placeholder 4">
            <a:extLst>
              <a:ext uri="{FF2B5EF4-FFF2-40B4-BE49-F238E27FC236}">
                <a16:creationId xmlns:a16="http://schemas.microsoft.com/office/drawing/2014/main" id="{10E8EADC-E441-46F1-8306-4017511611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BC8DE6-89B8-4D53-B51D-738C8BD6D424}"/>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301859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5F995-F0D5-4A30-B2CF-DEE8452B8D3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9D34A67-3269-4453-AB77-FC69EAC9F6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72AAD9-1634-4AD2-9E12-7DE270733DEF}"/>
              </a:ext>
            </a:extLst>
          </p:cNvPr>
          <p:cNvSpPr>
            <a:spLocks noGrp="1"/>
          </p:cNvSpPr>
          <p:nvPr>
            <p:ph type="dt" sz="half" idx="10"/>
          </p:nvPr>
        </p:nvSpPr>
        <p:spPr/>
        <p:txBody>
          <a:bodyPr/>
          <a:lstStyle/>
          <a:p>
            <a:fld id="{55A7C03C-2152-4298-97EA-BB5F60E13193}" type="datetimeFigureOut">
              <a:rPr lang="en-IN" smtClean="0"/>
              <a:t>23-10-2024</a:t>
            </a:fld>
            <a:endParaRPr lang="en-IN"/>
          </a:p>
        </p:txBody>
      </p:sp>
      <p:sp>
        <p:nvSpPr>
          <p:cNvPr id="5" name="Footer Placeholder 4">
            <a:extLst>
              <a:ext uri="{FF2B5EF4-FFF2-40B4-BE49-F238E27FC236}">
                <a16:creationId xmlns:a16="http://schemas.microsoft.com/office/drawing/2014/main" id="{35FF9CAE-ABCD-4FC1-93F9-D7C63B604B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3C8BF4-1BFC-41EC-A369-40730A10F942}"/>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692592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911E6C-07F2-4DD1-B365-765A9D11C3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2FF40F-3A9D-4A42-A9AF-C3E20A3492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33F512-34DD-4910-9A10-AF62A081A12A}"/>
              </a:ext>
            </a:extLst>
          </p:cNvPr>
          <p:cNvSpPr>
            <a:spLocks noGrp="1"/>
          </p:cNvSpPr>
          <p:nvPr>
            <p:ph type="dt" sz="half" idx="10"/>
          </p:nvPr>
        </p:nvSpPr>
        <p:spPr/>
        <p:txBody>
          <a:bodyPr/>
          <a:lstStyle/>
          <a:p>
            <a:fld id="{55A7C03C-2152-4298-97EA-BB5F60E13193}" type="datetimeFigureOut">
              <a:rPr lang="en-IN" smtClean="0"/>
              <a:t>23-10-2024</a:t>
            </a:fld>
            <a:endParaRPr lang="en-IN"/>
          </a:p>
        </p:txBody>
      </p:sp>
      <p:sp>
        <p:nvSpPr>
          <p:cNvPr id="5" name="Footer Placeholder 4">
            <a:extLst>
              <a:ext uri="{FF2B5EF4-FFF2-40B4-BE49-F238E27FC236}">
                <a16:creationId xmlns:a16="http://schemas.microsoft.com/office/drawing/2014/main" id="{D023ACA7-394B-4C78-9419-9F9F25A507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4133FB-5090-4E4E-9810-803515527FD0}"/>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3142391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6FFEE-D9A2-414A-9B37-F26E4CBA746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7CF8FC3-FB49-4139-9566-20C1DB23DF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9AA8F9-1C83-48C9-BB49-B5720FB628C7}"/>
              </a:ext>
            </a:extLst>
          </p:cNvPr>
          <p:cNvSpPr>
            <a:spLocks noGrp="1"/>
          </p:cNvSpPr>
          <p:nvPr>
            <p:ph type="dt" sz="half" idx="10"/>
          </p:nvPr>
        </p:nvSpPr>
        <p:spPr/>
        <p:txBody>
          <a:bodyPr/>
          <a:lstStyle/>
          <a:p>
            <a:fld id="{55A7C03C-2152-4298-97EA-BB5F60E13193}" type="datetimeFigureOut">
              <a:rPr lang="en-IN" smtClean="0"/>
              <a:t>23-10-2024</a:t>
            </a:fld>
            <a:endParaRPr lang="en-IN"/>
          </a:p>
        </p:txBody>
      </p:sp>
      <p:sp>
        <p:nvSpPr>
          <p:cNvPr id="5" name="Footer Placeholder 4">
            <a:extLst>
              <a:ext uri="{FF2B5EF4-FFF2-40B4-BE49-F238E27FC236}">
                <a16:creationId xmlns:a16="http://schemas.microsoft.com/office/drawing/2014/main" id="{85896379-9C07-4BE5-975B-386C59AA0C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370957-0962-4290-86AA-9EDF10B84387}"/>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2170867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50602-89BD-46BA-99B5-686198EF0A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675C7C1-EE7F-4E41-9422-C398028E81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BEA0D5-B1B9-42EA-BBF9-FF228D2A065E}"/>
              </a:ext>
            </a:extLst>
          </p:cNvPr>
          <p:cNvSpPr>
            <a:spLocks noGrp="1"/>
          </p:cNvSpPr>
          <p:nvPr>
            <p:ph type="dt" sz="half" idx="10"/>
          </p:nvPr>
        </p:nvSpPr>
        <p:spPr/>
        <p:txBody>
          <a:bodyPr/>
          <a:lstStyle/>
          <a:p>
            <a:fld id="{55A7C03C-2152-4298-97EA-BB5F60E13193}" type="datetimeFigureOut">
              <a:rPr lang="en-IN" smtClean="0"/>
              <a:t>23-10-2024</a:t>
            </a:fld>
            <a:endParaRPr lang="en-IN"/>
          </a:p>
        </p:txBody>
      </p:sp>
      <p:sp>
        <p:nvSpPr>
          <p:cNvPr id="5" name="Footer Placeholder 4">
            <a:extLst>
              <a:ext uri="{FF2B5EF4-FFF2-40B4-BE49-F238E27FC236}">
                <a16:creationId xmlns:a16="http://schemas.microsoft.com/office/drawing/2014/main" id="{3949C4D8-A5B8-4B3C-BF3E-B4DB4C8AEA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B53AE3-B933-41FD-90E1-A39C3CC80843}"/>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522732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FF223-F705-4CB2-8FC3-30AEBE5B8D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91B3BE-CA12-444E-976B-F056E12293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DEFAEF1-5BF6-4726-A771-6090928035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0E453C2-97AC-4AF0-94FD-2C153CE2A99B}"/>
              </a:ext>
            </a:extLst>
          </p:cNvPr>
          <p:cNvSpPr>
            <a:spLocks noGrp="1"/>
          </p:cNvSpPr>
          <p:nvPr>
            <p:ph type="dt" sz="half" idx="10"/>
          </p:nvPr>
        </p:nvSpPr>
        <p:spPr/>
        <p:txBody>
          <a:bodyPr/>
          <a:lstStyle/>
          <a:p>
            <a:fld id="{55A7C03C-2152-4298-97EA-BB5F60E13193}" type="datetimeFigureOut">
              <a:rPr lang="en-IN" smtClean="0"/>
              <a:t>23-10-2024</a:t>
            </a:fld>
            <a:endParaRPr lang="en-IN"/>
          </a:p>
        </p:txBody>
      </p:sp>
      <p:sp>
        <p:nvSpPr>
          <p:cNvPr id="6" name="Footer Placeholder 5">
            <a:extLst>
              <a:ext uri="{FF2B5EF4-FFF2-40B4-BE49-F238E27FC236}">
                <a16:creationId xmlns:a16="http://schemas.microsoft.com/office/drawing/2014/main" id="{611669D2-07B9-42BE-B351-ECFBA83A26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C9A197-2D56-4A6F-AD5E-A34AD8D597D7}"/>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1470262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D7A8E-3D85-41E4-A434-C67E6999779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1F579E6-91F2-4873-A271-3852162688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FF7067-79FA-4197-90F7-DE78ADA08A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B777E08-50F4-4468-B05A-C284C576DB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FED1A5-C4FF-4990-AA26-39D8B8851B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E78E9C2-3BA4-492C-8411-B5851F5114E8}"/>
              </a:ext>
            </a:extLst>
          </p:cNvPr>
          <p:cNvSpPr>
            <a:spLocks noGrp="1"/>
          </p:cNvSpPr>
          <p:nvPr>
            <p:ph type="dt" sz="half" idx="10"/>
          </p:nvPr>
        </p:nvSpPr>
        <p:spPr/>
        <p:txBody>
          <a:bodyPr/>
          <a:lstStyle/>
          <a:p>
            <a:fld id="{55A7C03C-2152-4298-97EA-BB5F60E13193}" type="datetimeFigureOut">
              <a:rPr lang="en-IN" smtClean="0"/>
              <a:t>23-10-2024</a:t>
            </a:fld>
            <a:endParaRPr lang="en-IN"/>
          </a:p>
        </p:txBody>
      </p:sp>
      <p:sp>
        <p:nvSpPr>
          <p:cNvPr id="8" name="Footer Placeholder 7">
            <a:extLst>
              <a:ext uri="{FF2B5EF4-FFF2-40B4-BE49-F238E27FC236}">
                <a16:creationId xmlns:a16="http://schemas.microsoft.com/office/drawing/2014/main" id="{0E5BCA47-7D0E-48AB-A714-270F296F241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DC02129-CFDD-4ADE-96B4-CDA29FA7AA0C}"/>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2081740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49E85-5B91-4DA7-824C-04686D6DB4A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3F89B52-8549-4C74-9E45-373491AC03AF}"/>
              </a:ext>
            </a:extLst>
          </p:cNvPr>
          <p:cNvSpPr>
            <a:spLocks noGrp="1"/>
          </p:cNvSpPr>
          <p:nvPr>
            <p:ph type="dt" sz="half" idx="10"/>
          </p:nvPr>
        </p:nvSpPr>
        <p:spPr/>
        <p:txBody>
          <a:bodyPr/>
          <a:lstStyle/>
          <a:p>
            <a:fld id="{55A7C03C-2152-4298-97EA-BB5F60E13193}" type="datetimeFigureOut">
              <a:rPr lang="en-IN" smtClean="0"/>
              <a:t>23-10-2024</a:t>
            </a:fld>
            <a:endParaRPr lang="en-IN"/>
          </a:p>
        </p:txBody>
      </p:sp>
      <p:sp>
        <p:nvSpPr>
          <p:cNvPr id="4" name="Footer Placeholder 3">
            <a:extLst>
              <a:ext uri="{FF2B5EF4-FFF2-40B4-BE49-F238E27FC236}">
                <a16:creationId xmlns:a16="http://schemas.microsoft.com/office/drawing/2014/main" id="{BFBA7DEB-1884-428E-8D72-0C777717D2E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3778002-3309-4B2E-98D8-4548B1269331}"/>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1907531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473197-CA40-41D7-9F27-6BD32B81B17F}"/>
              </a:ext>
            </a:extLst>
          </p:cNvPr>
          <p:cNvSpPr>
            <a:spLocks noGrp="1"/>
          </p:cNvSpPr>
          <p:nvPr>
            <p:ph type="dt" sz="half" idx="10"/>
          </p:nvPr>
        </p:nvSpPr>
        <p:spPr/>
        <p:txBody>
          <a:bodyPr/>
          <a:lstStyle/>
          <a:p>
            <a:fld id="{55A7C03C-2152-4298-97EA-BB5F60E13193}" type="datetimeFigureOut">
              <a:rPr lang="en-IN" smtClean="0"/>
              <a:t>23-10-2024</a:t>
            </a:fld>
            <a:endParaRPr lang="en-IN"/>
          </a:p>
        </p:txBody>
      </p:sp>
      <p:sp>
        <p:nvSpPr>
          <p:cNvPr id="3" name="Footer Placeholder 2">
            <a:extLst>
              <a:ext uri="{FF2B5EF4-FFF2-40B4-BE49-F238E27FC236}">
                <a16:creationId xmlns:a16="http://schemas.microsoft.com/office/drawing/2014/main" id="{EE013A52-C66B-4374-A502-6081D67DF20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3D62C36-7926-4C58-AF31-B3F368F55BB0}"/>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1834158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7EFE4-9095-4981-ACDF-E4BAA94FBE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A8EFFA1-7404-4070-B26A-5689CD5278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3A1ACB5-DA26-4CC3-A4C3-4FC3F5C167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08FCF7-74EF-412F-9F87-7EA4467AA532}"/>
              </a:ext>
            </a:extLst>
          </p:cNvPr>
          <p:cNvSpPr>
            <a:spLocks noGrp="1"/>
          </p:cNvSpPr>
          <p:nvPr>
            <p:ph type="dt" sz="half" idx="10"/>
          </p:nvPr>
        </p:nvSpPr>
        <p:spPr/>
        <p:txBody>
          <a:bodyPr/>
          <a:lstStyle/>
          <a:p>
            <a:fld id="{55A7C03C-2152-4298-97EA-BB5F60E13193}" type="datetimeFigureOut">
              <a:rPr lang="en-IN" smtClean="0"/>
              <a:t>23-10-2024</a:t>
            </a:fld>
            <a:endParaRPr lang="en-IN"/>
          </a:p>
        </p:txBody>
      </p:sp>
      <p:sp>
        <p:nvSpPr>
          <p:cNvPr id="6" name="Footer Placeholder 5">
            <a:extLst>
              <a:ext uri="{FF2B5EF4-FFF2-40B4-BE49-F238E27FC236}">
                <a16:creationId xmlns:a16="http://schemas.microsoft.com/office/drawing/2014/main" id="{34BE3F70-B0A5-449D-8AB4-32BE9C925A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407221-F948-48A6-93D3-75366902BEB3}"/>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3564286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57394-E72E-43D3-BC5B-8D27DC9109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7E34770-0B5C-4793-8F8E-2D72B543B3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775868D-C110-4546-9766-B2DBE68B79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013DB4-4DC9-457D-9E3C-9A605267B142}"/>
              </a:ext>
            </a:extLst>
          </p:cNvPr>
          <p:cNvSpPr>
            <a:spLocks noGrp="1"/>
          </p:cNvSpPr>
          <p:nvPr>
            <p:ph type="dt" sz="half" idx="10"/>
          </p:nvPr>
        </p:nvSpPr>
        <p:spPr/>
        <p:txBody>
          <a:bodyPr/>
          <a:lstStyle/>
          <a:p>
            <a:fld id="{55A7C03C-2152-4298-97EA-BB5F60E13193}" type="datetimeFigureOut">
              <a:rPr lang="en-IN" smtClean="0"/>
              <a:t>23-10-2024</a:t>
            </a:fld>
            <a:endParaRPr lang="en-IN"/>
          </a:p>
        </p:txBody>
      </p:sp>
      <p:sp>
        <p:nvSpPr>
          <p:cNvPr id="6" name="Footer Placeholder 5">
            <a:extLst>
              <a:ext uri="{FF2B5EF4-FFF2-40B4-BE49-F238E27FC236}">
                <a16:creationId xmlns:a16="http://schemas.microsoft.com/office/drawing/2014/main" id="{FB4A8A04-55B8-454D-8E09-81C769A093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1FA8A6-AB0E-4FBA-A2B1-81F77089185F}"/>
              </a:ext>
            </a:extLst>
          </p:cNvPr>
          <p:cNvSpPr>
            <a:spLocks noGrp="1"/>
          </p:cNvSpPr>
          <p:nvPr>
            <p:ph type="sldNum" sz="quarter" idx="12"/>
          </p:nvPr>
        </p:nvSpPr>
        <p:spPr/>
        <p:txBody>
          <a:bodyPr/>
          <a:lstStyle/>
          <a:p>
            <a:fld id="{028354ED-3287-4CC6-8A9D-37FDDA6B1E3E}" type="slidenum">
              <a:rPr lang="en-IN" smtClean="0"/>
              <a:t>‹#›</a:t>
            </a:fld>
            <a:endParaRPr lang="en-IN"/>
          </a:p>
        </p:txBody>
      </p:sp>
    </p:spTree>
    <p:extLst>
      <p:ext uri="{BB962C8B-B14F-4D97-AF65-F5344CB8AC3E}">
        <p14:creationId xmlns:p14="http://schemas.microsoft.com/office/powerpoint/2010/main" val="335854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05323A-8CC0-4DC0-9E30-9D2FAB6DBA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2C7328-4DD9-4795-9EB0-A91CBBE82C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EEDFB9-5410-4AFF-A64F-E94AF0D8CB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A7C03C-2152-4298-97EA-BB5F60E13193}" type="datetimeFigureOut">
              <a:rPr lang="en-IN" smtClean="0"/>
              <a:t>23-10-2024</a:t>
            </a:fld>
            <a:endParaRPr lang="en-IN"/>
          </a:p>
        </p:txBody>
      </p:sp>
      <p:sp>
        <p:nvSpPr>
          <p:cNvPr id="5" name="Footer Placeholder 4">
            <a:extLst>
              <a:ext uri="{FF2B5EF4-FFF2-40B4-BE49-F238E27FC236}">
                <a16:creationId xmlns:a16="http://schemas.microsoft.com/office/drawing/2014/main" id="{36074E17-D9BD-48E3-B342-86BEA14C79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A3D3665-24EB-4C6E-9E8C-F72F770A91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8354ED-3287-4CC6-8A9D-37FDDA6B1E3E}" type="slidenum">
              <a:rPr lang="en-IN" smtClean="0"/>
              <a:t>‹#›</a:t>
            </a:fld>
            <a:endParaRPr lang="en-IN"/>
          </a:p>
        </p:txBody>
      </p:sp>
    </p:spTree>
    <p:extLst>
      <p:ext uri="{BB962C8B-B14F-4D97-AF65-F5344CB8AC3E}">
        <p14:creationId xmlns:p14="http://schemas.microsoft.com/office/powerpoint/2010/main" val="3773680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deeplearningbook.org/" TargetMode="External"/><Relationship Id="rId2" Type="http://schemas.openxmlformats.org/officeDocument/2006/relationships/hyperlink" Target="https://www.netflixprize.com/" TargetMode="External"/><Relationship Id="rId1" Type="http://schemas.openxmlformats.org/officeDocument/2006/relationships/slideLayout" Target="../slideLayouts/slideLayout2.xml"/><Relationship Id="rId6" Type="http://schemas.openxmlformats.org/officeDocument/2006/relationships/hyperlink" Target="https://www.coursera.org/specializations/machine-learning" TargetMode="External"/><Relationship Id="rId5" Type="http://schemas.openxmlformats.org/officeDocument/2006/relationships/hyperlink" Target="https://www.tensorflow.org/" TargetMode="External"/><Relationship Id="rId4" Type="http://schemas.openxmlformats.org/officeDocument/2006/relationships/hyperlink" Target="http://surpriselib.com/"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1143000"/>
          </a:xfrm>
        </p:spPr>
        <p:txBody>
          <a:bodyPr/>
          <a:lstStyle/>
          <a:p>
            <a:pPr algn="l"/>
            <a:r>
              <a:rPr lang="en-US" dirty="0">
                <a:latin typeface="Arial" pitchFamily="34" charset="0"/>
                <a:cs typeface="Arial" pitchFamily="34" charset="0"/>
              </a:rPr>
              <a:t> </a:t>
            </a:r>
          </a:p>
        </p:txBody>
      </p:sp>
      <p:sp>
        <p:nvSpPr>
          <p:cNvPr id="3" name="Content Placeholder 2"/>
          <p:cNvSpPr>
            <a:spLocks noGrp="1"/>
          </p:cNvSpPr>
          <p:nvPr>
            <p:ph idx="1"/>
          </p:nvPr>
        </p:nvSpPr>
        <p:spPr>
          <a:xfrm>
            <a:off x="2133600" y="1600201"/>
            <a:ext cx="8229600" cy="4525963"/>
          </a:xfrm>
        </p:spPr>
        <p:txBody>
          <a:bodyPr/>
          <a:lstStyle/>
          <a:p>
            <a:pPr>
              <a:buNone/>
            </a:pPr>
            <a:r>
              <a:rPr lang="en-US" dirty="0"/>
              <a:t> </a:t>
            </a:r>
          </a:p>
        </p:txBody>
      </p:sp>
      <p:sp>
        <p:nvSpPr>
          <p:cNvPr id="4" name="Date Placeholder 3"/>
          <p:cNvSpPr>
            <a:spLocks noGrp="1"/>
          </p:cNvSpPr>
          <p:nvPr>
            <p:ph type="dt" sz="half" idx="10"/>
          </p:nvPr>
        </p:nvSpPr>
        <p:spPr/>
        <p:txBody>
          <a:bodyPr/>
          <a:lstStyle/>
          <a:p>
            <a:fld id="{00770AC0-521A-4761-B605-21BC84785148}" type="datetime3">
              <a:rPr lang="en-US" sz="1600" b="1"/>
              <a:pPr/>
              <a:t>23 October 2024</a:t>
            </a:fld>
            <a:endParaRPr lang="en-US" sz="1600" b="1" dirty="0"/>
          </a:p>
        </p:txBody>
      </p:sp>
      <p:sp>
        <p:nvSpPr>
          <p:cNvPr id="5" name="Footer Placeholder 4"/>
          <p:cNvSpPr>
            <a:spLocks noGrp="1"/>
          </p:cNvSpPr>
          <p:nvPr>
            <p:ph type="ftr" sz="quarter" idx="11"/>
          </p:nvPr>
        </p:nvSpPr>
        <p:spPr/>
        <p:txBody>
          <a:bodyPr/>
          <a:lstStyle/>
          <a:p>
            <a:r>
              <a:rPr lang="en-US" sz="1600" b="1" dirty="0"/>
              <a:t>Department of CSE</a:t>
            </a:r>
          </a:p>
        </p:txBody>
      </p:sp>
      <p:sp>
        <p:nvSpPr>
          <p:cNvPr id="6" name="Slide Number Placeholder 5"/>
          <p:cNvSpPr>
            <a:spLocks noGrp="1"/>
          </p:cNvSpPr>
          <p:nvPr>
            <p:ph type="sldNum" sz="quarter" idx="12"/>
          </p:nvPr>
        </p:nvSpPr>
        <p:spPr/>
        <p:txBody>
          <a:bodyPr/>
          <a:lstStyle/>
          <a:p>
            <a:fld id="{C0EC1BDC-9B67-430D-970A-E36C75175141}" type="slidenum">
              <a:rPr lang="en-US" sz="1600"/>
              <a:pPr/>
              <a:t>1</a:t>
            </a:fld>
            <a:endParaRPr lang="en-US" sz="1600" dirty="0"/>
          </a:p>
        </p:txBody>
      </p:sp>
      <p:sp>
        <p:nvSpPr>
          <p:cNvPr id="7" name="Rectangle 6"/>
          <p:cNvSpPr/>
          <p:nvPr/>
        </p:nvSpPr>
        <p:spPr>
          <a:xfrm>
            <a:off x="1498600" y="2928956"/>
            <a:ext cx="9499600" cy="1015663"/>
          </a:xfrm>
          <a:prstGeom prst="rect">
            <a:avLst/>
          </a:prstGeom>
        </p:spPr>
        <p:txBody>
          <a:bodyPr wrap="square">
            <a:spAutoFit/>
          </a:bodyPr>
          <a:lstStyle/>
          <a:p>
            <a:pPr algn="ctr"/>
            <a:r>
              <a:rPr lang="en-US" sz="3000" dirty="0">
                <a:latin typeface="Baskerville Old Face" panose="02020602080505020303" pitchFamily="18" charset="0"/>
                <a:cs typeface="Arial" panose="020B0604020202020204" pitchFamily="34" charset="0"/>
              </a:rPr>
              <a:t>MOVIE RECOMMENDATION SYSTEM USING </a:t>
            </a:r>
            <a:r>
              <a:rPr lang="en-US" sz="3000">
                <a:latin typeface="Baskerville Old Face" panose="02020602080505020303" pitchFamily="18" charset="0"/>
                <a:cs typeface="Arial" panose="020B0604020202020204" pitchFamily="34" charset="0"/>
              </a:rPr>
              <a:t>COLLABORATIVE FILTERING</a:t>
            </a:r>
            <a:endParaRPr lang="en-US" sz="3000" dirty="0">
              <a:latin typeface="Baskerville Old Face" panose="02020602080505020303" pitchFamily="18" charset="0"/>
            </a:endParaRPr>
          </a:p>
        </p:txBody>
      </p:sp>
      <p:sp>
        <p:nvSpPr>
          <p:cNvPr id="8" name="Rectangle 7"/>
          <p:cNvSpPr/>
          <p:nvPr/>
        </p:nvSpPr>
        <p:spPr>
          <a:xfrm>
            <a:off x="1309978" y="3980874"/>
            <a:ext cx="10465904" cy="1520609"/>
          </a:xfrm>
          <a:prstGeom prst="rect">
            <a:avLst/>
          </a:prstGeom>
        </p:spPr>
        <p:txBody>
          <a:bodyPr wrap="square">
            <a:spAutoFit/>
          </a:bodyPr>
          <a:lstStyle/>
          <a:p>
            <a:r>
              <a:rPr lang="en-US" sz="2800" dirty="0">
                <a:latin typeface="Arial" pitchFamily="34" charset="0"/>
                <a:cs typeface="Arial" pitchFamily="34" charset="0"/>
              </a:rPr>
              <a:t>Project Supervisor: </a:t>
            </a:r>
            <a:r>
              <a:rPr lang="en-US" sz="2800" dirty="0" err="1">
                <a:latin typeface="Arial" pitchFamily="34" charset="0"/>
                <a:cs typeface="Arial" pitchFamily="34" charset="0"/>
              </a:rPr>
              <a:t>MS.V.Dharani,M.E</a:t>
            </a:r>
            <a:r>
              <a:rPr lang="en-US" sz="2800" dirty="0">
                <a:latin typeface="Arial" pitchFamily="34" charset="0"/>
                <a:cs typeface="Arial" pitchFamily="34" charset="0"/>
              </a:rPr>
              <a:t>.,</a:t>
            </a:r>
          </a:p>
          <a:p>
            <a:r>
              <a:rPr lang="en-US" sz="2800" dirty="0">
                <a:latin typeface="Arial" pitchFamily="34" charset="0"/>
                <a:cs typeface="Arial" pitchFamily="34" charset="0"/>
              </a:rPr>
              <a:t>Name of the Student: Lomada Venkata Gnana Chaitanya Reddy</a:t>
            </a:r>
          </a:p>
          <a:p>
            <a:pPr>
              <a:lnSpc>
                <a:spcPct val="150000"/>
              </a:lnSpc>
            </a:pPr>
            <a:r>
              <a:rPr lang="en-US" sz="2800" dirty="0">
                <a:latin typeface="Arial" pitchFamily="34" charset="0"/>
                <a:cs typeface="Arial" pitchFamily="34" charset="0"/>
              </a:rPr>
              <a:t>Register Number:42110715</a:t>
            </a:r>
          </a:p>
        </p:txBody>
      </p:sp>
      <p:pic>
        <p:nvPicPr>
          <p:cNvPr id="9" name="Picture 8" descr="new letter head July30_2020.png"/>
          <p:cNvPicPr/>
          <p:nvPr/>
        </p:nvPicPr>
        <p:blipFill>
          <a:blip r:embed="rId2" cstate="print"/>
          <a:stretch>
            <a:fillRect/>
          </a:stretch>
        </p:blipFill>
        <p:spPr>
          <a:xfrm>
            <a:off x="1752600" y="-36492"/>
            <a:ext cx="8686800" cy="1752599"/>
          </a:xfrm>
          <a:prstGeom prst="rect">
            <a:avLst/>
          </a:prstGeom>
        </p:spPr>
      </p:pic>
      <p:sp>
        <p:nvSpPr>
          <p:cNvPr id="10" name="TextBox 9">
            <a:extLst>
              <a:ext uri="{FF2B5EF4-FFF2-40B4-BE49-F238E27FC236}">
                <a16:creationId xmlns:a16="http://schemas.microsoft.com/office/drawing/2014/main" id="{38F0431F-FDF5-9E31-95B0-7D56A7A3DF65}"/>
              </a:ext>
            </a:extLst>
          </p:cNvPr>
          <p:cNvSpPr txBox="1"/>
          <p:nvPr/>
        </p:nvSpPr>
        <p:spPr>
          <a:xfrm>
            <a:off x="975246" y="1820961"/>
            <a:ext cx="10631671" cy="523220"/>
          </a:xfrm>
          <a:prstGeom prst="rect">
            <a:avLst/>
          </a:prstGeom>
          <a:noFill/>
        </p:spPr>
        <p:txBody>
          <a:bodyPr wrap="square" rtlCol="0">
            <a:spAutoFit/>
          </a:bodyPr>
          <a:lstStyle/>
          <a:p>
            <a:r>
              <a:rPr lang="en-IN" sz="2800" dirty="0">
                <a:latin typeface="Arial Rounded MT Bold" panose="020F0704030504030204" pitchFamily="34" charset="0"/>
                <a:cs typeface="Arial" panose="020B0604020202020204" pitchFamily="34" charset="0"/>
              </a:rPr>
              <a:t>DEPARTMENT OF COMPUTER SCIENCE AND ENGINEERING</a:t>
            </a:r>
          </a:p>
        </p:txBody>
      </p:sp>
      <p:sp>
        <p:nvSpPr>
          <p:cNvPr id="11" name="TextBox 10">
            <a:extLst>
              <a:ext uri="{FF2B5EF4-FFF2-40B4-BE49-F238E27FC236}">
                <a16:creationId xmlns:a16="http://schemas.microsoft.com/office/drawing/2014/main" id="{E925C7A8-845C-1CC8-F1C2-5B6D2D28F07C}"/>
              </a:ext>
            </a:extLst>
          </p:cNvPr>
          <p:cNvSpPr txBox="1"/>
          <p:nvPr/>
        </p:nvSpPr>
        <p:spPr>
          <a:xfrm>
            <a:off x="3925128" y="2344181"/>
            <a:ext cx="4317448" cy="584775"/>
          </a:xfrm>
          <a:prstGeom prst="rect">
            <a:avLst/>
          </a:prstGeom>
          <a:noFill/>
        </p:spPr>
        <p:txBody>
          <a:bodyPr wrap="square" rtlCol="0">
            <a:spAutoFit/>
          </a:bodyPr>
          <a:lstStyle/>
          <a:p>
            <a:r>
              <a:rPr lang="en-IN" sz="3200" dirty="0"/>
              <a:t>Professional Training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2480"/>
            <a:ext cx="10515600" cy="1068320"/>
          </a:xfrm>
        </p:spPr>
        <p:txBody>
          <a:bodyPr/>
          <a:lstStyle/>
          <a:p>
            <a:pPr algn="l"/>
            <a:r>
              <a:rPr lang="en-US" dirty="0">
                <a:solidFill>
                  <a:srgbClr val="C00000"/>
                </a:solidFill>
                <a:latin typeface="Arial" pitchFamily="34" charset="0"/>
                <a:cs typeface="Arial" pitchFamily="34" charset="0"/>
              </a:rPr>
              <a:t>                  Implementation</a:t>
            </a:r>
            <a:endParaRPr lang="en-IN" dirty="0"/>
          </a:p>
        </p:txBody>
      </p:sp>
      <p:sp>
        <p:nvSpPr>
          <p:cNvPr id="4" name="Date Placeholder 3"/>
          <p:cNvSpPr>
            <a:spLocks noGrp="1"/>
          </p:cNvSpPr>
          <p:nvPr>
            <p:ph type="dt" sz="half" idx="10"/>
          </p:nvPr>
        </p:nvSpPr>
        <p:spPr/>
        <p:txBody>
          <a:bodyPr/>
          <a:lstStyle/>
          <a:p>
            <a:fld id="{A2414E9F-A237-4082-B37B-D926ADB268EE}" type="datetime3">
              <a:rPr lang="en-US" smtClean="0"/>
              <a:pPr/>
              <a:t>23 October 2024</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10</a:t>
            </a:fld>
            <a:endParaRPr lang="en-US"/>
          </a:p>
        </p:txBody>
      </p:sp>
      <p:sp>
        <p:nvSpPr>
          <p:cNvPr id="3" name="Rectangle 1">
            <a:extLst>
              <a:ext uri="{FF2B5EF4-FFF2-40B4-BE49-F238E27FC236}">
                <a16:creationId xmlns:a16="http://schemas.microsoft.com/office/drawing/2014/main" id="{FB02DCA1-7A09-36F0-E3B0-3527666138B8}"/>
              </a:ext>
            </a:extLst>
          </p:cNvPr>
          <p:cNvSpPr>
            <a:spLocks noGrp="1" noChangeArrowheads="1"/>
          </p:cNvSpPr>
          <p:nvPr>
            <p:ph idx="1"/>
          </p:nvPr>
        </p:nvSpPr>
        <p:spPr bwMode="auto">
          <a:xfrm>
            <a:off x="629920" y="1163231"/>
            <a:ext cx="11207584" cy="5330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1. Importing Libraries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The project uses Python libraries like </a:t>
            </a:r>
            <a:r>
              <a:rPr kumimoji="0" lang="en-US" altLang="en-US" sz="2400" b="0" i="0" u="none" strike="noStrike" cap="none" normalizeH="0" baseline="0" dirty="0">
                <a:ln>
                  <a:noFill/>
                </a:ln>
                <a:solidFill>
                  <a:schemeClr val="tx1"/>
                </a:solidFill>
                <a:effectLst/>
                <a:latin typeface="Arial Unicode MS" panose="020B0604020202020204" pitchFamily="34" charset="-128"/>
              </a:rPr>
              <a:t>pandas</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err="1">
                <a:ln>
                  <a:noFill/>
                </a:ln>
                <a:solidFill>
                  <a:schemeClr val="tx1"/>
                </a:solidFill>
                <a:effectLst/>
                <a:latin typeface="Arial Unicode MS" panose="020B0604020202020204" pitchFamily="34" charset="-128"/>
              </a:rPr>
              <a:t>Gradio</a:t>
            </a:r>
            <a:r>
              <a:rPr kumimoji="0" lang="en-US" altLang="en-US" sz="2400" b="0" i="0" u="none" strike="noStrike" cap="none" normalizeH="0" baseline="0" dirty="0">
                <a:ln>
                  <a:noFill/>
                </a:ln>
                <a:solidFill>
                  <a:schemeClr val="tx1"/>
                </a:solidFill>
                <a:effectLst/>
              </a:rPr>
              <a:t>, and others for data manipulation and building the user interface. Key imports are:</a:t>
            </a:r>
          </a:p>
          <a:p>
            <a:r>
              <a:rPr lang="en-US" sz="2400" b="1" dirty="0"/>
              <a:t>pandas</a:t>
            </a:r>
            <a:r>
              <a:rPr lang="en-US" sz="2400" dirty="0"/>
              <a:t>:</a:t>
            </a:r>
          </a:p>
          <a:p>
            <a:pPr>
              <a:buFont typeface="Arial" panose="020B0604020202020204" pitchFamily="34" charset="0"/>
              <a:buChar char="•"/>
            </a:pPr>
            <a:r>
              <a:rPr lang="en-US" sz="2400" dirty="0"/>
              <a:t>Used for data manipulation and analysis.</a:t>
            </a:r>
          </a:p>
          <a:p>
            <a:pPr>
              <a:buFont typeface="Arial" panose="020B0604020202020204" pitchFamily="34" charset="0"/>
              <a:buChar char="•"/>
            </a:pPr>
            <a:r>
              <a:rPr lang="en-US" sz="2400" dirty="0"/>
              <a:t>Helps load and handle datasets such as movie information, user ratings, and movie poster URLs.</a:t>
            </a:r>
          </a:p>
          <a:p>
            <a:r>
              <a:rPr lang="en-US" sz="2400" b="1" dirty="0" err="1"/>
              <a:t>Gradio</a:t>
            </a:r>
            <a:r>
              <a:rPr lang="en-US" sz="2400" dirty="0"/>
              <a:t>:</a:t>
            </a:r>
          </a:p>
          <a:p>
            <a:pPr>
              <a:buFont typeface="Arial" panose="020B0604020202020204" pitchFamily="34" charset="0"/>
              <a:buChar char="•"/>
            </a:pPr>
            <a:r>
              <a:rPr lang="en-US" sz="2400" dirty="0"/>
              <a:t>A Python library that creates an easy-to-use web-based interface for machine learning models or applications.</a:t>
            </a:r>
          </a:p>
          <a:p>
            <a:pPr>
              <a:buFont typeface="Arial" panose="020B0604020202020204" pitchFamily="34" charset="0"/>
              <a:buChar char="•"/>
            </a:pPr>
            <a:r>
              <a:rPr lang="en-US" sz="2400" dirty="0"/>
              <a:t>Used to build the user interface where users can input a movie name and receive recommendations as output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614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63AB7B-4813-2BF0-5A4F-89E1263A7FBD}"/>
              </a:ext>
            </a:extLst>
          </p:cNvPr>
          <p:cNvSpPr>
            <a:spLocks noGrp="1"/>
          </p:cNvSpPr>
          <p:nvPr>
            <p:ph idx="1"/>
          </p:nvPr>
        </p:nvSpPr>
        <p:spPr>
          <a:xfrm>
            <a:off x="235187" y="139148"/>
            <a:ext cx="10515600" cy="6067633"/>
          </a:xfrm>
        </p:spPr>
        <p:txBody>
          <a:bodyPr/>
          <a:lstStyle/>
          <a:p>
            <a:pPr>
              <a:buFont typeface="Arial" panose="020B0604020202020204" pitchFamily="34" charset="0"/>
              <a:buChar char="•"/>
            </a:pPr>
            <a:endParaRPr lang="en-US" dirty="0"/>
          </a:p>
          <a:p>
            <a:pPr>
              <a:buFont typeface="Arial" panose="020B0604020202020204" pitchFamily="34" charset="0"/>
              <a:buChar char="•"/>
            </a:pPr>
            <a:endParaRPr lang="en-US" dirty="0"/>
          </a:p>
          <a:p>
            <a:endParaRPr lang="en-IN" dirty="0"/>
          </a:p>
        </p:txBody>
      </p:sp>
      <p:sp>
        <p:nvSpPr>
          <p:cNvPr id="17" name="TextBox 16">
            <a:extLst>
              <a:ext uri="{FF2B5EF4-FFF2-40B4-BE49-F238E27FC236}">
                <a16:creationId xmlns:a16="http://schemas.microsoft.com/office/drawing/2014/main" id="{FDB40744-77F7-A07F-86FF-0F1644513496}"/>
              </a:ext>
            </a:extLst>
          </p:cNvPr>
          <p:cNvSpPr txBox="1"/>
          <p:nvPr/>
        </p:nvSpPr>
        <p:spPr>
          <a:xfrm>
            <a:off x="-414923" y="1858618"/>
            <a:ext cx="10760764" cy="369332"/>
          </a:xfrm>
          <a:prstGeom prst="rect">
            <a:avLst/>
          </a:prstGeom>
          <a:noFill/>
        </p:spPr>
        <p:txBody>
          <a:bodyPr wrap="square" rtlCol="0">
            <a:spAutoFit/>
          </a:bodyPr>
          <a:lstStyle/>
          <a:p>
            <a:pPr algn="r"/>
            <a:endParaRPr lang="en-IN" dirty="0"/>
          </a:p>
        </p:txBody>
      </p:sp>
      <p:sp>
        <p:nvSpPr>
          <p:cNvPr id="24" name="Rectangle 14">
            <a:extLst>
              <a:ext uri="{FF2B5EF4-FFF2-40B4-BE49-F238E27FC236}">
                <a16:creationId xmlns:a16="http://schemas.microsoft.com/office/drawing/2014/main" id="{F0A1F473-6119-7E49-30F9-D7C463CEED05}"/>
              </a:ext>
            </a:extLst>
          </p:cNvPr>
          <p:cNvSpPr>
            <a:spLocks noChangeArrowheads="1"/>
          </p:cNvSpPr>
          <p:nvPr/>
        </p:nvSpPr>
        <p:spPr bwMode="auto">
          <a:xfrm>
            <a:off x="235187" y="1145510"/>
            <a:ext cx="11345447"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Movie Data</a:t>
            </a:r>
            <a:r>
              <a:rPr kumimoji="0" lang="en-US" altLang="en-US" sz="2400" b="0" i="0" u="none" strike="noStrike" cap="none" normalizeH="0" baseline="0" dirty="0">
                <a:ln>
                  <a:noFill/>
                </a:ln>
                <a:solidFill>
                  <a:schemeClr val="tx1"/>
                </a:solidFill>
                <a:effectLst/>
                <a:latin typeface="Arial" panose="020B0604020202020204" pitchFamily="34" charset="0"/>
              </a:rPr>
              <a:t>: Contains basic information about the movies (e.g., titles, genres, year of release).</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Rating Data</a:t>
            </a:r>
            <a:r>
              <a:rPr kumimoji="0" lang="en-US" altLang="en-US" sz="2400" b="0" i="0" u="none" strike="noStrike" cap="none" normalizeH="0" baseline="0" dirty="0">
                <a:ln>
                  <a:noFill/>
                </a:ln>
                <a:solidFill>
                  <a:schemeClr val="tx1"/>
                </a:solidFill>
                <a:effectLst/>
                <a:latin typeface="Arial" panose="020B0604020202020204" pitchFamily="34" charset="0"/>
              </a:rPr>
              <a:t>: Contains user ratings for movies, which is the key input for collaborative filtering.</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Movie Poster Data</a:t>
            </a:r>
            <a:r>
              <a:rPr kumimoji="0" lang="en-US" altLang="en-US" sz="2400" b="0" i="0" u="none" strike="noStrike" cap="none" normalizeH="0" baseline="0" dirty="0">
                <a:ln>
                  <a:noFill/>
                </a:ln>
                <a:solidFill>
                  <a:schemeClr val="tx1"/>
                </a:solidFill>
                <a:effectLst/>
                <a:latin typeface="Arial" panose="020B0604020202020204" pitchFamily="34" charset="0"/>
              </a:rPr>
              <a:t>: Contains URLs for movie posters to be displayed in the recommendation system</a:t>
            </a:r>
            <a:r>
              <a:rPr kumimoji="0" lang="en-US" altLang="en-US" sz="1800" b="0" i="0" u="none" strike="noStrike" cap="none" normalizeH="0" baseline="0" dirty="0">
                <a:ln>
                  <a:noFill/>
                </a:ln>
                <a:solidFill>
                  <a:schemeClr val="tx1"/>
                </a:solidFill>
                <a:effectLst/>
                <a:latin typeface="Arial" panose="020B0604020202020204" pitchFamily="34" charset="0"/>
              </a:rPr>
              <a:t>. </a:t>
            </a:r>
          </a:p>
          <a:p>
            <a:r>
              <a:rPr lang="en-IN" sz="2400" b="1" dirty="0">
                <a:latin typeface="Arial" panose="020B0604020202020204" pitchFamily="34" charset="0"/>
                <a:cs typeface="Arial" panose="020B0604020202020204" pitchFamily="34" charset="0"/>
              </a:rPr>
              <a:t>Sample Data Structure</a:t>
            </a:r>
            <a:r>
              <a:rPr lang="en-IN" sz="2400" dirty="0">
                <a:latin typeface="Arial" panose="020B0604020202020204" pitchFamily="34" charset="0"/>
                <a:cs typeface="Arial" panose="020B0604020202020204" pitchFamily="34" charset="0"/>
              </a:rPr>
              <a:t>:</a:t>
            </a:r>
          </a:p>
          <a:p>
            <a:r>
              <a:rPr lang="en-IN" sz="2400" b="1" dirty="0">
                <a:latin typeface="Arial" panose="020B0604020202020204" pitchFamily="34" charset="0"/>
                <a:cs typeface="Arial" panose="020B0604020202020204" pitchFamily="34" charset="0"/>
              </a:rPr>
              <a:t>Movie Data (movie.csv)</a:t>
            </a:r>
            <a:r>
              <a:rPr lang="en-IN" sz="2400" dirty="0">
                <a:latin typeface="Arial" panose="020B0604020202020204" pitchFamily="34" charset="0"/>
                <a:cs typeface="Arial" panose="020B0604020202020204" pitchFamily="34" charset="0"/>
              </a:rPr>
              <a:t>:</a:t>
            </a: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TextBox 24">
            <a:extLst>
              <a:ext uri="{FF2B5EF4-FFF2-40B4-BE49-F238E27FC236}">
                <a16:creationId xmlns:a16="http://schemas.microsoft.com/office/drawing/2014/main" id="{6CE48161-AA50-A8D4-5380-EFC479E6A004}"/>
              </a:ext>
            </a:extLst>
          </p:cNvPr>
          <p:cNvSpPr txBox="1"/>
          <p:nvPr/>
        </p:nvSpPr>
        <p:spPr>
          <a:xfrm>
            <a:off x="235187" y="335124"/>
            <a:ext cx="11133853" cy="1107996"/>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2. Data Loading</a:t>
            </a:r>
          </a:p>
          <a:p>
            <a:pPr>
              <a:buFont typeface="Arial" panose="020B0604020202020204" pitchFamily="34" charset="0"/>
              <a:buChar char="•"/>
            </a:pPr>
            <a:r>
              <a:rPr lang="en-US" sz="2400" dirty="0">
                <a:latin typeface="Arial" panose="020B0604020202020204" pitchFamily="34" charset="0"/>
                <a:cs typeface="Arial" panose="020B0604020202020204" pitchFamily="34" charset="0"/>
              </a:rPr>
              <a:t>It loads three datasets into pandas </a:t>
            </a:r>
            <a:r>
              <a:rPr lang="en-US" sz="2400" dirty="0" err="1">
                <a:latin typeface="Arial" panose="020B0604020202020204" pitchFamily="34" charset="0"/>
                <a:cs typeface="Arial" panose="020B0604020202020204" pitchFamily="34" charset="0"/>
              </a:rPr>
              <a:t>dataframes</a:t>
            </a:r>
            <a:r>
              <a:rPr lang="en-US" sz="2400" dirty="0">
                <a:latin typeface="Arial" panose="020B0604020202020204" pitchFamily="34" charset="0"/>
                <a:cs typeface="Arial" panose="020B0604020202020204" pitchFamily="34" charset="0"/>
              </a:rPr>
              <a:t>:</a:t>
            </a:r>
          </a:p>
          <a:p>
            <a:endParaRPr lang="en-IN" dirty="0"/>
          </a:p>
        </p:txBody>
      </p:sp>
      <p:graphicFrame>
        <p:nvGraphicFramePr>
          <p:cNvPr id="31" name="Table 30">
            <a:extLst>
              <a:ext uri="{FF2B5EF4-FFF2-40B4-BE49-F238E27FC236}">
                <a16:creationId xmlns:a16="http://schemas.microsoft.com/office/drawing/2014/main" id="{663ACE1A-13FF-46AD-1354-616AF86D048A}"/>
              </a:ext>
            </a:extLst>
          </p:cNvPr>
          <p:cNvGraphicFramePr>
            <a:graphicFrameLocks noGrp="1"/>
          </p:cNvGraphicFramePr>
          <p:nvPr>
            <p:extLst>
              <p:ext uri="{D42A27DB-BD31-4B8C-83A1-F6EECF244321}">
                <p14:modId xmlns:p14="http://schemas.microsoft.com/office/powerpoint/2010/main" val="3038670607"/>
              </p:ext>
            </p:extLst>
          </p:nvPr>
        </p:nvGraphicFramePr>
        <p:xfrm>
          <a:off x="235187" y="4313963"/>
          <a:ext cx="9849327" cy="1737284"/>
        </p:xfrm>
        <a:graphic>
          <a:graphicData uri="http://schemas.openxmlformats.org/drawingml/2006/table">
            <a:tbl>
              <a:tblPr>
                <a:tableStyleId>{5C22544A-7EE6-4342-B048-85BDC9FD1C3A}</a:tableStyleId>
              </a:tblPr>
              <a:tblGrid>
                <a:gridCol w="3283109">
                  <a:extLst>
                    <a:ext uri="{9D8B030D-6E8A-4147-A177-3AD203B41FA5}">
                      <a16:colId xmlns:a16="http://schemas.microsoft.com/office/drawing/2014/main" val="266313517"/>
                    </a:ext>
                  </a:extLst>
                </a:gridCol>
                <a:gridCol w="3283109">
                  <a:extLst>
                    <a:ext uri="{9D8B030D-6E8A-4147-A177-3AD203B41FA5}">
                      <a16:colId xmlns:a16="http://schemas.microsoft.com/office/drawing/2014/main" val="1937099282"/>
                    </a:ext>
                  </a:extLst>
                </a:gridCol>
                <a:gridCol w="3283109">
                  <a:extLst>
                    <a:ext uri="{9D8B030D-6E8A-4147-A177-3AD203B41FA5}">
                      <a16:colId xmlns:a16="http://schemas.microsoft.com/office/drawing/2014/main" val="3552812958"/>
                    </a:ext>
                  </a:extLst>
                </a:gridCol>
              </a:tblGrid>
              <a:tr h="627780">
                <a:tc>
                  <a:txBody>
                    <a:bodyPr/>
                    <a:lstStyle/>
                    <a:p>
                      <a:r>
                        <a:rPr lang="en-IN" sz="2400" dirty="0" err="1">
                          <a:latin typeface="Arial" panose="020B0604020202020204" pitchFamily="34" charset="0"/>
                          <a:cs typeface="Arial" panose="020B0604020202020204" pitchFamily="34" charset="0"/>
                        </a:rPr>
                        <a:t>MovieID</a:t>
                      </a:r>
                      <a:endParaRPr lang="en-IN" sz="24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2400" dirty="0">
                          <a:latin typeface="Arial" panose="020B0604020202020204" pitchFamily="34" charset="0"/>
                          <a:cs typeface="Arial" panose="020B0604020202020204" pitchFamily="34" charset="0"/>
                        </a:rPr>
                        <a:t>Title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2400" dirty="0">
                          <a:latin typeface="Arial" panose="020B0604020202020204" pitchFamily="34" charset="0"/>
                          <a:cs typeface="Arial" panose="020B0604020202020204" pitchFamily="34" charset="0"/>
                        </a:rPr>
                        <a:t>          Genre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56396606"/>
                  </a:ext>
                </a:extLst>
              </a:tr>
              <a:tr h="554752">
                <a:tc>
                  <a:txBody>
                    <a:bodyPr/>
                    <a:lstStyle/>
                    <a:p>
                      <a:r>
                        <a:rPr lang="en-IN" sz="2400" dirty="0">
                          <a:latin typeface="Arial" panose="020B0604020202020204" pitchFamily="34" charset="0"/>
                          <a:cs typeface="Arial" panose="020B06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2400" dirty="0">
                          <a:latin typeface="Arial" panose="020B0604020202020204" pitchFamily="34" charset="0"/>
                          <a:cs typeface="Arial" panose="020B0604020202020204" pitchFamily="34" charset="0"/>
                        </a:rPr>
                        <a:t>Toy Story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2400" dirty="0">
                          <a:latin typeface="Arial" panose="020B0604020202020204" pitchFamily="34" charset="0"/>
                          <a:cs typeface="Arial" panose="020B0604020202020204" pitchFamily="34" charset="0"/>
                        </a:rPr>
                        <a:t>Animation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350852"/>
                  </a:ext>
                </a:extLst>
              </a:tr>
              <a:tr h="554752">
                <a:tc>
                  <a:txBody>
                    <a:bodyPr/>
                    <a:lstStyle/>
                    <a:p>
                      <a:r>
                        <a:rPr lang="en-IN" sz="2400" dirty="0">
                          <a:latin typeface="Arial" panose="020B0604020202020204" pitchFamily="34" charset="0"/>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2400" dirty="0">
                          <a:latin typeface="Arial" panose="020B0604020202020204" pitchFamily="34" charset="0"/>
                          <a:cs typeface="Arial" panose="020B0604020202020204" pitchFamily="34" charset="0"/>
                        </a:rPr>
                        <a:t>Jumanji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2400" dirty="0">
                          <a:latin typeface="Arial" panose="020B0604020202020204" pitchFamily="34" charset="0"/>
                          <a:cs typeface="Arial" panose="020B0604020202020204" pitchFamily="34" charset="0"/>
                        </a:rPr>
                        <a:t>Adventure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23672872"/>
                  </a:ext>
                </a:extLst>
              </a:tr>
            </a:tbl>
          </a:graphicData>
        </a:graphic>
      </p:graphicFrame>
    </p:spTree>
    <p:extLst>
      <p:ext uri="{BB962C8B-B14F-4D97-AF65-F5344CB8AC3E}">
        <p14:creationId xmlns:p14="http://schemas.microsoft.com/office/powerpoint/2010/main" val="1243766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C4D42C-B31E-0CB0-7412-0A0C9E4A50F7}"/>
              </a:ext>
            </a:extLst>
          </p:cNvPr>
          <p:cNvSpPr>
            <a:spLocks noGrp="1"/>
          </p:cNvSpPr>
          <p:nvPr>
            <p:ph idx="1"/>
          </p:nvPr>
        </p:nvSpPr>
        <p:spPr>
          <a:xfrm>
            <a:off x="289560" y="250824"/>
            <a:ext cx="11292840" cy="2532133"/>
          </a:xfrm>
        </p:spPr>
        <p:txBody>
          <a:bodyPr/>
          <a:lstStyle/>
          <a:p>
            <a:pPr marL="0" indent="0">
              <a:buNone/>
            </a:pPr>
            <a:r>
              <a:rPr lang="en-IN" b="1" dirty="0">
                <a:latin typeface="Arial" panose="020B0604020202020204" pitchFamily="34" charset="0"/>
                <a:cs typeface="Arial" panose="020B0604020202020204" pitchFamily="34" charset="0"/>
              </a:rPr>
              <a:t>Rating Data (rating.csv)</a:t>
            </a:r>
            <a:r>
              <a:rPr lang="en-IN" dirty="0">
                <a:latin typeface="Arial" panose="020B0604020202020204" pitchFamily="34" charset="0"/>
                <a:cs typeface="Arial" panose="020B0604020202020204" pitchFamily="34" charset="0"/>
              </a:rPr>
              <a:t>:</a:t>
            </a:r>
          </a:p>
        </p:txBody>
      </p:sp>
      <p:graphicFrame>
        <p:nvGraphicFramePr>
          <p:cNvPr id="4" name="Table 3">
            <a:extLst>
              <a:ext uri="{FF2B5EF4-FFF2-40B4-BE49-F238E27FC236}">
                <a16:creationId xmlns:a16="http://schemas.microsoft.com/office/drawing/2014/main" id="{CC10F2CF-75DB-D0D0-F2A1-D0A973F4DC32}"/>
              </a:ext>
            </a:extLst>
          </p:cNvPr>
          <p:cNvGraphicFramePr>
            <a:graphicFrameLocks noGrp="1"/>
          </p:cNvGraphicFramePr>
          <p:nvPr>
            <p:extLst>
              <p:ext uri="{D42A27DB-BD31-4B8C-83A1-F6EECF244321}">
                <p14:modId xmlns:p14="http://schemas.microsoft.com/office/powerpoint/2010/main" val="4123802631"/>
              </p:ext>
            </p:extLst>
          </p:nvPr>
        </p:nvGraphicFramePr>
        <p:xfrm>
          <a:off x="289560" y="933026"/>
          <a:ext cx="10556241" cy="1556175"/>
        </p:xfrm>
        <a:graphic>
          <a:graphicData uri="http://schemas.openxmlformats.org/drawingml/2006/table">
            <a:tbl>
              <a:tblPr>
                <a:tableStyleId>{5C22544A-7EE6-4342-B048-85BDC9FD1C3A}</a:tableStyleId>
              </a:tblPr>
              <a:tblGrid>
                <a:gridCol w="3518747">
                  <a:extLst>
                    <a:ext uri="{9D8B030D-6E8A-4147-A177-3AD203B41FA5}">
                      <a16:colId xmlns:a16="http://schemas.microsoft.com/office/drawing/2014/main" val="986489866"/>
                    </a:ext>
                  </a:extLst>
                </a:gridCol>
                <a:gridCol w="3518747">
                  <a:extLst>
                    <a:ext uri="{9D8B030D-6E8A-4147-A177-3AD203B41FA5}">
                      <a16:colId xmlns:a16="http://schemas.microsoft.com/office/drawing/2014/main" val="3346235568"/>
                    </a:ext>
                  </a:extLst>
                </a:gridCol>
                <a:gridCol w="3518747">
                  <a:extLst>
                    <a:ext uri="{9D8B030D-6E8A-4147-A177-3AD203B41FA5}">
                      <a16:colId xmlns:a16="http://schemas.microsoft.com/office/drawing/2014/main" val="1175630856"/>
                    </a:ext>
                  </a:extLst>
                </a:gridCol>
              </a:tblGrid>
              <a:tr h="518725">
                <a:tc>
                  <a:txBody>
                    <a:bodyPr/>
                    <a:lstStyle/>
                    <a:p>
                      <a:r>
                        <a:rPr lang="en-IN" sz="2400" dirty="0" err="1">
                          <a:latin typeface="Arial" panose="020B0604020202020204" pitchFamily="34" charset="0"/>
                          <a:cs typeface="Arial" panose="020B0604020202020204" pitchFamily="34" charset="0"/>
                        </a:rPr>
                        <a:t>UserID</a:t>
                      </a:r>
                      <a:endParaRPr lang="en-IN" sz="2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400" dirty="0" err="1">
                          <a:latin typeface="Arial" panose="020B0604020202020204" pitchFamily="34" charset="0"/>
                          <a:cs typeface="Arial" panose="020B0604020202020204" pitchFamily="34" charset="0"/>
                        </a:rPr>
                        <a:t>MovieId</a:t>
                      </a:r>
                      <a:endParaRPr lang="en-IN" sz="24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400" dirty="0">
                          <a:latin typeface="Arial" panose="020B0604020202020204" pitchFamily="34" charset="0"/>
                          <a:cs typeface="Arial" panose="020B0604020202020204" pitchFamily="34" charset="0"/>
                        </a:rPr>
                        <a:t>Rating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5807698"/>
                  </a:ext>
                </a:extLst>
              </a:tr>
              <a:tr h="518725">
                <a:tc>
                  <a:txBody>
                    <a:bodyPr/>
                    <a:lstStyle/>
                    <a:p>
                      <a:r>
                        <a:rPr lang="en-IN" sz="2400" dirty="0">
                          <a:latin typeface="Arial" panose="020B0604020202020204" pitchFamily="34" charset="0"/>
                          <a:cs typeface="Arial" panose="020B06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400" dirty="0">
                          <a:latin typeface="Arial" panose="020B0604020202020204" pitchFamily="34" charset="0"/>
                          <a:cs typeface="Arial" panose="020B06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400" dirty="0">
                          <a:latin typeface="Arial" panose="020B0604020202020204" pitchFamily="34" charset="0"/>
                          <a:cs typeface="Arial" panose="020B0604020202020204" pitchFamily="34" charset="0"/>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8242480"/>
                  </a:ext>
                </a:extLst>
              </a:tr>
              <a:tr h="518725">
                <a:tc>
                  <a:txBody>
                    <a:bodyPr/>
                    <a:lstStyle/>
                    <a:p>
                      <a:r>
                        <a:rPr lang="en-IN" sz="2400" dirty="0">
                          <a:latin typeface="Arial" panose="020B0604020202020204" pitchFamily="34" charset="0"/>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400" dirty="0">
                          <a:latin typeface="Arial" panose="020B0604020202020204" pitchFamily="34" charset="0"/>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400" dirty="0">
                          <a:latin typeface="Arial" panose="020B0604020202020204" pitchFamily="34" charset="0"/>
                          <a:cs typeface="Arial" panose="020B0604020202020204" pitchFamily="34" charset="0"/>
                        </a:rPr>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2046458"/>
                  </a:ext>
                </a:extLst>
              </a:tr>
            </a:tbl>
          </a:graphicData>
        </a:graphic>
      </p:graphicFrame>
      <p:sp>
        <p:nvSpPr>
          <p:cNvPr id="5" name="TextBox 4">
            <a:extLst>
              <a:ext uri="{FF2B5EF4-FFF2-40B4-BE49-F238E27FC236}">
                <a16:creationId xmlns:a16="http://schemas.microsoft.com/office/drawing/2014/main" id="{854C403E-6B84-3580-7334-58084F901D72}"/>
              </a:ext>
            </a:extLst>
          </p:cNvPr>
          <p:cNvSpPr txBox="1"/>
          <p:nvPr/>
        </p:nvSpPr>
        <p:spPr>
          <a:xfrm>
            <a:off x="289560" y="2648183"/>
            <a:ext cx="10852205" cy="523220"/>
          </a:xfrm>
          <a:prstGeom prst="rect">
            <a:avLst/>
          </a:prstGeom>
          <a:noFill/>
        </p:spPr>
        <p:txBody>
          <a:bodyPr wrap="square" rtlCol="0">
            <a:spAutoFit/>
          </a:bodyPr>
          <a:lstStyle/>
          <a:p>
            <a:r>
              <a:rPr lang="en-IN" sz="2800" b="1" dirty="0">
                <a:latin typeface="Arial" panose="020B0604020202020204" pitchFamily="34" charset="0"/>
                <a:cs typeface="Arial" panose="020B0604020202020204" pitchFamily="34" charset="0"/>
              </a:rPr>
              <a:t>Poster Data (moviePoster.csv)</a:t>
            </a:r>
            <a:r>
              <a:rPr lang="en-IN" sz="2800" dirty="0">
                <a:latin typeface="Arial" panose="020B0604020202020204" pitchFamily="34" charset="0"/>
                <a:cs typeface="Arial" panose="020B0604020202020204" pitchFamily="34" charset="0"/>
              </a:rPr>
              <a:t>:</a:t>
            </a:r>
          </a:p>
        </p:txBody>
      </p:sp>
      <p:graphicFrame>
        <p:nvGraphicFramePr>
          <p:cNvPr id="6" name="Table 5">
            <a:extLst>
              <a:ext uri="{FF2B5EF4-FFF2-40B4-BE49-F238E27FC236}">
                <a16:creationId xmlns:a16="http://schemas.microsoft.com/office/drawing/2014/main" id="{44E16B63-79ED-EA29-62ED-2CE5F5730515}"/>
              </a:ext>
            </a:extLst>
          </p:cNvPr>
          <p:cNvGraphicFramePr>
            <a:graphicFrameLocks noGrp="1"/>
          </p:cNvGraphicFramePr>
          <p:nvPr>
            <p:extLst>
              <p:ext uri="{D42A27DB-BD31-4B8C-83A1-F6EECF244321}">
                <p14:modId xmlns:p14="http://schemas.microsoft.com/office/powerpoint/2010/main" val="3084032339"/>
              </p:ext>
            </p:extLst>
          </p:nvPr>
        </p:nvGraphicFramePr>
        <p:xfrm>
          <a:off x="289558" y="3219888"/>
          <a:ext cx="10556242" cy="1556175"/>
        </p:xfrm>
        <a:graphic>
          <a:graphicData uri="http://schemas.openxmlformats.org/drawingml/2006/table">
            <a:tbl>
              <a:tblPr>
                <a:tableStyleId>{5C22544A-7EE6-4342-B048-85BDC9FD1C3A}</a:tableStyleId>
              </a:tblPr>
              <a:tblGrid>
                <a:gridCol w="5278121">
                  <a:extLst>
                    <a:ext uri="{9D8B030D-6E8A-4147-A177-3AD203B41FA5}">
                      <a16:colId xmlns:a16="http://schemas.microsoft.com/office/drawing/2014/main" val="1278504820"/>
                    </a:ext>
                  </a:extLst>
                </a:gridCol>
                <a:gridCol w="5278121">
                  <a:extLst>
                    <a:ext uri="{9D8B030D-6E8A-4147-A177-3AD203B41FA5}">
                      <a16:colId xmlns:a16="http://schemas.microsoft.com/office/drawing/2014/main" val="490526669"/>
                    </a:ext>
                  </a:extLst>
                </a:gridCol>
              </a:tblGrid>
              <a:tr h="518725">
                <a:tc>
                  <a:txBody>
                    <a:bodyPr/>
                    <a:lstStyle/>
                    <a:p>
                      <a:r>
                        <a:rPr lang="en-IN" sz="2400" dirty="0" err="1">
                          <a:latin typeface="Arial" panose="020B0604020202020204" pitchFamily="34" charset="0"/>
                          <a:cs typeface="Arial" panose="020B0604020202020204" pitchFamily="34" charset="0"/>
                        </a:rPr>
                        <a:t>MovieID</a:t>
                      </a:r>
                      <a:endParaRPr lang="en-IN" sz="2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400" dirty="0" err="1">
                          <a:latin typeface="Arial" panose="020B0604020202020204" pitchFamily="34" charset="0"/>
                          <a:cs typeface="Arial" panose="020B0604020202020204" pitchFamily="34" charset="0"/>
                        </a:rPr>
                        <a:t>PosterURL</a:t>
                      </a:r>
                      <a:endParaRPr lang="en-IN" sz="2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9293888"/>
                  </a:ext>
                </a:extLst>
              </a:tr>
              <a:tr h="518725">
                <a:tc>
                  <a:txBody>
                    <a:bodyPr/>
                    <a:lstStyle/>
                    <a:p>
                      <a:r>
                        <a:rPr lang="en-IN" sz="2400" dirty="0">
                          <a:latin typeface="Arial" panose="020B0604020202020204" pitchFamily="34" charset="0"/>
                          <a:cs typeface="Arial" panose="020B06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400" dirty="0"/>
                        <a:t>http://example.com/toy_story.jpg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2443015"/>
                  </a:ext>
                </a:extLst>
              </a:tr>
              <a:tr h="518725">
                <a:tc>
                  <a:txBody>
                    <a:bodyPr/>
                    <a:lstStyle/>
                    <a:p>
                      <a:r>
                        <a:rPr lang="en-IN" sz="2400" dirty="0">
                          <a:latin typeface="Arial" panose="020B0604020202020204" pitchFamily="34" charset="0"/>
                          <a:cs typeface="Arial" panose="020B06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2400" dirty="0"/>
                        <a:t>http://example/Jumanji.jpg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2421721"/>
                  </a:ext>
                </a:extLst>
              </a:tr>
            </a:tbl>
          </a:graphicData>
        </a:graphic>
      </p:graphicFrame>
    </p:spTree>
    <p:extLst>
      <p:ext uri="{BB962C8B-B14F-4D97-AF65-F5344CB8AC3E}">
        <p14:creationId xmlns:p14="http://schemas.microsoft.com/office/powerpoint/2010/main" val="3477523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AEB8F7-27E9-BF70-44AD-C0F0126C9B43}"/>
              </a:ext>
            </a:extLst>
          </p:cNvPr>
          <p:cNvSpPr>
            <a:spLocks noGrp="1"/>
          </p:cNvSpPr>
          <p:nvPr>
            <p:ph idx="1"/>
          </p:nvPr>
        </p:nvSpPr>
        <p:spPr>
          <a:xfrm>
            <a:off x="396240" y="335280"/>
            <a:ext cx="10957560" cy="5841683"/>
          </a:xfrm>
        </p:spPr>
        <p:txBody>
          <a:bodyPr>
            <a:normAutofit/>
          </a:bodyPr>
          <a:lstStyle/>
          <a:p>
            <a:pPr marL="0" indent="0">
              <a:buNone/>
            </a:pPr>
            <a:r>
              <a:rPr lang="en-IN" sz="3600" dirty="0"/>
              <a:t>3. </a:t>
            </a:r>
            <a:r>
              <a:rPr lang="en-IN" sz="3600" dirty="0">
                <a:latin typeface="Arial" panose="020B0604020202020204" pitchFamily="34" charset="0"/>
                <a:cs typeface="Arial" panose="020B0604020202020204" pitchFamily="34" charset="0"/>
              </a:rPr>
              <a:t>Distribution of Ratings(Visualization):</a:t>
            </a:r>
          </a:p>
          <a:p>
            <a:endParaRPr lang="en-IN" sz="2400" dirty="0">
              <a:latin typeface="Arial" panose="020B0604020202020204" pitchFamily="34" charset="0"/>
              <a:cs typeface="Arial" panose="020B0604020202020204" pitchFamily="34" charset="0"/>
            </a:endParaRPr>
          </a:p>
          <a:p>
            <a:endParaRPr lang="en-IN" sz="24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82297A2E-542D-1DFA-12C6-F9DDBB775705}"/>
              </a:ext>
            </a:extLst>
          </p:cNvPr>
          <p:cNvSpPr txBox="1"/>
          <p:nvPr/>
        </p:nvSpPr>
        <p:spPr>
          <a:xfrm>
            <a:off x="525117" y="1133060"/>
            <a:ext cx="11141765" cy="5170646"/>
          </a:xfrm>
          <a:prstGeom prst="rect">
            <a:avLst/>
          </a:prstGeom>
          <a:noFill/>
        </p:spPr>
        <p:txBody>
          <a:bodyPr wrap="square" rtlCol="0">
            <a:spAutoFit/>
          </a:bodyPr>
          <a:lstStyle/>
          <a:p>
            <a:r>
              <a:rPr lang="en-IN" sz="2600" dirty="0">
                <a:latin typeface="Arial" panose="020B0604020202020204" pitchFamily="34" charset="0"/>
                <a:cs typeface="Arial" panose="020B0604020202020204" pitchFamily="34" charset="0"/>
              </a:rPr>
              <a:t>The histogram visualizes the distribution of movie ratings provided by users.</a:t>
            </a:r>
          </a:p>
          <a:p>
            <a:r>
              <a:rPr lang="en-IN" sz="2600" dirty="0">
                <a:latin typeface="Arial" panose="020B0604020202020204" pitchFamily="34" charset="0"/>
                <a:cs typeface="Arial" panose="020B0604020202020204" pitchFamily="34" charset="0"/>
              </a:rPr>
              <a:t>Understanding this distribution helps identify how users rate movies and highlights trends in user preferences.</a:t>
            </a:r>
          </a:p>
          <a:p>
            <a:r>
              <a:rPr lang="en-US" sz="2600" dirty="0">
                <a:latin typeface="Arial" panose="020B0604020202020204" pitchFamily="34" charset="0"/>
                <a:cs typeface="Arial" panose="020B0604020202020204" pitchFamily="34" charset="0"/>
              </a:rPr>
              <a:t>The KDE curve overlayed on the histogram provides a smooth estimation of the probability density function of the ratings.</a:t>
            </a:r>
          </a:p>
          <a:p>
            <a:pPr>
              <a:buFont typeface="Arial" panose="020B0604020202020204" pitchFamily="34" charset="0"/>
              <a:buChar char="•"/>
            </a:pPr>
            <a:r>
              <a:rPr lang="en-US" sz="2600" dirty="0">
                <a:latin typeface="Arial" panose="020B0604020202020204" pitchFamily="34" charset="0"/>
                <a:cs typeface="Arial" panose="020B0604020202020204" pitchFamily="34" charset="0"/>
              </a:rPr>
              <a:t>The histogram can reveal how ratings are distributed among movies:</a:t>
            </a:r>
          </a:p>
          <a:p>
            <a:pPr>
              <a:buFont typeface="Arial" panose="020B0604020202020204" pitchFamily="34" charset="0"/>
              <a:buChar char="•"/>
            </a:pPr>
            <a:r>
              <a:rPr lang="en-US" sz="2600" b="1" dirty="0">
                <a:latin typeface="Arial" panose="020B0604020202020204" pitchFamily="34" charset="0"/>
                <a:cs typeface="Arial" panose="020B0604020202020204" pitchFamily="34" charset="0"/>
              </a:rPr>
              <a:t>Peaks</a:t>
            </a:r>
            <a:r>
              <a:rPr lang="en-US" sz="2600" dirty="0">
                <a:latin typeface="Arial" panose="020B0604020202020204" pitchFamily="34" charset="0"/>
                <a:cs typeface="Arial" panose="020B0604020202020204" pitchFamily="34" charset="0"/>
              </a:rPr>
              <a:t>: Areas with a higher number of ratings (e.g., if many movies received a rating of 4 or 5, it indicates user preference).</a:t>
            </a:r>
          </a:p>
          <a:p>
            <a:pPr>
              <a:buFont typeface="Arial" panose="020B0604020202020204" pitchFamily="34" charset="0"/>
              <a:buChar char="•"/>
            </a:pPr>
            <a:r>
              <a:rPr lang="en-US" sz="2600" b="1" dirty="0">
                <a:latin typeface="Arial" panose="020B0604020202020204" pitchFamily="34" charset="0"/>
                <a:cs typeface="Arial" panose="020B0604020202020204" pitchFamily="34" charset="0"/>
              </a:rPr>
              <a:t>Skewness</a:t>
            </a:r>
            <a:r>
              <a:rPr lang="en-US" sz="2600" dirty="0">
                <a:latin typeface="Arial" panose="020B0604020202020204" pitchFamily="34" charset="0"/>
                <a:cs typeface="Arial" panose="020B0604020202020204" pitchFamily="34" charset="0"/>
              </a:rPr>
              <a:t>: If the distribution is skewed to one side, it may suggest user bias towards higher or lower ratings.</a:t>
            </a:r>
          </a:p>
          <a:p>
            <a:pPr>
              <a:buFont typeface="Arial" panose="020B0604020202020204" pitchFamily="34" charset="0"/>
              <a:buChar char="•"/>
            </a:pPr>
            <a:r>
              <a:rPr lang="en-US" sz="2600" b="1" dirty="0">
                <a:latin typeface="Arial" panose="020B0604020202020204" pitchFamily="34" charset="0"/>
                <a:cs typeface="Arial" panose="020B0604020202020204" pitchFamily="34" charset="0"/>
              </a:rPr>
              <a:t>Outliers</a:t>
            </a:r>
            <a:r>
              <a:rPr lang="en-US" sz="2600" dirty="0">
                <a:latin typeface="Arial" panose="020B0604020202020204" pitchFamily="34" charset="0"/>
                <a:cs typeface="Arial" panose="020B0604020202020204" pitchFamily="34" charset="0"/>
              </a:rPr>
              <a:t>: Unusual ratings (e.g., very low or very high) can be identified.</a:t>
            </a:r>
          </a:p>
          <a:p>
            <a:endParaRPr lang="en-IN" dirty="0"/>
          </a:p>
        </p:txBody>
      </p:sp>
    </p:spTree>
    <p:extLst>
      <p:ext uri="{BB962C8B-B14F-4D97-AF65-F5344CB8AC3E}">
        <p14:creationId xmlns:p14="http://schemas.microsoft.com/office/powerpoint/2010/main" val="2904017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F91719-4755-AD5D-E95F-024493F2B618}"/>
              </a:ext>
            </a:extLst>
          </p:cNvPr>
          <p:cNvSpPr>
            <a:spLocks noGrp="1"/>
          </p:cNvSpPr>
          <p:nvPr>
            <p:ph idx="1"/>
          </p:nvPr>
        </p:nvSpPr>
        <p:spPr>
          <a:xfrm>
            <a:off x="168965" y="244419"/>
            <a:ext cx="11658600" cy="6129656"/>
          </a:xfrm>
        </p:spPr>
        <p:txBody>
          <a:bodyPr>
            <a:normAutofit/>
          </a:bodyPr>
          <a:lstStyle/>
          <a:p>
            <a:pPr>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endParaRPr lang="en-IN" dirty="0"/>
          </a:p>
        </p:txBody>
      </p:sp>
      <p:sp>
        <p:nvSpPr>
          <p:cNvPr id="7" name="Rectangle 4">
            <a:extLst>
              <a:ext uri="{FF2B5EF4-FFF2-40B4-BE49-F238E27FC236}">
                <a16:creationId xmlns:a16="http://schemas.microsoft.com/office/drawing/2014/main" id="{2D528F02-0F99-7C11-BFC6-DEF404F05553}"/>
              </a:ext>
            </a:extLst>
          </p:cNvPr>
          <p:cNvSpPr>
            <a:spLocks noChangeArrowheads="1"/>
          </p:cNvSpPr>
          <p:nvPr/>
        </p:nvSpPr>
        <p:spPr bwMode="auto">
          <a:xfrm>
            <a:off x="148645" y="483925"/>
            <a:ext cx="1131956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X-Axis</a:t>
            </a:r>
            <a:r>
              <a:rPr kumimoji="0" lang="en-US" altLang="en-US" sz="2400" b="0" i="0" u="none" strike="noStrike" cap="none" normalizeH="0" baseline="0" dirty="0">
                <a:ln>
                  <a:noFill/>
                </a:ln>
                <a:solidFill>
                  <a:schemeClr val="tx1"/>
                </a:solidFill>
                <a:effectLst/>
                <a:latin typeface="Arial" panose="020B0604020202020204" pitchFamily="34" charset="0"/>
              </a:rPr>
              <a:t>: Represents the rating values, typically on a scale from 1 to </a:t>
            </a:r>
            <a:r>
              <a:rPr lang="en-US" altLang="en-US" sz="2400" dirty="0">
                <a:latin typeface="Arial" panose="020B0604020202020204" pitchFamily="34" charset="0"/>
              </a:rPr>
              <a:t>5</a:t>
            </a:r>
            <a:r>
              <a:rPr kumimoji="0" lang="en-US" altLang="en-US" sz="2400" b="0" i="0" u="none" strike="noStrike" cap="none" normalizeH="0" baseline="0" dirty="0">
                <a:ln>
                  <a:noFill/>
                </a:ln>
                <a:solidFill>
                  <a:schemeClr val="tx1"/>
                </a:solidFill>
                <a:effectLst/>
                <a:latin typeface="Arial" panose="020B0604020202020204" pitchFamily="34" charset="0"/>
              </a:rPr>
              <a:t> (or 1 to 10, depending on your dataset).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Y-Axis</a:t>
            </a:r>
            <a:r>
              <a:rPr kumimoji="0" lang="en-US" altLang="en-US" sz="2400" b="0" i="0" u="none" strike="noStrike" cap="none" normalizeH="0" baseline="0" dirty="0">
                <a:ln>
                  <a:noFill/>
                </a:ln>
                <a:solidFill>
                  <a:schemeClr val="tx1"/>
                </a:solidFill>
                <a:effectLst/>
                <a:latin typeface="Arial" panose="020B0604020202020204" pitchFamily="34" charset="0"/>
              </a:rPr>
              <a:t>: Indicates the number of movies that received each specific rating.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Bins</a:t>
            </a:r>
            <a:r>
              <a:rPr kumimoji="0" lang="en-US" altLang="en-US" sz="2400" b="0" i="0" u="none" strike="noStrike" cap="none" normalizeH="0" baseline="0" dirty="0">
                <a:ln>
                  <a:noFill/>
                </a:ln>
                <a:solidFill>
                  <a:schemeClr val="tx1"/>
                </a:solidFill>
                <a:effectLst/>
                <a:latin typeface="Arial" panose="020B0604020202020204" pitchFamily="34" charset="0"/>
              </a:rPr>
              <a:t>: The histogram divides the range of ratings into 10 equal intervals (bins) for better visualization of the data. </a:t>
            </a:r>
          </a:p>
        </p:txBody>
      </p:sp>
      <p:sp>
        <p:nvSpPr>
          <p:cNvPr id="8" name="TextBox 7">
            <a:extLst>
              <a:ext uri="{FF2B5EF4-FFF2-40B4-BE49-F238E27FC236}">
                <a16:creationId xmlns:a16="http://schemas.microsoft.com/office/drawing/2014/main" id="{E0EFAE35-7DDA-4EF3-05E9-EE0EE1F7139C}"/>
              </a:ext>
            </a:extLst>
          </p:cNvPr>
          <p:cNvSpPr txBox="1"/>
          <p:nvPr/>
        </p:nvSpPr>
        <p:spPr>
          <a:xfrm>
            <a:off x="148645" y="2539805"/>
            <a:ext cx="11658600" cy="2985433"/>
          </a:xfrm>
          <a:prstGeom prst="rect">
            <a:avLst/>
          </a:prstGeom>
          <a:noFill/>
        </p:spPr>
        <p:txBody>
          <a:bodyPr wrap="square" rtlCol="0">
            <a:spAutoFit/>
          </a:bodyPr>
          <a:lstStyle/>
          <a:p>
            <a:r>
              <a:rPr lang="en-IN" sz="2800" dirty="0">
                <a:latin typeface="Arial Rounded MT Bold" panose="020F0704030504030204" pitchFamily="34" charset="0"/>
              </a:rPr>
              <a:t>Code:</a:t>
            </a:r>
          </a:p>
          <a:p>
            <a:r>
              <a:rPr lang="en-IN" sz="2000" dirty="0"/>
              <a:t>import </a:t>
            </a:r>
            <a:r>
              <a:rPr lang="en-IN" sz="2000" dirty="0" err="1"/>
              <a:t>matplotlib.pyplot</a:t>
            </a:r>
            <a:r>
              <a:rPr lang="en-IN" sz="2000" dirty="0"/>
              <a:t> as </a:t>
            </a:r>
            <a:r>
              <a:rPr lang="en-IN" sz="2000" dirty="0" err="1"/>
              <a:t>plt</a:t>
            </a:r>
            <a:endParaRPr lang="en-IN" sz="2000" dirty="0"/>
          </a:p>
          <a:p>
            <a:r>
              <a:rPr lang="en-IN" sz="2000" dirty="0"/>
              <a:t>import seaborn as </a:t>
            </a:r>
            <a:r>
              <a:rPr lang="en-IN" sz="2000" dirty="0" err="1"/>
              <a:t>sns</a:t>
            </a:r>
            <a:endParaRPr lang="en-IN" sz="2000" dirty="0"/>
          </a:p>
          <a:p>
            <a:r>
              <a:rPr lang="en-IN" sz="2000" dirty="0" err="1"/>
              <a:t>plt.figure</a:t>
            </a:r>
            <a:r>
              <a:rPr lang="en-IN" sz="2000" dirty="0"/>
              <a:t>(</a:t>
            </a:r>
            <a:r>
              <a:rPr lang="en-IN" sz="2000" dirty="0" err="1"/>
              <a:t>figsize</a:t>
            </a:r>
            <a:r>
              <a:rPr lang="en-IN" sz="2000" dirty="0"/>
              <a:t>=(10, 6))</a:t>
            </a:r>
          </a:p>
          <a:p>
            <a:r>
              <a:rPr lang="en-IN" sz="2000" dirty="0" err="1"/>
              <a:t>sns.histplot</a:t>
            </a:r>
            <a:r>
              <a:rPr lang="en-IN" sz="2000" dirty="0"/>
              <a:t>(ratings['Rating'], bins=10, </a:t>
            </a:r>
            <a:r>
              <a:rPr lang="en-IN" sz="2000" dirty="0" err="1"/>
              <a:t>kde</a:t>
            </a:r>
            <a:r>
              <a:rPr lang="en-IN" sz="2000" dirty="0"/>
              <a:t>=True)</a:t>
            </a:r>
          </a:p>
          <a:p>
            <a:r>
              <a:rPr lang="en-IN" sz="2000" dirty="0" err="1"/>
              <a:t>plt.title</a:t>
            </a:r>
            <a:r>
              <a:rPr lang="en-IN" sz="2000" dirty="0"/>
              <a:t>('Distribution of Ratings’)</a:t>
            </a:r>
          </a:p>
          <a:p>
            <a:r>
              <a:rPr lang="en-IN" sz="2000" dirty="0" err="1"/>
              <a:t>plt.xlabel</a:t>
            </a:r>
            <a:r>
              <a:rPr lang="en-IN" sz="2000" dirty="0"/>
              <a:t>('Rating’)</a:t>
            </a:r>
          </a:p>
          <a:p>
            <a:r>
              <a:rPr lang="en-IN" sz="2000" dirty="0" err="1"/>
              <a:t>plt.ylabel</a:t>
            </a:r>
            <a:r>
              <a:rPr lang="en-IN" sz="2000" dirty="0"/>
              <a:t>('No of movies’)</a:t>
            </a:r>
          </a:p>
          <a:p>
            <a:r>
              <a:rPr lang="en-IN" sz="2000" dirty="0" err="1"/>
              <a:t>plt.show</a:t>
            </a:r>
            <a:r>
              <a:rPr lang="en-IN" sz="2000" dirty="0"/>
              <a:t>()</a:t>
            </a:r>
          </a:p>
        </p:txBody>
      </p:sp>
    </p:spTree>
    <p:extLst>
      <p:ext uri="{BB962C8B-B14F-4D97-AF65-F5344CB8AC3E}">
        <p14:creationId xmlns:p14="http://schemas.microsoft.com/office/powerpoint/2010/main" val="3263960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9BADEE70-671F-25E2-3373-EC09FB2E97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 y="248478"/>
            <a:ext cx="11201399" cy="6410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7035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6F5372-F934-E355-E9E6-22FE1E3D5145}"/>
              </a:ext>
            </a:extLst>
          </p:cNvPr>
          <p:cNvSpPr txBox="1"/>
          <p:nvPr/>
        </p:nvSpPr>
        <p:spPr>
          <a:xfrm>
            <a:off x="152399" y="396043"/>
            <a:ext cx="11380305" cy="1077218"/>
          </a:xfrm>
          <a:prstGeom prst="rect">
            <a:avLst/>
          </a:prstGeom>
          <a:noFill/>
        </p:spPr>
        <p:txBody>
          <a:bodyPr wrap="square" rtlCol="0">
            <a:spAutoFit/>
          </a:bodyPr>
          <a:lstStyle/>
          <a:p>
            <a:r>
              <a:rPr lang="en-US" sz="3600" dirty="0"/>
              <a:t>Creating a Sparse Matrix for Efficient Processing:</a:t>
            </a:r>
          </a:p>
          <a:p>
            <a:endParaRPr lang="en-IN" sz="2800" dirty="0"/>
          </a:p>
        </p:txBody>
      </p:sp>
      <p:sp>
        <p:nvSpPr>
          <p:cNvPr id="4" name="Rectangle 1">
            <a:extLst>
              <a:ext uri="{FF2B5EF4-FFF2-40B4-BE49-F238E27FC236}">
                <a16:creationId xmlns:a16="http://schemas.microsoft.com/office/drawing/2014/main" id="{9A3EAAE4-D111-A1C8-621D-EBCE4D360EC5}"/>
              </a:ext>
            </a:extLst>
          </p:cNvPr>
          <p:cNvSpPr>
            <a:spLocks noChangeArrowheads="1"/>
          </p:cNvSpPr>
          <p:nvPr/>
        </p:nvSpPr>
        <p:spPr bwMode="auto">
          <a:xfrm>
            <a:off x="236881" y="1223597"/>
            <a:ext cx="11380305"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Sparse matrices are used to efficiently store data with a large number of zero or empty entries.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In recommendation systems, this is particularly useful because most users do not rate all available items (e.g., movies), resulting in many unfilled entries in a rating matrix.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rPr>
              <a:t>Code:</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from </a:t>
            </a:r>
            <a:r>
              <a:rPr kumimoji="0" lang="en-US" altLang="en-US" sz="2000" b="0" i="0" u="none" strike="noStrike" cap="none" normalizeH="0" baseline="0" dirty="0" err="1">
                <a:ln>
                  <a:noFill/>
                </a:ln>
                <a:solidFill>
                  <a:schemeClr val="tx1"/>
                </a:solidFill>
                <a:effectLst/>
                <a:latin typeface="Arial" panose="020B0604020202020204" pitchFamily="34" charset="0"/>
              </a:rPr>
              <a:t>scipy.sparse</a:t>
            </a:r>
            <a:r>
              <a:rPr kumimoji="0" lang="en-US" altLang="en-US" sz="2000" b="0" i="0" u="none" strike="noStrike" cap="none" normalizeH="0" baseline="0" dirty="0">
                <a:ln>
                  <a:noFill/>
                </a:ln>
                <a:solidFill>
                  <a:schemeClr val="tx1"/>
                </a:solidFill>
                <a:effectLst/>
                <a:latin typeface="Arial" panose="020B0604020202020204" pitchFamily="34" charset="0"/>
              </a:rPr>
              <a:t> import </a:t>
            </a:r>
            <a:r>
              <a:rPr kumimoji="0" lang="en-US" altLang="en-US" sz="2000" b="0" i="0" u="none" strike="noStrike" cap="none" normalizeH="0" baseline="0" dirty="0" err="1">
                <a:ln>
                  <a:noFill/>
                </a:ln>
                <a:solidFill>
                  <a:schemeClr val="tx1"/>
                </a:solidFill>
                <a:effectLst/>
                <a:latin typeface="Arial" panose="020B0604020202020204" pitchFamily="34" charset="0"/>
              </a:rPr>
              <a:t>csr_matrix</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 Convert the </a:t>
            </a:r>
            <a:r>
              <a:rPr kumimoji="0" lang="en-US" altLang="en-US" sz="2000" b="0" i="0" u="none" strike="noStrike" cap="none" normalizeH="0" baseline="0" dirty="0" err="1">
                <a:ln>
                  <a:noFill/>
                </a:ln>
                <a:solidFill>
                  <a:schemeClr val="tx1"/>
                </a:solidFill>
                <a:effectLst/>
                <a:latin typeface="Arial" panose="020B0604020202020204" pitchFamily="34" charset="0"/>
              </a:rPr>
              <a:t>DataFrame</a:t>
            </a:r>
            <a:r>
              <a:rPr kumimoji="0" lang="en-US" altLang="en-US" sz="2000" b="0" i="0" u="none" strike="noStrike" cap="none" normalizeH="0" baseline="0" dirty="0">
                <a:ln>
                  <a:noFill/>
                </a:ln>
                <a:solidFill>
                  <a:schemeClr val="tx1"/>
                </a:solidFill>
                <a:effectLst/>
                <a:latin typeface="Arial" panose="020B0604020202020204" pitchFamily="34" charset="0"/>
              </a:rPr>
              <a:t> into a sparse matrix</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err="1">
                <a:ln>
                  <a:noFill/>
                </a:ln>
                <a:solidFill>
                  <a:schemeClr val="tx1"/>
                </a:solidFill>
                <a:effectLst/>
                <a:latin typeface="Arial" panose="020B0604020202020204" pitchFamily="34" charset="0"/>
              </a:rPr>
              <a:t>csr_data</a:t>
            </a:r>
            <a:r>
              <a:rPr kumimoji="0" lang="en-US" altLang="en-US" sz="2000" b="0" i="0" u="none" strike="noStrike" cap="none" normalizeH="0" baseline="0" dirty="0">
                <a:ln>
                  <a:noFill/>
                </a:ln>
                <a:solidFill>
                  <a:schemeClr val="tx1"/>
                </a:solidFill>
                <a:effectLst/>
                <a:latin typeface="Arial" panose="020B0604020202020204" pitchFamily="34" charset="0"/>
              </a:rPr>
              <a:t> = </a:t>
            </a:r>
            <a:r>
              <a:rPr kumimoji="0" lang="en-US" altLang="en-US" sz="2000" b="0" i="0" u="none" strike="noStrike" cap="none" normalizeH="0" baseline="0" dirty="0" err="1">
                <a:ln>
                  <a:noFill/>
                </a:ln>
                <a:solidFill>
                  <a:schemeClr val="tx1"/>
                </a:solidFill>
                <a:effectLst/>
                <a:latin typeface="Arial" panose="020B0604020202020204" pitchFamily="34" charset="0"/>
              </a:rPr>
              <a:t>csr_matrix</a:t>
            </a:r>
            <a:r>
              <a:rPr kumimoji="0" lang="en-US" altLang="en-US" sz="2000" b="0"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err="1">
                <a:ln>
                  <a:noFill/>
                </a:ln>
                <a:solidFill>
                  <a:schemeClr val="tx1"/>
                </a:solidFill>
                <a:effectLst/>
                <a:latin typeface="Arial" panose="020B0604020202020204" pitchFamily="34" charset="0"/>
              </a:rPr>
              <a:t>final_dataset.values</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 Reset the index of the final dataset for clarity</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err="1">
                <a:ln>
                  <a:noFill/>
                </a:ln>
                <a:solidFill>
                  <a:schemeClr val="tx1"/>
                </a:solidFill>
                <a:effectLst/>
                <a:latin typeface="Arial" panose="020B0604020202020204" pitchFamily="34" charset="0"/>
              </a:rPr>
              <a:t>final_dataset.reset_index</a:t>
            </a:r>
            <a:r>
              <a:rPr kumimoji="0" lang="en-US" altLang="en-US" sz="2000" b="0"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err="1">
                <a:ln>
                  <a:noFill/>
                </a:ln>
                <a:solidFill>
                  <a:schemeClr val="tx1"/>
                </a:solidFill>
                <a:effectLst/>
                <a:latin typeface="Arial" panose="020B0604020202020204" pitchFamily="34" charset="0"/>
              </a:rPr>
              <a:t>inplace</a:t>
            </a:r>
            <a:r>
              <a:rPr kumimoji="0" lang="en-US" altLang="en-US" sz="2000" b="0" i="0" u="none" strike="noStrike" cap="none" normalizeH="0" baseline="0" dirty="0">
                <a:ln>
                  <a:noFill/>
                </a:ln>
                <a:solidFill>
                  <a:schemeClr val="tx1"/>
                </a:solidFill>
                <a:effectLst/>
                <a:latin typeface="Arial" panose="020B0604020202020204" pitchFamily="34" charset="0"/>
              </a:rPr>
              <a:t>=True)</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 Display the sparse matrix</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print(</a:t>
            </a:r>
            <a:r>
              <a:rPr kumimoji="0" lang="en-US" altLang="en-US" sz="2000" b="0" i="0" u="none" strike="noStrike" cap="none" normalizeH="0" baseline="0" dirty="0" err="1">
                <a:ln>
                  <a:noFill/>
                </a:ln>
                <a:solidFill>
                  <a:schemeClr val="tx1"/>
                </a:solidFill>
                <a:effectLst/>
                <a:latin typeface="Arial" panose="020B0604020202020204" pitchFamily="34" charset="0"/>
              </a:rPr>
              <a:t>csr_data</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66506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447558-D273-9E97-E991-32B76A50D8DB}"/>
              </a:ext>
            </a:extLst>
          </p:cNvPr>
          <p:cNvSpPr txBox="1"/>
          <p:nvPr/>
        </p:nvSpPr>
        <p:spPr>
          <a:xfrm>
            <a:off x="167640" y="223098"/>
            <a:ext cx="11856720" cy="1138773"/>
          </a:xfrm>
          <a:prstGeom prst="rect">
            <a:avLst/>
          </a:prstGeom>
          <a:noFill/>
        </p:spPr>
        <p:txBody>
          <a:bodyPr wrap="square" rtlCol="0">
            <a:spAutoFit/>
          </a:bodyPr>
          <a:lstStyle/>
          <a:p>
            <a:r>
              <a:rPr lang="en-US" sz="3600" dirty="0"/>
              <a:t>Implementing K-Nearest Neighbors for Recommendations:</a:t>
            </a:r>
          </a:p>
          <a:p>
            <a:endParaRPr lang="en-IN" sz="3200" dirty="0"/>
          </a:p>
        </p:txBody>
      </p:sp>
      <p:sp>
        <p:nvSpPr>
          <p:cNvPr id="3" name="Rectangle 1">
            <a:extLst>
              <a:ext uri="{FF2B5EF4-FFF2-40B4-BE49-F238E27FC236}">
                <a16:creationId xmlns:a16="http://schemas.microsoft.com/office/drawing/2014/main" id="{BE649849-09F0-BE1E-207E-5A7354F83380}"/>
              </a:ext>
            </a:extLst>
          </p:cNvPr>
          <p:cNvSpPr>
            <a:spLocks noChangeArrowheads="1"/>
          </p:cNvSpPr>
          <p:nvPr/>
        </p:nvSpPr>
        <p:spPr bwMode="auto">
          <a:xfrm>
            <a:off x="462722" y="982251"/>
            <a:ext cx="11282238" cy="5062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KNN is a popular algorithm used in recommendation systems for finding similar items or users.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It works by identifying the 'K' most similar items (or users) based on their ratings.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sz="3200" dirty="0">
                <a:latin typeface="Arial" panose="020B0604020202020204" pitchFamily="34" charset="0"/>
              </a:rPr>
              <a:t>Code:</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from </a:t>
            </a:r>
            <a:r>
              <a:rPr kumimoji="0" lang="en-US" altLang="en-US" sz="2000" b="0" i="0" u="none" strike="noStrike" cap="none" normalizeH="0" baseline="0" dirty="0" err="1">
                <a:ln>
                  <a:noFill/>
                </a:ln>
                <a:solidFill>
                  <a:schemeClr val="tx1"/>
                </a:solidFill>
                <a:effectLst/>
                <a:latin typeface="Arial" panose="020B0604020202020204" pitchFamily="34" charset="0"/>
              </a:rPr>
              <a:t>sklearn.neighbors</a:t>
            </a:r>
            <a:r>
              <a:rPr kumimoji="0" lang="en-US" altLang="en-US" sz="2000" b="0" i="0" u="none" strike="noStrike" cap="none" normalizeH="0" baseline="0" dirty="0">
                <a:ln>
                  <a:noFill/>
                </a:ln>
                <a:solidFill>
                  <a:schemeClr val="tx1"/>
                </a:solidFill>
                <a:effectLst/>
                <a:latin typeface="Arial" panose="020B0604020202020204" pitchFamily="34" charset="0"/>
              </a:rPr>
              <a:t> import </a:t>
            </a:r>
            <a:r>
              <a:rPr kumimoji="0" lang="en-US" altLang="en-US" sz="2000" b="0" i="0" u="none" strike="noStrike" cap="none" normalizeH="0" baseline="0" dirty="0" err="1">
                <a:ln>
                  <a:noFill/>
                </a:ln>
                <a:solidFill>
                  <a:schemeClr val="tx1"/>
                </a:solidFill>
                <a:effectLst/>
                <a:latin typeface="Arial" panose="020B0604020202020204" pitchFamily="34" charset="0"/>
              </a:rPr>
              <a:t>NearestNeighbors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 Initialize the KNN model</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err="1">
                <a:ln>
                  <a:noFill/>
                </a:ln>
                <a:solidFill>
                  <a:schemeClr val="tx1"/>
                </a:solidFill>
                <a:effectLst/>
                <a:latin typeface="Arial" panose="020B0604020202020204" pitchFamily="34" charset="0"/>
              </a:rPr>
              <a:t>knn</a:t>
            </a:r>
            <a:r>
              <a:rPr kumimoji="0" lang="en-US" altLang="en-US" sz="2000" b="0" i="0" u="none" strike="noStrike" cap="none" normalizeH="0" baseline="0" dirty="0">
                <a:ln>
                  <a:noFill/>
                </a:ln>
                <a:solidFill>
                  <a:schemeClr val="tx1"/>
                </a:solidFill>
                <a:effectLst/>
                <a:latin typeface="Arial" panose="020B0604020202020204" pitchFamily="34" charset="0"/>
              </a:rPr>
              <a:t> = </a:t>
            </a:r>
            <a:r>
              <a:rPr kumimoji="0" lang="en-US" altLang="en-US" sz="2000" b="0" i="0" u="none" strike="noStrike" cap="none" normalizeH="0" baseline="0" dirty="0" err="1">
                <a:ln>
                  <a:noFill/>
                </a:ln>
                <a:solidFill>
                  <a:schemeClr val="tx1"/>
                </a:solidFill>
                <a:effectLst/>
                <a:latin typeface="Arial" panose="020B0604020202020204" pitchFamily="34" charset="0"/>
              </a:rPr>
              <a:t>NearestNeighbors</a:t>
            </a:r>
            <a:r>
              <a:rPr kumimoji="0" lang="en-US" altLang="en-US" sz="2000" b="0" i="0" u="none" strike="noStrike" cap="none" normalizeH="0" baseline="0" dirty="0">
                <a:ln>
                  <a:noFill/>
                </a:ln>
                <a:solidFill>
                  <a:schemeClr val="tx1"/>
                </a:solidFill>
                <a:effectLst/>
                <a:latin typeface="Arial" panose="020B0604020202020204" pitchFamily="34" charset="0"/>
              </a:rPr>
              <a:t>(metric='cosine', algorithm='brute', </a:t>
            </a:r>
            <a:r>
              <a:rPr kumimoji="0" lang="en-US" altLang="en-US" sz="2000" b="0" i="0" u="none" strike="noStrike" cap="none" normalizeH="0" baseline="0" dirty="0" err="1">
                <a:ln>
                  <a:noFill/>
                </a:ln>
                <a:solidFill>
                  <a:schemeClr val="tx1"/>
                </a:solidFill>
                <a:effectLst/>
                <a:latin typeface="Arial" panose="020B0604020202020204" pitchFamily="34" charset="0"/>
              </a:rPr>
              <a:t>n_neighbors</a:t>
            </a:r>
            <a:r>
              <a:rPr kumimoji="0" lang="en-US" altLang="en-US" sz="2000" b="0" i="0" u="none" strike="noStrike" cap="none" normalizeH="0" baseline="0" dirty="0">
                <a:ln>
                  <a:noFill/>
                </a:ln>
                <a:solidFill>
                  <a:schemeClr val="tx1"/>
                </a:solidFill>
                <a:effectLst/>
                <a:latin typeface="Arial" panose="020B0604020202020204" pitchFamily="34" charset="0"/>
              </a:rPr>
              <a:t>=20, </a:t>
            </a:r>
            <a:r>
              <a:rPr kumimoji="0" lang="en-US" altLang="en-US" sz="2000" b="0" i="0" u="none" strike="noStrike" cap="none" normalizeH="0" baseline="0" dirty="0" err="1">
                <a:ln>
                  <a:noFill/>
                </a:ln>
                <a:solidFill>
                  <a:schemeClr val="tx1"/>
                </a:solidFill>
                <a:effectLst/>
                <a:latin typeface="Arial" panose="020B0604020202020204" pitchFamily="34" charset="0"/>
              </a:rPr>
              <a:t>n_jobs</a:t>
            </a:r>
            <a:r>
              <a:rPr kumimoji="0" lang="en-US" altLang="en-US" sz="2000" b="0" i="0" u="none" strike="noStrike" cap="none" normalizeH="0" baseline="0" dirty="0">
                <a:ln>
                  <a:noFill/>
                </a:ln>
                <a:solidFill>
                  <a:schemeClr val="tx1"/>
                </a:solidFill>
                <a:effectLst/>
                <a:latin typeface="Arial" panose="020B0604020202020204" pitchFamily="34" charset="0"/>
              </a:rPr>
              <a:t>=-1)</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 Fit the model to the sparse matrix</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err="1">
                <a:ln>
                  <a:noFill/>
                </a:ln>
                <a:solidFill>
                  <a:schemeClr val="tx1"/>
                </a:solidFill>
                <a:effectLst/>
                <a:latin typeface="Arial" panose="020B0604020202020204" pitchFamily="34" charset="0"/>
              </a:rPr>
              <a:t>knn.fit</a:t>
            </a:r>
            <a:r>
              <a:rPr kumimoji="0" lang="en-US" altLang="en-US" sz="2000" b="0"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err="1">
                <a:ln>
                  <a:noFill/>
                </a:ln>
                <a:solidFill>
                  <a:schemeClr val="tx1"/>
                </a:solidFill>
                <a:effectLst/>
                <a:latin typeface="Arial" panose="020B0604020202020204" pitchFamily="34" charset="0"/>
              </a:rPr>
              <a:t>csr_data</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1048947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512A5970-BE04-E481-D34D-0AA887A89C8B}"/>
              </a:ext>
            </a:extLst>
          </p:cNvPr>
          <p:cNvSpPr>
            <a:spLocks noChangeArrowheads="1"/>
          </p:cNvSpPr>
          <p:nvPr/>
        </p:nvSpPr>
        <p:spPr bwMode="auto">
          <a:xfrm>
            <a:off x="283154" y="221525"/>
            <a:ext cx="11206922"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Breakdown of the Code</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Importing the Library</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Unicode MS" panose="020B0604020202020204" pitchFamily="34" charset="-128"/>
              </a:rPr>
              <a:t>from </a:t>
            </a:r>
            <a:r>
              <a:rPr kumimoji="0" lang="en-US" altLang="en-US" sz="2000" b="0" i="0" u="none" strike="noStrike" cap="none" normalizeH="0" baseline="0" dirty="0" err="1">
                <a:ln>
                  <a:noFill/>
                </a:ln>
                <a:solidFill>
                  <a:schemeClr val="tx1"/>
                </a:solidFill>
                <a:effectLst/>
                <a:latin typeface="Arial Unicode MS" panose="020B0604020202020204" pitchFamily="34" charset="-128"/>
              </a:rPr>
              <a:t>sklearn.neighbors</a:t>
            </a:r>
            <a:r>
              <a:rPr kumimoji="0" lang="en-US" altLang="en-US" sz="2000" b="0" i="0" u="none" strike="noStrike" cap="none" normalizeH="0" baseline="0" dirty="0">
                <a:ln>
                  <a:noFill/>
                </a:ln>
                <a:solidFill>
                  <a:schemeClr val="tx1"/>
                </a:solidFill>
                <a:effectLst/>
                <a:latin typeface="Arial Unicode MS" panose="020B0604020202020204" pitchFamily="34" charset="-128"/>
              </a:rPr>
              <a:t> import </a:t>
            </a:r>
            <a:r>
              <a:rPr kumimoji="0" lang="en-US" altLang="en-US" sz="2000" b="0" i="0" u="none" strike="noStrike" cap="none" normalizeH="0" baseline="0" dirty="0" err="1">
                <a:ln>
                  <a:noFill/>
                </a:ln>
                <a:solidFill>
                  <a:schemeClr val="tx1"/>
                </a:solidFill>
                <a:effectLst/>
                <a:latin typeface="Arial Unicode MS" panose="020B0604020202020204" pitchFamily="34" charset="-128"/>
              </a:rPr>
              <a:t>NearestNeighbors</a:t>
            </a:r>
            <a:r>
              <a:rPr kumimoji="0" lang="en-US" altLang="en-US" sz="2000" b="0" i="0" u="none" strike="noStrike" cap="none" normalizeH="0" baseline="0" dirty="0">
                <a:ln>
                  <a:noFill/>
                </a:ln>
                <a:solidFill>
                  <a:schemeClr val="tx1"/>
                </a:solidFill>
                <a:effectLst/>
              </a:rPr>
              <a:t>: Imports the KNN class from the Scikit-learn library.</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Model Initialization</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Unicode MS" panose="020B0604020202020204" pitchFamily="34" charset="-128"/>
              </a:rPr>
              <a:t>metric='cosine'</a:t>
            </a:r>
            <a:r>
              <a:rPr kumimoji="0" lang="en-US" altLang="en-US" sz="2000" b="0" i="0" u="none" strike="noStrike" cap="none" normalizeH="0" baseline="0" dirty="0">
                <a:ln>
                  <a:noFill/>
                </a:ln>
                <a:solidFill>
                  <a:schemeClr val="tx1"/>
                </a:solidFill>
                <a:effectLst/>
              </a:rPr>
              <a:t>: Uses cosine similarity as the distance metric.</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Unicode MS" panose="020B0604020202020204" pitchFamily="34" charset="-128"/>
              </a:rPr>
              <a:t>algorithm='brute'</a:t>
            </a:r>
            <a:r>
              <a:rPr kumimoji="0" lang="en-US" altLang="en-US" sz="2000" b="0" i="0" u="none" strike="noStrike" cap="none" normalizeH="0" baseline="0" dirty="0">
                <a:ln>
                  <a:noFill/>
                </a:ln>
                <a:solidFill>
                  <a:schemeClr val="tx1"/>
                </a:solidFill>
                <a:effectLst/>
              </a:rPr>
              <a:t>: Applies the brute-force approach to find neighbors.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a:ln>
                  <a:noFill/>
                </a:ln>
                <a:solidFill>
                  <a:schemeClr val="tx1"/>
                </a:solidFill>
                <a:effectLst/>
                <a:latin typeface="Arial Unicode MS" panose="020B0604020202020204" pitchFamily="34" charset="-128"/>
              </a:rPr>
              <a:t>n_neighbors</a:t>
            </a:r>
            <a:r>
              <a:rPr kumimoji="0" lang="en-US" altLang="en-US" sz="2000" b="0" i="0" u="none" strike="noStrike" cap="none" normalizeH="0" baseline="0" dirty="0">
                <a:ln>
                  <a:noFill/>
                </a:ln>
                <a:solidFill>
                  <a:schemeClr val="tx1"/>
                </a:solidFill>
                <a:effectLst/>
                <a:latin typeface="Arial Unicode MS" panose="020B0604020202020204" pitchFamily="34" charset="-128"/>
              </a:rPr>
              <a:t>=20</a:t>
            </a:r>
            <a:r>
              <a:rPr kumimoji="0" lang="en-US" altLang="en-US" sz="2000" b="0" i="0" u="none" strike="noStrike" cap="none" normalizeH="0" baseline="0" dirty="0">
                <a:ln>
                  <a:noFill/>
                </a:ln>
                <a:solidFill>
                  <a:schemeClr val="tx1"/>
                </a:solidFill>
                <a:effectLst/>
              </a:rPr>
              <a:t>: Sets the model to find the 20 nearest neighbors.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a:ln>
                  <a:noFill/>
                </a:ln>
                <a:solidFill>
                  <a:schemeClr val="tx1"/>
                </a:solidFill>
                <a:effectLst/>
                <a:latin typeface="Arial Unicode MS" panose="020B0604020202020204" pitchFamily="34" charset="-128"/>
              </a:rPr>
              <a:t>n_jobs</a:t>
            </a:r>
            <a:r>
              <a:rPr kumimoji="0" lang="en-US" altLang="en-US" sz="2000" b="0" i="0" u="none" strike="noStrike" cap="none" normalizeH="0" baseline="0" dirty="0">
                <a:ln>
                  <a:noFill/>
                </a:ln>
                <a:solidFill>
                  <a:schemeClr val="tx1"/>
                </a:solidFill>
                <a:effectLst/>
                <a:latin typeface="Arial Unicode MS" panose="020B0604020202020204" pitchFamily="34" charset="-128"/>
              </a:rPr>
              <a:t>=-1</a:t>
            </a:r>
            <a:r>
              <a:rPr kumimoji="0" lang="en-US" altLang="en-US" sz="2000" b="0" i="0" u="none" strike="noStrike" cap="none" normalizeH="0" baseline="0" dirty="0">
                <a:ln>
                  <a:noFill/>
                </a:ln>
                <a:solidFill>
                  <a:schemeClr val="tx1"/>
                </a:solidFill>
                <a:effectLst/>
              </a:rPr>
              <a:t>: Utilizes all available CPU cores for faster processing.</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Fitting the Model</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err="1">
                <a:ln>
                  <a:noFill/>
                </a:ln>
                <a:solidFill>
                  <a:schemeClr val="tx1"/>
                </a:solidFill>
                <a:effectLst/>
                <a:latin typeface="Arial Unicode MS" panose="020B0604020202020204" pitchFamily="34" charset="-128"/>
              </a:rPr>
              <a:t>knn.fit</a:t>
            </a:r>
            <a:r>
              <a:rPr kumimoji="0" lang="en-US" altLang="en-US" sz="2000" b="0" i="0" u="none" strike="noStrike" cap="none" normalizeH="0" baseline="0" dirty="0">
                <a:ln>
                  <a:noFill/>
                </a:ln>
                <a:solidFill>
                  <a:schemeClr val="tx1"/>
                </a:solidFill>
                <a:effectLst/>
                <a:latin typeface="Arial Unicode MS" panose="020B0604020202020204" pitchFamily="34" charset="-128"/>
              </a:rPr>
              <a:t>(</a:t>
            </a:r>
            <a:r>
              <a:rPr kumimoji="0" lang="en-US" altLang="en-US" sz="2000" b="0" i="0" u="none" strike="noStrike" cap="none" normalizeH="0" baseline="0" dirty="0" err="1">
                <a:ln>
                  <a:noFill/>
                </a:ln>
                <a:solidFill>
                  <a:schemeClr val="tx1"/>
                </a:solidFill>
                <a:effectLst/>
                <a:latin typeface="Arial Unicode MS" panose="020B0604020202020204" pitchFamily="34" charset="-128"/>
              </a:rPr>
              <a:t>csr_data</a:t>
            </a:r>
            <a:r>
              <a:rPr kumimoji="0" lang="en-US" altLang="en-US" sz="2000" b="0" i="0" u="none" strike="noStrike" cap="none" normalizeH="0" baseline="0" dirty="0">
                <a:ln>
                  <a:noFill/>
                </a:ln>
                <a:solidFill>
                  <a:schemeClr val="tx1"/>
                </a:solidFill>
                <a:effectLst/>
                <a:latin typeface="Arial Unicode MS" panose="020B0604020202020204" pitchFamily="34" charset="-128"/>
              </a:rPr>
              <a:t>)</a:t>
            </a:r>
            <a:r>
              <a:rPr kumimoji="0" lang="en-US" altLang="en-US" sz="2000" b="0" i="0" u="none" strike="noStrike" cap="none" normalizeH="0" baseline="0" dirty="0">
                <a:ln>
                  <a:noFill/>
                </a:ln>
                <a:solidFill>
                  <a:schemeClr val="tx1"/>
                </a:solidFill>
                <a:effectLst/>
              </a:rPr>
              <a:t>: Fits the KNN model to the sparse matrix of movie ratings.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44" name="Picture 4">
            <a:extLst>
              <a:ext uri="{FF2B5EF4-FFF2-40B4-BE49-F238E27FC236}">
                <a16:creationId xmlns:a16="http://schemas.microsoft.com/office/drawing/2014/main" id="{0BA6736E-D494-8B91-03B0-C4D7B565C0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154" y="3856383"/>
            <a:ext cx="10938124" cy="2780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2028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D6C854-A145-9CB4-A7D8-5D4222F31338}"/>
              </a:ext>
            </a:extLst>
          </p:cNvPr>
          <p:cNvSpPr txBox="1"/>
          <p:nvPr/>
        </p:nvSpPr>
        <p:spPr>
          <a:xfrm>
            <a:off x="310985" y="107122"/>
            <a:ext cx="9531626" cy="707886"/>
          </a:xfrm>
          <a:prstGeom prst="rect">
            <a:avLst/>
          </a:prstGeom>
          <a:noFill/>
        </p:spPr>
        <p:txBody>
          <a:bodyPr wrap="square" rtlCol="0">
            <a:spAutoFit/>
          </a:bodyPr>
          <a:lstStyle/>
          <a:p>
            <a:r>
              <a:rPr lang="en-IN" sz="4000" dirty="0"/>
              <a:t>Movie Recommendation Function:</a:t>
            </a:r>
          </a:p>
        </p:txBody>
      </p:sp>
      <p:sp>
        <p:nvSpPr>
          <p:cNvPr id="4" name="Rectangle 1">
            <a:extLst>
              <a:ext uri="{FF2B5EF4-FFF2-40B4-BE49-F238E27FC236}">
                <a16:creationId xmlns:a16="http://schemas.microsoft.com/office/drawing/2014/main" id="{E5DFA459-023E-2752-C718-9AF8D97C0EF0}"/>
              </a:ext>
            </a:extLst>
          </p:cNvPr>
          <p:cNvSpPr>
            <a:spLocks noChangeArrowheads="1"/>
          </p:cNvSpPr>
          <p:nvPr/>
        </p:nvSpPr>
        <p:spPr bwMode="auto">
          <a:xfrm>
            <a:off x="430695" y="815008"/>
            <a:ext cx="10542105" cy="498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The </a:t>
            </a:r>
            <a:r>
              <a:rPr kumimoji="0" lang="en-US" altLang="en-US" sz="2400" b="0" i="0" u="none" strike="noStrike" cap="none" normalizeH="0" baseline="0" dirty="0" err="1">
                <a:ln>
                  <a:noFill/>
                </a:ln>
                <a:solidFill>
                  <a:schemeClr val="tx1"/>
                </a:solidFill>
                <a:effectLst/>
                <a:latin typeface="Arial Unicode MS" panose="020B0604020202020204" pitchFamily="34" charset="-128"/>
              </a:rPr>
              <a:t>get_recommendation</a:t>
            </a:r>
            <a:r>
              <a:rPr kumimoji="0" lang="en-US" altLang="en-US" sz="2400" b="0" i="0" u="none" strike="noStrike" cap="none" normalizeH="0" baseline="0" dirty="0">
                <a:ln>
                  <a:noFill/>
                </a:ln>
                <a:solidFill>
                  <a:schemeClr val="tx1"/>
                </a:solidFill>
                <a:effectLst/>
                <a:latin typeface="Arial Unicode MS" panose="020B0604020202020204" pitchFamily="34" charset="-128"/>
              </a:rPr>
              <a:t>(</a:t>
            </a:r>
            <a:r>
              <a:rPr kumimoji="0" lang="en-US" altLang="en-US" sz="2400" b="0" i="0" u="none" strike="noStrike" cap="none" normalizeH="0" baseline="0" dirty="0" err="1">
                <a:ln>
                  <a:noFill/>
                </a:ln>
                <a:solidFill>
                  <a:schemeClr val="tx1"/>
                </a:solidFill>
                <a:effectLst/>
                <a:latin typeface="Arial Unicode MS" panose="020B0604020202020204" pitchFamily="34" charset="-128"/>
              </a:rPr>
              <a:t>movie_name</a:t>
            </a:r>
            <a:r>
              <a:rPr kumimoji="0" lang="en-US" altLang="en-US" sz="2400" b="0" i="0" u="none" strike="noStrike" cap="none" normalizeH="0" baseline="0" dirty="0">
                <a:ln>
                  <a:noFill/>
                </a:ln>
                <a:solidFill>
                  <a:schemeClr val="tx1"/>
                </a:solidFill>
                <a:effectLst/>
                <a:latin typeface="Arial Unicode MS" panose="020B0604020202020204" pitchFamily="34" charset="-128"/>
              </a:rPr>
              <a:t>)</a:t>
            </a:r>
            <a:r>
              <a:rPr kumimoji="0" lang="en-US" altLang="en-US" sz="2400" b="0" i="0" u="none" strike="noStrike" cap="none" normalizeH="0" baseline="0" dirty="0">
                <a:ln>
                  <a:noFill/>
                </a:ln>
                <a:solidFill>
                  <a:schemeClr val="tx1"/>
                </a:solidFill>
                <a:effectLst/>
              </a:rPr>
              <a:t> function generates movie recommendations based on a given movie name.</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It employs the K-Nearest Neighbors (KNN) algorithm to identify similar movies</a:t>
            </a:r>
            <a:r>
              <a:rPr kumimoji="0" lang="en-US" altLang="en-US" sz="1800" b="0" i="0" u="none" strike="noStrike" cap="none" normalizeH="0" baseline="0" dirty="0">
                <a:ln>
                  <a:noFill/>
                </a:ln>
                <a:solidFill>
                  <a:schemeClr val="tx1"/>
                </a:solidFill>
                <a:effectLst/>
                <a:latin typeface="Arial" panose="020B0604020202020204" pitchFamily="34" charset="0"/>
              </a:rPr>
              <a:t>.</a:t>
            </a:r>
          </a:p>
          <a:p>
            <a:r>
              <a:rPr lang="en-US" sz="2400" b="1" dirty="0"/>
              <a:t>Function Steps</a:t>
            </a:r>
          </a:p>
          <a:p>
            <a:pPr>
              <a:buFont typeface="+mj-lt"/>
              <a:buAutoNum type="arabicPeriod"/>
            </a:pPr>
            <a:r>
              <a:rPr lang="en-US" sz="2400" b="1" dirty="0"/>
              <a:t>Input</a:t>
            </a:r>
            <a:r>
              <a:rPr lang="en-US" sz="2400" dirty="0"/>
              <a:t>:</a:t>
            </a:r>
          </a:p>
          <a:p>
            <a:pPr marL="342900" indent="-342900">
              <a:buFont typeface="Arial" panose="020B0604020202020204" pitchFamily="34" charset="0"/>
              <a:buChar char="•"/>
            </a:pPr>
            <a:r>
              <a:rPr lang="en-US" sz="2400" dirty="0"/>
              <a:t>Accepts a movie name as input</a:t>
            </a:r>
          </a:p>
          <a:p>
            <a:pPr lvl="1"/>
            <a:r>
              <a:rPr lang="en-US" sz="2400" dirty="0">
                <a:latin typeface="Arial Rounded MT Bold" panose="020F0704030504030204" pitchFamily="34" charset="0"/>
              </a:rPr>
              <a:t>Code:</a:t>
            </a:r>
          </a:p>
          <a:p>
            <a:pPr lvl="1"/>
            <a:r>
              <a:rPr lang="en-US" sz="2000" dirty="0"/>
              <a:t>def </a:t>
            </a:r>
            <a:r>
              <a:rPr lang="en-US" sz="2000" dirty="0" err="1"/>
              <a:t>get_recommendation</a:t>
            </a:r>
            <a:r>
              <a:rPr lang="en-US" sz="2000" dirty="0"/>
              <a:t>(</a:t>
            </a:r>
            <a:r>
              <a:rPr lang="en-US" sz="2000" dirty="0" err="1"/>
              <a:t>movie_name</a:t>
            </a:r>
            <a:r>
              <a:rPr lang="en-US" sz="2000" dirty="0"/>
              <a:t>):</a:t>
            </a:r>
          </a:p>
          <a:p>
            <a:pPr lvl="1"/>
            <a:endParaRPr lang="en-US" sz="2400" dirty="0"/>
          </a:p>
          <a:p>
            <a:pPr lvl="1"/>
            <a:endParaRPr lang="en-US" sz="2400" dirty="0"/>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A406C0DB-AD50-CC94-1B6A-6B5D71538174}"/>
              </a:ext>
            </a:extLst>
          </p:cNvPr>
          <p:cNvSpPr>
            <a:spLocks noChangeArrowheads="1"/>
          </p:cNvSpPr>
          <p:nvPr/>
        </p:nvSpPr>
        <p:spPr bwMode="auto">
          <a:xfrm rot="10800000" flipV="1">
            <a:off x="487017" y="4750330"/>
            <a:ext cx="11217966"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2.Search for Movies</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Filters the </a:t>
            </a:r>
            <a:r>
              <a:rPr kumimoji="0" lang="en-US" altLang="en-US" sz="2400" b="0" i="0" u="none" strike="noStrike" cap="none" normalizeH="0" baseline="0" dirty="0">
                <a:ln>
                  <a:noFill/>
                </a:ln>
                <a:solidFill>
                  <a:schemeClr val="tx1"/>
                </a:solidFill>
                <a:effectLst/>
                <a:latin typeface="Arial Unicode MS" panose="020B0604020202020204" pitchFamily="34" charset="-128"/>
              </a:rPr>
              <a:t>movies</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err="1">
                <a:ln>
                  <a:noFill/>
                </a:ln>
                <a:solidFill>
                  <a:schemeClr val="tx1"/>
                </a:solidFill>
                <a:effectLst/>
              </a:rPr>
              <a:t>DataFrame</a:t>
            </a:r>
            <a:r>
              <a:rPr kumimoji="0" lang="en-US" altLang="en-US" sz="2400" b="0" i="0" u="none" strike="noStrike" cap="none" normalizeH="0" baseline="0" dirty="0">
                <a:ln>
                  <a:noFill/>
                </a:ln>
                <a:solidFill>
                  <a:schemeClr val="tx1"/>
                </a:solidFill>
                <a:effectLst/>
              </a:rPr>
              <a:t> to find matches</a:t>
            </a:r>
          </a:p>
          <a:p>
            <a:pPr marL="0" marR="0" lvl="0" indent="0" algn="l" defTabSz="914400" rtl="0" eaLnBrk="0" fontAlgn="base" latinLnBrk="0" hangingPunct="0">
              <a:lnSpc>
                <a:spcPct val="100000"/>
              </a:lnSpc>
              <a:spcBef>
                <a:spcPct val="0"/>
              </a:spcBef>
              <a:spcAft>
                <a:spcPct val="0"/>
              </a:spcAft>
              <a:buClrTx/>
              <a:buSzTx/>
              <a:tabLst/>
            </a:pPr>
            <a:r>
              <a:rPr lang="en-US" altLang="en-US" sz="2400" dirty="0">
                <a:latin typeface="Arial Rounded MT Bold" panose="020F0704030504030204" pitchFamily="34" charset="0"/>
              </a:rPr>
              <a:t>    Code:</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err="1">
                <a:ln>
                  <a:noFill/>
                </a:ln>
                <a:solidFill>
                  <a:schemeClr val="tx1"/>
                </a:solidFill>
                <a:effectLst/>
              </a:rPr>
              <a:t>movie_list</a:t>
            </a:r>
            <a:r>
              <a:rPr kumimoji="0" lang="en-US" altLang="en-US" sz="2000" b="0" i="0" u="none" strike="noStrike" cap="none" normalizeH="0" baseline="0" dirty="0">
                <a:ln>
                  <a:noFill/>
                </a:ln>
                <a:solidFill>
                  <a:schemeClr val="tx1"/>
                </a:solidFill>
                <a:effectLst/>
              </a:rPr>
              <a:t> = movies[movies['Movie'].</a:t>
            </a:r>
            <a:r>
              <a:rPr kumimoji="0" lang="en-US" altLang="en-US" sz="2000" b="0" i="0" u="none" strike="noStrike" cap="none" normalizeH="0" baseline="0" dirty="0" err="1">
                <a:ln>
                  <a:noFill/>
                </a:ln>
                <a:solidFill>
                  <a:schemeClr val="tx1"/>
                </a:solidFill>
                <a:effectLst/>
              </a:rPr>
              <a:t>str.contains</a:t>
            </a:r>
            <a:r>
              <a:rPr kumimoji="0" lang="en-US" altLang="en-US" sz="2000" b="0" i="0" u="none" strike="noStrike" cap="none" normalizeH="0" baseline="0" dirty="0">
                <a:ln>
                  <a:noFill/>
                </a:ln>
                <a:solidFill>
                  <a:schemeClr val="tx1"/>
                </a:solidFill>
                <a:effectLst/>
              </a:rPr>
              <a:t>(</a:t>
            </a:r>
            <a:r>
              <a:rPr kumimoji="0" lang="en-US" altLang="en-US" sz="2000" b="0" i="0" u="none" strike="noStrike" cap="none" normalizeH="0" baseline="0" dirty="0" err="1">
                <a:ln>
                  <a:noFill/>
                </a:ln>
                <a:solidFill>
                  <a:schemeClr val="tx1"/>
                </a:solidFill>
                <a:effectLst/>
              </a:rPr>
              <a:t>movie_name</a:t>
            </a:r>
            <a:r>
              <a:rPr kumimoji="0" lang="en-US" altLang="en-US" sz="20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Rounded MT Bold" panose="020F07040305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91294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1143000"/>
          </a:xfrm>
        </p:spPr>
        <p:txBody>
          <a:bodyPr/>
          <a:lstStyle/>
          <a:p>
            <a:pPr algn="l"/>
            <a:r>
              <a:rPr lang="en-US" dirty="0">
                <a:solidFill>
                  <a:srgbClr val="C00000"/>
                </a:solidFill>
                <a:latin typeface="Arial" pitchFamily="34" charset="0"/>
                <a:cs typeface="Arial" pitchFamily="34" charset="0"/>
              </a:rPr>
              <a:t>Presentation Outline</a:t>
            </a:r>
          </a:p>
        </p:txBody>
      </p:sp>
      <p:sp>
        <p:nvSpPr>
          <p:cNvPr id="3" name="Content Placeholder 2"/>
          <p:cNvSpPr>
            <a:spLocks noGrp="1"/>
          </p:cNvSpPr>
          <p:nvPr>
            <p:ph idx="1"/>
          </p:nvPr>
        </p:nvSpPr>
        <p:spPr>
          <a:xfrm>
            <a:off x="2133600" y="1600201"/>
            <a:ext cx="8229600" cy="4525963"/>
          </a:xfrm>
        </p:spPr>
        <p:txBody>
          <a:bodyPr>
            <a:normAutofit lnSpcReduction="10000"/>
          </a:bodyPr>
          <a:lstStyle/>
          <a:p>
            <a:r>
              <a:rPr lang="en-US" sz="2400" dirty="0">
                <a:latin typeface="Arial" pitchFamily="34" charset="0"/>
                <a:cs typeface="Arial" pitchFamily="34" charset="0"/>
              </a:rPr>
              <a:t>Course Certificate</a:t>
            </a:r>
          </a:p>
          <a:p>
            <a:r>
              <a:rPr lang="en-US" sz="2400" dirty="0">
                <a:latin typeface="Arial" pitchFamily="34" charset="0"/>
                <a:cs typeface="Arial" pitchFamily="34" charset="0"/>
              </a:rPr>
              <a:t>Introduction</a:t>
            </a:r>
          </a:p>
          <a:p>
            <a:r>
              <a:rPr lang="en-US" sz="2400" dirty="0">
                <a:latin typeface="Arial" pitchFamily="34" charset="0"/>
                <a:cs typeface="Arial" pitchFamily="34" charset="0"/>
              </a:rPr>
              <a:t>Abstract</a:t>
            </a:r>
          </a:p>
          <a:p>
            <a:r>
              <a:rPr lang="en-US" sz="2400" dirty="0">
                <a:latin typeface="Arial" pitchFamily="34" charset="0"/>
                <a:cs typeface="Arial" pitchFamily="34" charset="0"/>
              </a:rPr>
              <a:t>Objectives</a:t>
            </a:r>
          </a:p>
          <a:p>
            <a:r>
              <a:rPr lang="en-US" sz="2400" dirty="0">
                <a:latin typeface="Arial" pitchFamily="34" charset="0"/>
                <a:cs typeface="Arial" pitchFamily="34" charset="0"/>
              </a:rPr>
              <a:t>System Architecture / Ideation Map</a:t>
            </a:r>
          </a:p>
          <a:p>
            <a:r>
              <a:rPr lang="en-US" sz="2400" dirty="0">
                <a:latin typeface="Arial" pitchFamily="34" charset="0"/>
                <a:cs typeface="Arial" pitchFamily="34" charset="0"/>
              </a:rPr>
              <a:t>Module Implementation</a:t>
            </a:r>
          </a:p>
          <a:p>
            <a:r>
              <a:rPr lang="en-US" sz="2400" dirty="0">
                <a:latin typeface="Arial" pitchFamily="34" charset="0"/>
                <a:cs typeface="Arial" pitchFamily="34" charset="0"/>
              </a:rPr>
              <a:t>Application Snapshots</a:t>
            </a:r>
          </a:p>
          <a:p>
            <a:r>
              <a:rPr lang="en-US" sz="2400" dirty="0">
                <a:latin typeface="Arial" pitchFamily="34" charset="0"/>
                <a:cs typeface="Arial" pitchFamily="34" charset="0"/>
              </a:rPr>
              <a:t>Results and Discussions</a:t>
            </a:r>
          </a:p>
          <a:p>
            <a:r>
              <a:rPr lang="en-US" sz="2400" dirty="0">
                <a:latin typeface="Arial" pitchFamily="34" charset="0"/>
                <a:cs typeface="Arial" pitchFamily="34" charset="0"/>
              </a:rPr>
              <a:t>Conclusion &amp; Future work</a:t>
            </a:r>
          </a:p>
          <a:p>
            <a:r>
              <a:rPr lang="en-US" sz="2400" dirty="0">
                <a:latin typeface="Arial" pitchFamily="34" charset="0"/>
                <a:cs typeface="Arial" pitchFamily="34" charset="0"/>
              </a:rPr>
              <a:t>References</a:t>
            </a:r>
          </a:p>
          <a:p>
            <a:endParaRPr lang="en-US" dirty="0"/>
          </a:p>
        </p:txBody>
      </p:sp>
      <p:sp>
        <p:nvSpPr>
          <p:cNvPr id="4" name="Date Placeholder 3"/>
          <p:cNvSpPr>
            <a:spLocks noGrp="1"/>
          </p:cNvSpPr>
          <p:nvPr>
            <p:ph type="dt" sz="half" idx="10"/>
          </p:nvPr>
        </p:nvSpPr>
        <p:spPr/>
        <p:txBody>
          <a:bodyPr/>
          <a:lstStyle/>
          <a:p>
            <a:fld id="{DBA50EAB-41BE-44C5-8B3C-E8577D7CCC37}" type="datetime3">
              <a:rPr lang="en-US" smtClean="0"/>
              <a:pPr/>
              <a:t>23 October 2024</a:t>
            </a:fld>
            <a:endParaRPr lang="en-US" dirty="0"/>
          </a:p>
        </p:txBody>
      </p:sp>
      <p:sp>
        <p:nvSpPr>
          <p:cNvPr id="5" name="Footer Placeholder 4"/>
          <p:cNvSpPr>
            <a:spLocks noGrp="1"/>
          </p:cNvSpPr>
          <p:nvPr>
            <p:ph type="ftr" sz="quarter" idx="11"/>
          </p:nvPr>
        </p:nvSpPr>
        <p:spPr/>
        <p:txBody>
          <a:bodyPr/>
          <a:lstStyle/>
          <a:p>
            <a:r>
              <a:rPr lang="en-US"/>
              <a:t>Department of CSE</a:t>
            </a:r>
            <a:endParaRPr lang="en-US" dirty="0"/>
          </a:p>
        </p:txBody>
      </p:sp>
      <p:sp>
        <p:nvSpPr>
          <p:cNvPr id="6" name="Slide Number Placeholder 5"/>
          <p:cNvSpPr>
            <a:spLocks noGrp="1"/>
          </p:cNvSpPr>
          <p:nvPr>
            <p:ph type="sldNum" sz="quarter" idx="12"/>
          </p:nvPr>
        </p:nvSpPr>
        <p:spPr/>
        <p:txBody>
          <a:bodyPr/>
          <a:lstStyle/>
          <a:p>
            <a:fld id="{C0EC1BDC-9B67-430D-970A-E36C75175141}"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136AA8-0B7C-D784-721B-962BE6F7A56D}"/>
              </a:ext>
            </a:extLst>
          </p:cNvPr>
          <p:cNvSpPr txBox="1"/>
          <p:nvPr/>
        </p:nvSpPr>
        <p:spPr>
          <a:xfrm>
            <a:off x="675862" y="581296"/>
            <a:ext cx="11052313" cy="10095071"/>
          </a:xfrm>
          <a:prstGeom prst="rect">
            <a:avLst/>
          </a:prstGeom>
          <a:noFill/>
        </p:spPr>
        <p:txBody>
          <a:bodyPr wrap="square">
            <a:spAutoFit/>
          </a:bodyPr>
          <a:lstStyle/>
          <a:p>
            <a:r>
              <a:rPr lang="en-US" sz="2400" b="1" dirty="0"/>
              <a:t>3.Check Matches</a:t>
            </a:r>
            <a:r>
              <a:rPr lang="en-US" sz="2400" dirty="0"/>
              <a:t>:</a:t>
            </a:r>
          </a:p>
          <a:p>
            <a:pPr>
              <a:buFont typeface="Arial" panose="020B0604020202020204" pitchFamily="34" charset="0"/>
              <a:buChar char="•"/>
            </a:pPr>
            <a:r>
              <a:rPr lang="en-US" sz="2400" dirty="0"/>
              <a:t>If matches exist, retrieve the first movie's ID.</a:t>
            </a:r>
          </a:p>
          <a:p>
            <a:r>
              <a:rPr lang="en-US" sz="2400" dirty="0"/>
              <a:t>     </a:t>
            </a:r>
            <a:r>
              <a:rPr lang="en-US" sz="2400" dirty="0">
                <a:latin typeface="Arial Rounded MT Bold" panose="020F0704030504030204" pitchFamily="34" charset="0"/>
              </a:rPr>
              <a:t>Code:</a:t>
            </a:r>
          </a:p>
          <a:p>
            <a:r>
              <a:rPr lang="en-US" sz="2000" dirty="0"/>
              <a:t>         if </a:t>
            </a:r>
            <a:r>
              <a:rPr lang="en-US" sz="2000" dirty="0" err="1"/>
              <a:t>len</a:t>
            </a:r>
            <a:r>
              <a:rPr lang="en-US" sz="2000" dirty="0"/>
              <a:t>(</a:t>
            </a:r>
            <a:r>
              <a:rPr lang="en-US" sz="2000" dirty="0" err="1"/>
              <a:t>movie_list</a:t>
            </a:r>
            <a:r>
              <a:rPr lang="en-US" sz="2000" dirty="0"/>
              <a:t>):</a:t>
            </a:r>
          </a:p>
          <a:p>
            <a:r>
              <a:rPr lang="en-US" sz="2000" dirty="0"/>
              <a:t>              </a:t>
            </a:r>
            <a:r>
              <a:rPr lang="en-US" sz="2000" dirty="0" err="1"/>
              <a:t>movie_idx</a:t>
            </a:r>
            <a:r>
              <a:rPr lang="en-US" sz="2000" dirty="0"/>
              <a:t> = </a:t>
            </a:r>
            <a:r>
              <a:rPr lang="en-US" sz="2000" dirty="0" err="1"/>
              <a:t>movie_list.iloc</a:t>
            </a:r>
            <a:r>
              <a:rPr lang="en-US" sz="2000" dirty="0"/>
              <a:t>[0]['</a:t>
            </a:r>
            <a:r>
              <a:rPr lang="en-US" sz="2000" dirty="0" err="1"/>
              <a:t>movieId</a:t>
            </a:r>
            <a:r>
              <a:rPr lang="en-US" sz="2000" dirty="0"/>
              <a:t>’]</a:t>
            </a:r>
          </a:p>
          <a:p>
            <a:r>
              <a:rPr lang="en-US" sz="2400" b="1" dirty="0"/>
              <a:t>4.Find Nearest Neighbors</a:t>
            </a:r>
            <a:r>
              <a:rPr lang="en-US" sz="2400" dirty="0"/>
              <a:t>:</a:t>
            </a:r>
          </a:p>
          <a:p>
            <a:pPr>
              <a:buFont typeface="Arial" panose="020B0604020202020204" pitchFamily="34" charset="0"/>
              <a:buChar char="•"/>
            </a:pPr>
            <a:r>
              <a:rPr lang="en-US" sz="2400" dirty="0"/>
              <a:t>Use KNN to find similar movies.</a:t>
            </a:r>
          </a:p>
          <a:p>
            <a:r>
              <a:rPr lang="en-US" sz="2400" dirty="0"/>
              <a:t>      </a:t>
            </a:r>
            <a:r>
              <a:rPr lang="en-US" sz="2400" dirty="0">
                <a:latin typeface="Arial Rounded MT Bold" panose="020F0704030504030204" pitchFamily="34" charset="0"/>
              </a:rPr>
              <a:t>Code:</a:t>
            </a:r>
          </a:p>
          <a:p>
            <a:r>
              <a:rPr lang="en-US" sz="2400" dirty="0">
                <a:latin typeface="Arial Rounded MT Bold" panose="020F0704030504030204" pitchFamily="34" charset="0"/>
              </a:rPr>
              <a:t>        </a:t>
            </a:r>
            <a:r>
              <a:rPr lang="en-US" sz="2000" dirty="0"/>
              <a:t>distance, indices = </a:t>
            </a:r>
            <a:r>
              <a:rPr lang="en-US" sz="2000" dirty="0" err="1"/>
              <a:t>knn.kneighbors</a:t>
            </a:r>
            <a:r>
              <a:rPr lang="en-US" sz="2000" dirty="0"/>
              <a:t>(</a:t>
            </a:r>
            <a:r>
              <a:rPr lang="en-US" sz="2000" dirty="0" err="1"/>
              <a:t>csr_data</a:t>
            </a:r>
            <a:r>
              <a:rPr lang="en-US" sz="2000" dirty="0"/>
              <a:t>[</a:t>
            </a:r>
            <a:r>
              <a:rPr lang="en-US" sz="2000" dirty="0" err="1"/>
              <a:t>movie_idx</a:t>
            </a:r>
            <a:r>
              <a:rPr lang="en-US" sz="2000" dirty="0"/>
              <a:t>], </a:t>
            </a:r>
            <a:r>
              <a:rPr lang="en-US" sz="2000" dirty="0" err="1"/>
              <a:t>n_neighbors</a:t>
            </a:r>
            <a:r>
              <a:rPr lang="en-US" sz="2000" dirty="0"/>
              <a:t>=11)</a:t>
            </a:r>
          </a:p>
          <a:p>
            <a:r>
              <a:rPr lang="en-US" sz="2400" b="1" dirty="0"/>
              <a:t>5.Sort Recommendations</a:t>
            </a:r>
            <a:r>
              <a:rPr lang="en-US" sz="2400" dirty="0"/>
              <a:t>:</a:t>
            </a:r>
          </a:p>
          <a:p>
            <a:pPr>
              <a:buFont typeface="Arial" panose="020B0604020202020204" pitchFamily="34" charset="0"/>
              <a:buChar char="•"/>
            </a:pPr>
            <a:r>
              <a:rPr lang="en-US" sz="2400" dirty="0"/>
              <a:t>Sorts neighbors by distance, excluding the input movie.</a:t>
            </a:r>
          </a:p>
          <a:p>
            <a:r>
              <a:rPr lang="en-US" sz="2400" dirty="0"/>
              <a:t>       </a:t>
            </a:r>
            <a:r>
              <a:rPr lang="en-US" sz="2400" dirty="0">
                <a:latin typeface="Arial Rounded MT Bold" panose="020F0704030504030204" pitchFamily="34" charset="0"/>
              </a:rPr>
              <a:t>Code:</a:t>
            </a:r>
          </a:p>
          <a:p>
            <a:r>
              <a:rPr lang="en-US" sz="2400" dirty="0">
                <a:latin typeface="Arial Rounded MT Bold" panose="020F0704030504030204" pitchFamily="34" charset="0"/>
              </a:rPr>
              <a:t>        </a:t>
            </a:r>
            <a:r>
              <a:rPr lang="en-US" sz="2000" dirty="0" err="1"/>
              <a:t>rec_movies_indices</a:t>
            </a:r>
            <a:r>
              <a:rPr lang="en-US" sz="2000" dirty="0"/>
              <a:t> = sorted(list(zip(</a:t>
            </a:r>
            <a:r>
              <a:rPr lang="en-US" sz="2000" dirty="0" err="1"/>
              <a:t>indices.squeeze</a:t>
            </a:r>
            <a:r>
              <a:rPr lang="en-US" sz="2000" dirty="0"/>
              <a:t>().</a:t>
            </a:r>
            <a:r>
              <a:rPr lang="en-US" sz="2000" dirty="0" err="1"/>
              <a:t>tolist</a:t>
            </a:r>
            <a:r>
              <a:rPr lang="en-US" sz="2000" dirty="0"/>
              <a:t>(), </a:t>
            </a:r>
            <a:r>
              <a:rPr lang="en-US" sz="2000" dirty="0" err="1"/>
              <a:t>distance.squeeze</a:t>
            </a:r>
            <a:r>
              <a:rPr lang="en-US" sz="2000" dirty="0"/>
              <a:t>().</a:t>
            </a:r>
            <a:r>
              <a:rPr lang="en-US" sz="2000" dirty="0" err="1"/>
              <a:t>tolist</a:t>
            </a:r>
            <a:r>
              <a:rPr lang="en-US" sz="2000" dirty="0"/>
              <a:t>())), key=lambda x: x[1])[:0:-1]</a:t>
            </a:r>
          </a:p>
          <a:p>
            <a:r>
              <a:rPr lang="en-US" sz="2400" b="1" dirty="0"/>
              <a:t>6.Compile Recommendations</a:t>
            </a:r>
            <a:r>
              <a:rPr lang="en-US" sz="2400" dirty="0"/>
              <a:t>:</a:t>
            </a:r>
          </a:p>
          <a:p>
            <a:pPr>
              <a:buFont typeface="Arial" panose="020B0604020202020204" pitchFamily="34" charset="0"/>
              <a:buChar char="•"/>
            </a:pPr>
            <a:r>
              <a:rPr lang="en-US" sz="2400" dirty="0"/>
              <a:t>Collect recommended movies and their distances</a:t>
            </a:r>
          </a:p>
          <a:p>
            <a:r>
              <a:rPr lang="en-US" sz="2400" dirty="0">
                <a:latin typeface="Arial Rounded MT Bold" panose="020F0704030504030204" pitchFamily="34" charset="0"/>
              </a:rPr>
              <a:t>        </a:t>
            </a:r>
          </a:p>
          <a:p>
            <a:r>
              <a:rPr lang="en-US" sz="2400" dirty="0">
                <a:latin typeface="Arial Rounded MT Bold" panose="020F0704030504030204" pitchFamily="34" charset="0"/>
              </a:rPr>
              <a:t>         </a:t>
            </a:r>
          </a:p>
          <a:p>
            <a:pPr>
              <a:buFont typeface="Arial" panose="020B0604020202020204" pitchFamily="34" charset="0"/>
              <a:buChar char="•"/>
            </a:pPr>
            <a:endParaRPr lang="en-US" sz="2400" dirty="0"/>
          </a:p>
          <a:p>
            <a:r>
              <a:rPr lang="en-US" sz="2400" dirty="0"/>
              <a:t>        </a:t>
            </a:r>
          </a:p>
          <a:p>
            <a:endParaRPr lang="en-US" sz="2400" dirty="0">
              <a:latin typeface="Arial Rounded MT Bold" panose="020F0704030504030204" pitchFamily="34" charset="0"/>
            </a:endParaRPr>
          </a:p>
          <a:p>
            <a:r>
              <a:rPr lang="en-US" sz="2400" dirty="0">
                <a:latin typeface="Arial Rounded MT Bold" panose="020F0704030504030204" pitchFamily="34" charset="0"/>
              </a:rPr>
              <a:t>              </a:t>
            </a:r>
          </a:p>
          <a:p>
            <a:endParaRPr lang="en-US" sz="2000" dirty="0"/>
          </a:p>
          <a:p>
            <a:endParaRPr lang="en-US" sz="2400" dirty="0">
              <a:latin typeface="Arial Rounded MT Bold" panose="020F0704030504030204" pitchFamily="34" charset="0"/>
            </a:endParaRPr>
          </a:p>
          <a:p>
            <a:r>
              <a:rPr lang="en-US" sz="2400" dirty="0">
                <a:latin typeface="Arial Rounded MT Bold" panose="020F0704030504030204" pitchFamily="34" charset="0"/>
              </a:rPr>
              <a:t>        </a:t>
            </a:r>
          </a:p>
          <a:p>
            <a:endParaRPr lang="en-US" sz="2000" dirty="0"/>
          </a:p>
          <a:p>
            <a:endParaRPr lang="en-US" sz="2400" dirty="0">
              <a:latin typeface="Arial Rounded MT Bold" panose="020F0704030504030204" pitchFamily="34" charset="0"/>
            </a:endParaRPr>
          </a:p>
          <a:p>
            <a:endParaRPr lang="en-US" sz="2400" dirty="0"/>
          </a:p>
        </p:txBody>
      </p:sp>
    </p:spTree>
    <p:extLst>
      <p:ext uri="{BB962C8B-B14F-4D97-AF65-F5344CB8AC3E}">
        <p14:creationId xmlns:p14="http://schemas.microsoft.com/office/powerpoint/2010/main" val="35229545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4DD2C0F-A546-90FA-F3EB-E684ADC2257D}"/>
              </a:ext>
            </a:extLst>
          </p:cNvPr>
          <p:cNvSpPr txBox="1"/>
          <p:nvPr/>
        </p:nvSpPr>
        <p:spPr>
          <a:xfrm>
            <a:off x="566531" y="437323"/>
            <a:ext cx="11231217" cy="7355860"/>
          </a:xfrm>
          <a:prstGeom prst="rect">
            <a:avLst/>
          </a:prstGeom>
          <a:noFill/>
        </p:spPr>
        <p:txBody>
          <a:bodyPr wrap="square">
            <a:spAutoFit/>
          </a:bodyPr>
          <a:lstStyle/>
          <a:p>
            <a:r>
              <a:rPr lang="en-IN" sz="2400" dirty="0">
                <a:latin typeface="Arial Rounded MT Bold" panose="020F0704030504030204" pitchFamily="34" charset="0"/>
              </a:rPr>
              <a:t>   Code:</a:t>
            </a:r>
          </a:p>
          <a:p>
            <a:r>
              <a:rPr lang="en-IN" sz="2000" dirty="0" err="1"/>
              <a:t>recommended_movies</a:t>
            </a:r>
            <a:r>
              <a:rPr lang="en-IN" sz="2000" dirty="0"/>
              <a:t> = []</a:t>
            </a:r>
          </a:p>
          <a:p>
            <a:r>
              <a:rPr lang="en-IN" sz="2000" dirty="0"/>
              <a:t>for </a:t>
            </a:r>
            <a:r>
              <a:rPr lang="en-IN" sz="2000" dirty="0" err="1"/>
              <a:t>val</a:t>
            </a:r>
            <a:r>
              <a:rPr lang="en-IN" sz="2000" dirty="0"/>
              <a:t> in </a:t>
            </a:r>
            <a:r>
              <a:rPr lang="en-IN" sz="2000" dirty="0" err="1"/>
              <a:t>rec_movies_indices</a:t>
            </a:r>
            <a:r>
              <a:rPr lang="en-IN" sz="2000" dirty="0"/>
              <a:t>:</a:t>
            </a:r>
          </a:p>
          <a:p>
            <a:r>
              <a:rPr lang="en-IN" sz="2000" dirty="0"/>
              <a:t>    </a:t>
            </a:r>
            <a:r>
              <a:rPr lang="en-IN" sz="2000" dirty="0" err="1"/>
              <a:t>movie_idx</a:t>
            </a:r>
            <a:r>
              <a:rPr lang="en-IN" sz="2000" dirty="0"/>
              <a:t> = </a:t>
            </a:r>
            <a:r>
              <a:rPr lang="en-IN" sz="2000" dirty="0" err="1"/>
              <a:t>final_dataset.iloc</a:t>
            </a:r>
            <a:r>
              <a:rPr lang="en-IN" sz="2000" dirty="0"/>
              <a:t>[</a:t>
            </a:r>
            <a:r>
              <a:rPr lang="en-IN" sz="2000" dirty="0" err="1"/>
              <a:t>val</a:t>
            </a:r>
            <a:r>
              <a:rPr lang="en-IN" sz="2000" dirty="0"/>
              <a:t>[0]]['</a:t>
            </a:r>
            <a:r>
              <a:rPr lang="en-IN" sz="2000" dirty="0" err="1"/>
              <a:t>movieId</a:t>
            </a:r>
            <a:r>
              <a:rPr lang="en-IN" sz="2000" dirty="0"/>
              <a:t>']</a:t>
            </a:r>
          </a:p>
          <a:p>
            <a:r>
              <a:rPr lang="en-IN" sz="2000" dirty="0"/>
              <a:t>    </a:t>
            </a:r>
            <a:r>
              <a:rPr lang="en-IN" sz="2000" dirty="0" err="1"/>
              <a:t>idx</a:t>
            </a:r>
            <a:r>
              <a:rPr lang="en-IN" sz="2000" dirty="0"/>
              <a:t> = movies[movies['</a:t>
            </a:r>
            <a:r>
              <a:rPr lang="en-IN" sz="2000" dirty="0" err="1"/>
              <a:t>movieId</a:t>
            </a:r>
            <a:r>
              <a:rPr lang="en-IN" sz="2000" dirty="0"/>
              <a:t>'] == </a:t>
            </a:r>
            <a:r>
              <a:rPr lang="en-IN" sz="2000" dirty="0" err="1"/>
              <a:t>movie_idx</a:t>
            </a:r>
            <a:r>
              <a:rPr lang="en-IN" sz="2000" dirty="0"/>
              <a:t>].index</a:t>
            </a:r>
          </a:p>
          <a:p>
            <a:r>
              <a:rPr lang="en-IN" sz="2000" dirty="0"/>
              <a:t>    </a:t>
            </a:r>
            <a:r>
              <a:rPr lang="en-IN" sz="2000" dirty="0" err="1"/>
              <a:t>recommended_movies.append</a:t>
            </a:r>
            <a:r>
              <a:rPr lang="en-IN" sz="2000" dirty="0"/>
              <a:t>({'Movie': </a:t>
            </a:r>
            <a:r>
              <a:rPr lang="en-IN" sz="2000" dirty="0" err="1"/>
              <a:t>movies.iloc</a:t>
            </a:r>
            <a:r>
              <a:rPr lang="en-IN" sz="2000" dirty="0"/>
              <a:t>[</a:t>
            </a:r>
            <a:r>
              <a:rPr lang="en-IN" sz="2000" dirty="0" err="1"/>
              <a:t>idx</a:t>
            </a:r>
            <a:r>
              <a:rPr lang="en-IN" sz="2000" dirty="0"/>
              <a:t>]['Movie'].values[0], 'Distance': </a:t>
            </a:r>
            <a:r>
              <a:rPr lang="en-IN" sz="2000" dirty="0" err="1"/>
              <a:t>val</a:t>
            </a:r>
            <a:r>
              <a:rPr lang="en-IN" sz="2000" dirty="0"/>
              <a:t>[1]})</a:t>
            </a:r>
          </a:p>
          <a:p>
            <a:r>
              <a:rPr lang="en-US" sz="2400" b="1" dirty="0"/>
              <a:t>7.Return Recommendations</a:t>
            </a:r>
            <a:r>
              <a:rPr lang="en-US" sz="2400" dirty="0"/>
              <a:t>:</a:t>
            </a:r>
          </a:p>
          <a:p>
            <a:pPr>
              <a:buFont typeface="Arial" panose="020B0604020202020204" pitchFamily="34" charset="0"/>
              <a:buChar char="•"/>
            </a:pPr>
            <a:r>
              <a:rPr lang="en-US" sz="2400" dirty="0"/>
              <a:t>Outputs a </a:t>
            </a:r>
            <a:r>
              <a:rPr lang="en-US" sz="2400" dirty="0" err="1"/>
              <a:t>DataFrame</a:t>
            </a:r>
            <a:r>
              <a:rPr lang="en-US" sz="2400" dirty="0"/>
              <a:t> with recommended movies.</a:t>
            </a:r>
          </a:p>
          <a:p>
            <a:r>
              <a:rPr lang="en-US" sz="2400" dirty="0">
                <a:latin typeface="Arial Rounded MT Bold" panose="020F0704030504030204" pitchFamily="34" charset="0"/>
              </a:rPr>
              <a:t>    Code:</a:t>
            </a:r>
          </a:p>
          <a:p>
            <a:r>
              <a:rPr lang="en-US" sz="2400" dirty="0">
                <a:latin typeface="Arial Rounded MT Bold" panose="020F0704030504030204" pitchFamily="34" charset="0"/>
              </a:rPr>
              <a:t>     </a:t>
            </a:r>
            <a:r>
              <a:rPr lang="en-US" sz="2000" dirty="0" err="1"/>
              <a:t>df</a:t>
            </a:r>
            <a:r>
              <a:rPr lang="en-US" sz="2000" dirty="0"/>
              <a:t> = </a:t>
            </a:r>
            <a:r>
              <a:rPr lang="en-US" sz="2000" dirty="0" err="1"/>
              <a:t>pd.DataFrame</a:t>
            </a:r>
            <a:r>
              <a:rPr lang="en-US" sz="2000" dirty="0"/>
              <a:t>(</a:t>
            </a:r>
            <a:r>
              <a:rPr lang="en-US" sz="2000" dirty="0" err="1"/>
              <a:t>recommended_movies</a:t>
            </a:r>
            <a:r>
              <a:rPr lang="en-US" sz="2000" dirty="0"/>
              <a:t>, index=range(1, 11))</a:t>
            </a:r>
          </a:p>
          <a:p>
            <a:r>
              <a:rPr lang="en-US" sz="2000" dirty="0"/>
              <a:t>       return </a:t>
            </a:r>
            <a:r>
              <a:rPr lang="en-US" sz="2000" dirty="0" err="1"/>
              <a:t>df</a:t>
            </a:r>
            <a:endParaRPr lang="en-US" sz="2000" dirty="0"/>
          </a:p>
          <a:p>
            <a:r>
              <a:rPr lang="en-US" sz="2400" b="1" dirty="0"/>
              <a:t>8.Error Handling</a:t>
            </a:r>
            <a:r>
              <a:rPr lang="en-US" sz="2400" dirty="0"/>
              <a:t>:</a:t>
            </a:r>
          </a:p>
          <a:p>
            <a:pPr>
              <a:buFont typeface="Arial" panose="020B0604020202020204" pitchFamily="34" charset="0"/>
              <a:buChar char="•"/>
            </a:pPr>
            <a:r>
              <a:rPr lang="en-US" sz="2400" dirty="0"/>
              <a:t>Returns an error message if no movie is found</a:t>
            </a:r>
          </a:p>
          <a:p>
            <a:r>
              <a:rPr lang="en-US" sz="2400" dirty="0"/>
              <a:t>      </a:t>
            </a:r>
            <a:r>
              <a:rPr lang="en-US" sz="2400" dirty="0">
                <a:latin typeface="Arial Rounded MT Bold" panose="020F0704030504030204" pitchFamily="34" charset="0"/>
              </a:rPr>
              <a:t>Code:</a:t>
            </a:r>
          </a:p>
          <a:p>
            <a:r>
              <a:rPr lang="en-US" sz="2400" dirty="0">
                <a:latin typeface="Arial Rounded MT Bold" panose="020F0704030504030204" pitchFamily="34" charset="0"/>
              </a:rPr>
              <a:t>      </a:t>
            </a:r>
            <a:r>
              <a:rPr lang="en-US" sz="2000" dirty="0"/>
              <a:t>else:</a:t>
            </a:r>
          </a:p>
          <a:p>
            <a:r>
              <a:rPr lang="en-US" sz="2000" dirty="0"/>
              <a:t>             return "Movie not Found.."</a:t>
            </a:r>
          </a:p>
          <a:p>
            <a:endParaRPr lang="en-US" sz="2400" dirty="0">
              <a:latin typeface="Arial Rounded MT Bold" panose="020F0704030504030204" pitchFamily="34" charset="0"/>
            </a:endParaRPr>
          </a:p>
          <a:p>
            <a:r>
              <a:rPr lang="en-US" sz="2400" dirty="0">
                <a:latin typeface="Arial Rounded MT Bold" panose="020F0704030504030204" pitchFamily="34" charset="0"/>
              </a:rPr>
              <a:t>       </a:t>
            </a:r>
          </a:p>
          <a:p>
            <a:endParaRPr lang="en-US" sz="2000" dirty="0"/>
          </a:p>
          <a:p>
            <a:endParaRPr lang="en-US" sz="2400" dirty="0">
              <a:latin typeface="Arial Rounded MT Bold" panose="020F0704030504030204" pitchFamily="34" charset="0"/>
            </a:endParaRPr>
          </a:p>
          <a:p>
            <a:endParaRPr lang="en-IN" sz="2000" dirty="0"/>
          </a:p>
        </p:txBody>
      </p:sp>
    </p:spTree>
    <p:extLst>
      <p:ext uri="{BB962C8B-B14F-4D97-AF65-F5344CB8AC3E}">
        <p14:creationId xmlns:p14="http://schemas.microsoft.com/office/powerpoint/2010/main" val="27106318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E2BBA2-BB51-24F0-13AA-109DD3345B9A}"/>
              </a:ext>
            </a:extLst>
          </p:cNvPr>
          <p:cNvSpPr txBox="1"/>
          <p:nvPr/>
        </p:nvSpPr>
        <p:spPr>
          <a:xfrm>
            <a:off x="387626" y="242716"/>
            <a:ext cx="10843591" cy="7171194"/>
          </a:xfrm>
          <a:prstGeom prst="rect">
            <a:avLst/>
          </a:prstGeom>
          <a:noFill/>
        </p:spPr>
        <p:txBody>
          <a:bodyPr wrap="square">
            <a:spAutoFit/>
          </a:bodyPr>
          <a:lstStyle/>
          <a:p>
            <a:r>
              <a:rPr lang="en-IN" sz="3600" dirty="0"/>
              <a:t>Interactive Movie Recommendation System:</a:t>
            </a:r>
          </a:p>
          <a:p>
            <a:r>
              <a:rPr lang="en-US" sz="2400" b="1" dirty="0"/>
              <a:t>1. Introduction to </a:t>
            </a:r>
            <a:r>
              <a:rPr lang="en-US" sz="2400" b="1" dirty="0" err="1"/>
              <a:t>Gradio</a:t>
            </a:r>
            <a:r>
              <a:rPr lang="en-US" sz="2400" b="1" dirty="0"/>
              <a:t>:</a:t>
            </a:r>
          </a:p>
          <a:p>
            <a:pPr>
              <a:buFont typeface="Arial" panose="020B0604020202020204" pitchFamily="34" charset="0"/>
              <a:buChar char="•"/>
            </a:pPr>
            <a:r>
              <a:rPr lang="en-US" sz="2400" b="1" dirty="0" err="1"/>
              <a:t>Gradio</a:t>
            </a:r>
            <a:r>
              <a:rPr lang="en-US" sz="2400" dirty="0"/>
              <a:t> is a Python library that creates user-friendly web interfaces for machine learning models.</a:t>
            </a:r>
          </a:p>
          <a:p>
            <a:pPr>
              <a:buFont typeface="Arial" panose="020B0604020202020204" pitchFamily="34" charset="0"/>
              <a:buChar char="•"/>
            </a:pPr>
            <a:r>
              <a:rPr lang="en-US" sz="2400" dirty="0"/>
              <a:t>It allows users to interact with your recommendation system by simply inputting a movie name.</a:t>
            </a:r>
          </a:p>
          <a:p>
            <a:r>
              <a:rPr lang="en-US" sz="2400" b="1" dirty="0"/>
              <a:t>2. Key Components of the Code</a:t>
            </a:r>
            <a:r>
              <a:rPr lang="en-US" sz="2400" dirty="0"/>
              <a:t>:</a:t>
            </a:r>
            <a:endParaRPr lang="en-IN" sz="2400" dirty="0"/>
          </a:p>
          <a:p>
            <a:r>
              <a:rPr lang="en-IN" sz="2000" dirty="0"/>
              <a:t>       </a:t>
            </a:r>
            <a:r>
              <a:rPr lang="en-IN" sz="2400" dirty="0">
                <a:latin typeface="Arial Rounded MT Bold" panose="020F0704030504030204" pitchFamily="34" charset="0"/>
              </a:rPr>
              <a:t>Code:</a:t>
            </a:r>
          </a:p>
          <a:p>
            <a:r>
              <a:rPr lang="en-IN" sz="2000" dirty="0"/>
              <a:t>               import </a:t>
            </a:r>
            <a:r>
              <a:rPr lang="en-IN" sz="2000" dirty="0" err="1"/>
              <a:t>gradio</a:t>
            </a:r>
            <a:r>
              <a:rPr lang="en-IN" sz="2000" dirty="0"/>
              <a:t> as gr</a:t>
            </a:r>
            <a:endParaRPr lang="en-US" sz="2400" b="1" dirty="0"/>
          </a:p>
          <a:p>
            <a:pPr marL="342900" indent="-342900">
              <a:buFont typeface="Arial" panose="020B0604020202020204" pitchFamily="34" charset="0"/>
              <a:buChar char="•"/>
            </a:pPr>
            <a:r>
              <a:rPr lang="en-US" sz="2400" b="1" dirty="0" err="1"/>
              <a:t>Gradio</a:t>
            </a:r>
            <a:r>
              <a:rPr lang="en-US" sz="2400" b="1" dirty="0"/>
              <a:t> Import</a:t>
            </a:r>
            <a:r>
              <a:rPr lang="en-US" sz="2400" dirty="0"/>
              <a:t>: The </a:t>
            </a:r>
            <a:r>
              <a:rPr lang="en-US" sz="2400" dirty="0" err="1"/>
              <a:t>Gradio</a:t>
            </a:r>
            <a:r>
              <a:rPr lang="en-US" sz="2400" dirty="0"/>
              <a:t> library is imported to enable building the web interface.</a:t>
            </a:r>
          </a:p>
          <a:p>
            <a:r>
              <a:rPr lang="en-US" sz="2400" dirty="0">
                <a:latin typeface="Arial Rounded MT Bold" panose="020F0704030504030204" pitchFamily="34" charset="0"/>
              </a:rPr>
              <a:t>  Code:</a:t>
            </a:r>
          </a:p>
          <a:p>
            <a:r>
              <a:rPr lang="en-US" sz="2000" dirty="0"/>
              <a:t>           def </a:t>
            </a:r>
            <a:r>
              <a:rPr lang="en-US" sz="2000" dirty="0" err="1"/>
              <a:t>recommend_movies</a:t>
            </a:r>
            <a:r>
              <a:rPr lang="en-US" sz="2000" dirty="0"/>
              <a:t>(</a:t>
            </a:r>
            <a:r>
              <a:rPr lang="en-US" sz="2000" dirty="0" err="1"/>
              <a:t>movie_name</a:t>
            </a:r>
            <a:r>
              <a:rPr lang="en-US" sz="2000" dirty="0"/>
              <a:t>):</a:t>
            </a:r>
          </a:p>
          <a:p>
            <a:r>
              <a:rPr lang="en-US" sz="2000" dirty="0"/>
              <a:t>               </a:t>
            </a:r>
            <a:r>
              <a:rPr lang="en-US" sz="2000" dirty="0" err="1"/>
              <a:t>df</a:t>
            </a:r>
            <a:r>
              <a:rPr lang="en-US" sz="2000" dirty="0"/>
              <a:t> = </a:t>
            </a:r>
            <a:r>
              <a:rPr lang="en-US" sz="2000" dirty="0" err="1"/>
              <a:t>get_recommendation</a:t>
            </a:r>
            <a:r>
              <a:rPr lang="en-US" sz="2000" dirty="0"/>
              <a:t>(</a:t>
            </a:r>
            <a:r>
              <a:rPr lang="en-US" sz="2000" dirty="0" err="1"/>
              <a:t>movie_name</a:t>
            </a:r>
            <a:r>
              <a:rPr lang="en-US" sz="2000" dirty="0"/>
              <a:t>)</a:t>
            </a:r>
          </a:p>
          <a:p>
            <a:r>
              <a:rPr lang="en-US" sz="2000" dirty="0"/>
              <a:t>               if </a:t>
            </a:r>
            <a:r>
              <a:rPr lang="en-US" sz="2000" dirty="0" err="1"/>
              <a:t>isinstance</a:t>
            </a:r>
            <a:r>
              <a:rPr lang="en-US" sz="2000" dirty="0"/>
              <a:t>(</a:t>
            </a:r>
            <a:r>
              <a:rPr lang="en-US" sz="2000" dirty="0" err="1"/>
              <a:t>df</a:t>
            </a:r>
            <a:r>
              <a:rPr lang="en-US" sz="2000" dirty="0"/>
              <a:t>, </a:t>
            </a:r>
            <a:r>
              <a:rPr lang="en-US" sz="2000" dirty="0" err="1"/>
              <a:t>pd.DataFrame</a:t>
            </a:r>
            <a:r>
              <a:rPr lang="en-US" sz="2000" dirty="0"/>
              <a:t>):</a:t>
            </a:r>
          </a:p>
          <a:p>
            <a:r>
              <a:rPr lang="en-US" sz="2000" dirty="0"/>
              <a:t>                    return </a:t>
            </a:r>
            <a:r>
              <a:rPr lang="en-US" sz="2000" dirty="0" err="1"/>
              <a:t>df.to_string</a:t>
            </a:r>
            <a:r>
              <a:rPr lang="en-US" sz="2000" dirty="0"/>
              <a:t>(index=False)</a:t>
            </a:r>
          </a:p>
          <a:p>
            <a:r>
              <a:rPr lang="en-US" sz="2000" dirty="0"/>
              <a:t>               else:</a:t>
            </a:r>
          </a:p>
          <a:p>
            <a:r>
              <a:rPr lang="en-US" sz="2000" dirty="0"/>
              <a:t>                   return </a:t>
            </a:r>
            <a:r>
              <a:rPr lang="en-US" sz="2000" dirty="0" err="1"/>
              <a:t>df</a:t>
            </a:r>
            <a:endParaRPr lang="en-US" sz="2000" dirty="0"/>
          </a:p>
          <a:p>
            <a:endParaRPr lang="en-US" sz="2000" dirty="0"/>
          </a:p>
          <a:p>
            <a:endParaRPr lang="en-IN" sz="2400" dirty="0"/>
          </a:p>
          <a:p>
            <a:endParaRPr lang="en-IN" sz="2400" dirty="0"/>
          </a:p>
        </p:txBody>
      </p:sp>
    </p:spTree>
    <p:extLst>
      <p:ext uri="{BB962C8B-B14F-4D97-AF65-F5344CB8AC3E}">
        <p14:creationId xmlns:p14="http://schemas.microsoft.com/office/powerpoint/2010/main" val="26440090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3C6F5A9-1AE5-AD13-97C9-55D3CCD2EC8A}"/>
              </a:ext>
            </a:extLst>
          </p:cNvPr>
          <p:cNvSpPr>
            <a:spLocks noChangeArrowheads="1"/>
          </p:cNvSpPr>
          <p:nvPr/>
        </p:nvSpPr>
        <p:spPr bwMode="auto">
          <a:xfrm>
            <a:off x="268013" y="279126"/>
            <a:ext cx="11655974" cy="5201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Recommendation Function</a:t>
            </a:r>
            <a:r>
              <a:rPr kumimoji="0" lang="en-US" altLang="en-US" sz="2400" b="0" i="0" u="none" strike="noStrike" cap="none" normalizeH="0" baseline="0" dirty="0">
                <a:ln>
                  <a:noFill/>
                </a:ln>
                <a:solidFill>
                  <a:schemeClr val="tx1"/>
                </a:solidFill>
                <a:effectLst/>
                <a:latin typeface="Arial" panose="020B0604020202020204" pitchFamily="34" charset="0"/>
              </a:rPr>
              <a:t>: The function </a:t>
            </a:r>
            <a:r>
              <a:rPr kumimoji="0" lang="en-US" altLang="en-US" sz="2400" b="0" i="0" u="none" strike="noStrike" cap="none" normalizeH="0" baseline="0" dirty="0" err="1">
                <a:ln>
                  <a:noFill/>
                </a:ln>
                <a:solidFill>
                  <a:schemeClr val="tx1"/>
                </a:solidFill>
                <a:effectLst/>
                <a:latin typeface="Arial Unicode MS" panose="020B0604020202020204" pitchFamily="34" charset="-128"/>
              </a:rPr>
              <a:t>recommend_movies</a:t>
            </a:r>
            <a:r>
              <a:rPr kumimoji="0" lang="en-US" altLang="en-US" sz="2400" b="0" i="0" u="none" strike="noStrike" cap="none" normalizeH="0" baseline="0" dirty="0">
                <a:ln>
                  <a:noFill/>
                </a:ln>
                <a:solidFill>
                  <a:schemeClr val="tx1"/>
                </a:solidFill>
                <a:effectLst/>
                <a:latin typeface="Arial Unicode MS" panose="020B0604020202020204" pitchFamily="34" charset="-128"/>
              </a:rPr>
              <a:t>(</a:t>
            </a:r>
            <a:r>
              <a:rPr kumimoji="0" lang="en-US" altLang="en-US" sz="2400" b="0" i="0" u="none" strike="noStrike" cap="none" normalizeH="0" baseline="0" dirty="0" err="1">
                <a:ln>
                  <a:noFill/>
                </a:ln>
                <a:solidFill>
                  <a:schemeClr val="tx1"/>
                </a:solidFill>
                <a:effectLst/>
                <a:latin typeface="Arial Unicode MS" panose="020B0604020202020204" pitchFamily="34" charset="-128"/>
              </a:rPr>
              <a:t>movie_name</a:t>
            </a:r>
            <a:r>
              <a:rPr kumimoji="0" lang="en-US" altLang="en-US" sz="2400" b="0" i="0" u="none" strike="noStrike" cap="none" normalizeH="0" baseline="0" dirty="0">
                <a:ln>
                  <a:noFill/>
                </a:ln>
                <a:solidFill>
                  <a:schemeClr val="tx1"/>
                </a:solidFill>
                <a:effectLst/>
                <a:latin typeface="Arial Unicode MS" panose="020B0604020202020204" pitchFamily="34" charset="-128"/>
              </a:rPr>
              <a:t>)</a:t>
            </a:r>
            <a:r>
              <a:rPr kumimoji="0" lang="en-US" altLang="en-US" sz="2400" b="0" i="0" u="none" strike="noStrike" cap="none" normalizeH="0" baseline="0" dirty="0">
                <a:ln>
                  <a:noFill/>
                </a:ln>
                <a:solidFill>
                  <a:schemeClr val="tx1"/>
                </a:solidFill>
                <a:effectLst/>
              </a:rPr>
              <a:t> is used to get movie recommendations.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If the result is a </a:t>
            </a:r>
            <a:r>
              <a:rPr kumimoji="0" lang="en-US" altLang="en-US" sz="2400" b="0" i="0" u="none" strike="noStrike" cap="none" normalizeH="0" baseline="0" dirty="0" err="1">
                <a:ln>
                  <a:noFill/>
                </a:ln>
                <a:solidFill>
                  <a:schemeClr val="tx1"/>
                </a:solidFill>
                <a:effectLst/>
                <a:latin typeface="Arial" panose="020B0604020202020204" pitchFamily="34" charset="0"/>
              </a:rPr>
              <a:t>DataFrame</a:t>
            </a:r>
            <a:r>
              <a:rPr kumimoji="0" lang="en-US" altLang="en-US" sz="2400" b="0" i="0" u="none" strike="noStrike" cap="none" normalizeH="0" baseline="0" dirty="0">
                <a:ln>
                  <a:noFill/>
                </a:ln>
                <a:solidFill>
                  <a:schemeClr val="tx1"/>
                </a:solidFill>
                <a:effectLst/>
                <a:latin typeface="Arial" panose="020B0604020202020204" pitchFamily="34" charset="0"/>
              </a:rPr>
              <a:t>, it converts it into a string format for display.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If no match is found, it returns "Movie not Found." </a:t>
            </a:r>
          </a:p>
          <a:p>
            <a:pPr marL="0" marR="0" lvl="0" indent="0" algn="l" defTabSz="914400" rtl="0" eaLnBrk="0" fontAlgn="base" latinLnBrk="0" hangingPunct="0">
              <a:lnSpc>
                <a:spcPct val="100000"/>
              </a:lnSpc>
              <a:spcBef>
                <a:spcPct val="0"/>
              </a:spcBef>
              <a:spcAft>
                <a:spcPct val="0"/>
              </a:spcAft>
              <a:buClrTx/>
              <a:buSzTx/>
              <a:tabLst/>
            </a:pPr>
            <a:r>
              <a:rPr lang="en-IN" sz="2400" b="1" dirty="0"/>
              <a:t>3. </a:t>
            </a:r>
            <a:r>
              <a:rPr lang="en-IN" sz="2400" b="1" dirty="0" err="1"/>
              <a:t>Gradio</a:t>
            </a:r>
            <a:r>
              <a:rPr lang="en-IN" sz="2400" b="1" dirty="0"/>
              <a:t> Interface</a:t>
            </a:r>
            <a:r>
              <a:rPr lang="en-IN" sz="2400" dirty="0"/>
              <a:t>:</a:t>
            </a:r>
          </a:p>
          <a:p>
            <a:pPr marL="0" marR="0" lvl="0" indent="0" algn="l" defTabSz="914400" rtl="0" eaLnBrk="0" fontAlgn="base" latinLnBrk="0" hangingPunct="0">
              <a:lnSpc>
                <a:spcPct val="100000"/>
              </a:lnSpc>
              <a:spcBef>
                <a:spcPct val="0"/>
              </a:spcBef>
              <a:spcAft>
                <a:spcPct val="0"/>
              </a:spcAft>
              <a:buClrTx/>
              <a:buSzTx/>
              <a:tabLst/>
            </a:pPr>
            <a:r>
              <a:rPr kumimoji="0" lang="en-IN" altLang="en-US" sz="2400" b="0" i="0" u="none" strike="noStrike" cap="none" normalizeH="0" baseline="0" dirty="0">
                <a:ln>
                  <a:noFill/>
                </a:ln>
                <a:solidFill>
                  <a:schemeClr val="tx1"/>
                </a:solidFill>
                <a:effectLst/>
                <a:latin typeface="Arial Rounded MT Bold" panose="020F0704030504030204" pitchFamily="34" charset="0"/>
              </a:rPr>
              <a:t>    </a:t>
            </a:r>
            <a:r>
              <a:rPr lang="en-IN" altLang="en-US" sz="2400" dirty="0">
                <a:latin typeface="Arial Rounded MT Bold" panose="020F0704030504030204" pitchFamily="34" charset="0"/>
              </a:rPr>
              <a:t>Code:</a:t>
            </a:r>
          </a:p>
          <a:p>
            <a:pPr marL="0" marR="0" lvl="0" indent="0" algn="l" defTabSz="914400" rtl="0" eaLnBrk="0" fontAlgn="base" latinLnBrk="0" hangingPunct="0">
              <a:lnSpc>
                <a:spcPct val="100000"/>
              </a:lnSpc>
              <a:spcBef>
                <a:spcPct val="0"/>
              </a:spcBef>
              <a:spcAft>
                <a:spcPct val="0"/>
              </a:spcAft>
              <a:buClrTx/>
              <a:buSzTx/>
              <a:tabLst/>
            </a:pPr>
            <a:r>
              <a:rPr kumimoji="0" lang="en-IN" altLang="en-US" sz="2400" b="0" i="0" u="none" strike="noStrike" cap="none" normalizeH="0" baseline="0" dirty="0">
                <a:ln>
                  <a:noFill/>
                </a:ln>
                <a:solidFill>
                  <a:schemeClr val="tx1"/>
                </a:solidFill>
                <a:effectLst/>
                <a:latin typeface="Arial Rounded MT Bold" panose="020F0704030504030204" pitchFamily="34" charset="0"/>
              </a:rPr>
              <a:t>    </a:t>
            </a:r>
            <a:r>
              <a:rPr kumimoji="0" lang="en-US" altLang="en-US" sz="2000" b="0" i="0" u="none" strike="noStrike" cap="none" normalizeH="0" baseline="0" dirty="0">
                <a:ln>
                  <a:noFill/>
                </a:ln>
                <a:solidFill>
                  <a:schemeClr val="tx1"/>
                </a:solidFill>
                <a:effectLst/>
              </a:rPr>
              <a:t>app = </a:t>
            </a:r>
            <a:r>
              <a:rPr kumimoji="0" lang="en-US" altLang="en-US" sz="2000" b="0" i="0" u="none" strike="noStrike" cap="none" normalizeH="0" baseline="0" dirty="0" err="1">
                <a:ln>
                  <a:noFill/>
                </a:ln>
                <a:solidFill>
                  <a:schemeClr val="tx1"/>
                </a:solidFill>
                <a:effectLst/>
              </a:rPr>
              <a:t>gr.Interface</a:t>
            </a:r>
            <a:r>
              <a:rPr kumimoji="0" lang="en-US" altLang="en-US" sz="20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err="1">
                <a:ln>
                  <a:noFill/>
                </a:ln>
                <a:solidFill>
                  <a:schemeClr val="tx1"/>
                </a:solidFill>
                <a:effectLst/>
              </a:rPr>
              <a:t>fn</a:t>
            </a:r>
            <a:r>
              <a:rPr kumimoji="0" lang="en-US" altLang="en-US" sz="2000" b="0" i="0" u="none" strike="noStrike" cap="none" normalizeH="0" baseline="0" dirty="0">
                <a:ln>
                  <a:noFill/>
                </a:ln>
                <a:solidFill>
                  <a:schemeClr val="tx1"/>
                </a:solidFill>
                <a:effectLst/>
              </a:rPr>
              <a:t>=</a:t>
            </a:r>
            <a:r>
              <a:rPr kumimoji="0" lang="en-US" altLang="en-US" sz="2000" b="0" i="0" u="none" strike="noStrike" cap="none" normalizeH="0" baseline="0" dirty="0" err="1">
                <a:ln>
                  <a:noFill/>
                </a:ln>
                <a:solidFill>
                  <a:schemeClr val="tx1"/>
                </a:solidFill>
                <a:effectLst/>
              </a:rPr>
              <a:t>recommend_movies</a:t>
            </a:r>
            <a:r>
              <a:rPr kumimoji="0" lang="en-US" altLang="en-US" sz="20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rPr>
              <a:t>           inputs="text",</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rPr>
              <a:t>           outputs="text",</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rPr>
              <a:t>           title="Movie Recommendation System",</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rPr>
              <a:t>           description="Enter a movie name to get a list of Recommended Movies"</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Rounded MT Bold" panose="020F0704030504030204" pitchFamily="34" charset="0"/>
            </a:endParaRPr>
          </a:p>
        </p:txBody>
      </p:sp>
      <p:sp>
        <p:nvSpPr>
          <p:cNvPr id="7" name="Rectangle 6">
            <a:extLst>
              <a:ext uri="{FF2B5EF4-FFF2-40B4-BE49-F238E27FC236}">
                <a16:creationId xmlns:a16="http://schemas.microsoft.com/office/drawing/2014/main" id="{0553CF1A-6D29-13A1-78B4-8D6655C7B169}"/>
              </a:ext>
            </a:extLst>
          </p:cNvPr>
          <p:cNvSpPr>
            <a:spLocks noChangeArrowheads="1"/>
          </p:cNvSpPr>
          <p:nvPr/>
        </p:nvSpPr>
        <p:spPr bwMode="auto">
          <a:xfrm>
            <a:off x="373116" y="4826487"/>
            <a:ext cx="11655974"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err="1">
                <a:ln>
                  <a:noFill/>
                </a:ln>
                <a:solidFill>
                  <a:schemeClr val="tx1"/>
                </a:solidFill>
                <a:effectLst/>
                <a:latin typeface="Arial" panose="020B0604020202020204" pitchFamily="34" charset="0"/>
              </a:rPr>
              <a:t>Gradio</a:t>
            </a:r>
            <a:r>
              <a:rPr kumimoji="0" lang="en-US" altLang="en-US" sz="2400" b="1" i="0" u="none" strike="noStrike" cap="none" normalizeH="0" baseline="0" dirty="0">
                <a:ln>
                  <a:noFill/>
                </a:ln>
                <a:solidFill>
                  <a:schemeClr val="tx1"/>
                </a:solidFill>
                <a:effectLst/>
                <a:latin typeface="Arial" panose="020B0604020202020204" pitchFamily="34" charset="0"/>
              </a:rPr>
              <a:t> Interface</a:t>
            </a:r>
            <a:r>
              <a:rPr kumimoji="0" lang="en-US" altLang="en-US" sz="2400" b="0" i="0" u="none" strike="noStrike" cap="none" normalizeH="0" baseline="0" dirty="0">
                <a:ln>
                  <a:noFill/>
                </a:ln>
                <a:solidFill>
                  <a:schemeClr val="tx1"/>
                </a:solidFill>
                <a:effectLst/>
                <a:latin typeface="Arial" panose="020B0604020202020204" pitchFamily="34" charset="0"/>
              </a:rPr>
              <a:t>: The </a:t>
            </a:r>
            <a:r>
              <a:rPr kumimoji="0" lang="en-US" altLang="en-US" sz="2400" b="0" i="0" u="none" strike="noStrike" cap="none" normalizeH="0" baseline="0" dirty="0" err="1">
                <a:ln>
                  <a:noFill/>
                </a:ln>
                <a:solidFill>
                  <a:schemeClr val="tx1"/>
                </a:solidFill>
                <a:effectLst/>
                <a:latin typeface="Arial Unicode MS" panose="020B0604020202020204" pitchFamily="34" charset="-128"/>
              </a:rPr>
              <a:t>gr.Interface</a:t>
            </a:r>
            <a:r>
              <a:rPr kumimoji="0" lang="en-US" altLang="en-US" sz="2400" b="0" i="0" u="none" strike="noStrike" cap="none" normalizeH="0" baseline="0" dirty="0">
                <a:ln>
                  <a:noFill/>
                </a:ln>
                <a:solidFill>
                  <a:schemeClr val="tx1"/>
                </a:solidFill>
                <a:effectLst/>
                <a:latin typeface="Arial Unicode MS" panose="020B0604020202020204" pitchFamily="34" charset="-128"/>
              </a:rPr>
              <a:t>()</a:t>
            </a:r>
            <a:r>
              <a:rPr kumimoji="0" lang="en-US" altLang="en-US" sz="2400" b="0" i="0" u="none" strike="noStrike" cap="none" normalizeH="0" baseline="0" dirty="0">
                <a:ln>
                  <a:noFill/>
                </a:ln>
                <a:solidFill>
                  <a:schemeClr val="tx1"/>
                </a:solidFill>
                <a:effectLst/>
              </a:rPr>
              <a:t> function is used to create an interactive interface for the system.</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Inputs</a:t>
            </a:r>
            <a:r>
              <a:rPr kumimoji="0" lang="en-US" altLang="en-US" sz="2400" b="0" i="0" u="none" strike="noStrike" cap="none" normalizeH="0" baseline="0" dirty="0">
                <a:ln>
                  <a:noFill/>
                </a:ln>
                <a:solidFill>
                  <a:schemeClr val="tx1"/>
                </a:solidFill>
                <a:effectLst/>
                <a:latin typeface="Arial" panose="020B0604020202020204" pitchFamily="34" charset="0"/>
              </a:rPr>
              <a:t>: A text input box where users can enter the movie name.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Outputs</a:t>
            </a:r>
            <a:r>
              <a:rPr kumimoji="0" lang="en-US" altLang="en-US" sz="2400" b="0" i="0" u="none" strike="noStrike" cap="none" normalizeH="0" baseline="0" dirty="0">
                <a:ln>
                  <a:noFill/>
                </a:ln>
                <a:solidFill>
                  <a:schemeClr val="tx1"/>
                </a:solidFill>
                <a:effectLst/>
                <a:latin typeface="Arial" panose="020B0604020202020204" pitchFamily="34" charset="0"/>
              </a:rPr>
              <a:t>: The system displays a list of recommended movies as text. </a:t>
            </a:r>
          </a:p>
        </p:txBody>
      </p:sp>
    </p:spTree>
    <p:extLst>
      <p:ext uri="{BB962C8B-B14F-4D97-AF65-F5344CB8AC3E}">
        <p14:creationId xmlns:p14="http://schemas.microsoft.com/office/powerpoint/2010/main" val="1963386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DBF0C7-15D3-C1F9-3E66-58DD3786F5C0}"/>
              </a:ext>
            </a:extLst>
          </p:cNvPr>
          <p:cNvSpPr txBox="1"/>
          <p:nvPr/>
        </p:nvSpPr>
        <p:spPr>
          <a:xfrm>
            <a:off x="451945" y="257504"/>
            <a:ext cx="10174014" cy="2677656"/>
          </a:xfrm>
          <a:prstGeom prst="rect">
            <a:avLst/>
          </a:prstGeom>
          <a:noFill/>
        </p:spPr>
        <p:txBody>
          <a:bodyPr wrap="square">
            <a:spAutoFit/>
          </a:bodyPr>
          <a:lstStyle/>
          <a:p>
            <a:r>
              <a:rPr lang="en-IN" sz="2400" b="1" dirty="0"/>
              <a:t>4. App Launch</a:t>
            </a:r>
            <a:r>
              <a:rPr lang="en-IN" sz="2400" dirty="0"/>
              <a:t>:</a:t>
            </a:r>
          </a:p>
          <a:p>
            <a:r>
              <a:rPr lang="en-IN" sz="2400" dirty="0"/>
              <a:t>      </a:t>
            </a:r>
            <a:r>
              <a:rPr lang="en-IN" sz="2400" dirty="0">
                <a:latin typeface="Arial Rounded MT Bold" panose="020F0704030504030204" pitchFamily="34" charset="0"/>
              </a:rPr>
              <a:t>Code:</a:t>
            </a:r>
          </a:p>
          <a:p>
            <a:r>
              <a:rPr lang="en-IN" sz="2400" dirty="0">
                <a:latin typeface="Arial Rounded MT Bold" panose="020F0704030504030204" pitchFamily="34" charset="0"/>
              </a:rPr>
              <a:t>          </a:t>
            </a:r>
            <a:r>
              <a:rPr lang="en-IN" sz="2000" dirty="0" err="1"/>
              <a:t>app.launch</a:t>
            </a:r>
            <a:r>
              <a:rPr lang="en-IN" sz="2000" dirty="0"/>
              <a:t>()</a:t>
            </a:r>
          </a:p>
          <a:p>
            <a:pPr marL="342900" indent="-342900">
              <a:buFont typeface="Arial" panose="020B0604020202020204" pitchFamily="34" charset="0"/>
              <a:buChar char="•"/>
            </a:pPr>
            <a:r>
              <a:rPr lang="en-US" sz="2400" b="1" dirty="0"/>
              <a:t>Launch Interface</a:t>
            </a:r>
            <a:r>
              <a:rPr lang="en-US" sz="2400" dirty="0"/>
              <a:t>: This command launches the </a:t>
            </a:r>
            <a:r>
              <a:rPr lang="en-US" sz="2400" dirty="0" err="1"/>
              <a:t>Gradio</a:t>
            </a:r>
            <a:r>
              <a:rPr lang="en-US" sz="2400" dirty="0"/>
              <a:t> interface as a web app, allowing users to interact with the recommendation system directly from the browser.</a:t>
            </a:r>
            <a:endParaRPr lang="en-IN" sz="2400" dirty="0"/>
          </a:p>
          <a:p>
            <a:endParaRPr lang="en-IN" sz="2400" dirty="0">
              <a:latin typeface="Arial Rounded MT Bold" panose="020F0704030504030204" pitchFamily="34" charset="0"/>
            </a:endParaRPr>
          </a:p>
        </p:txBody>
      </p:sp>
      <p:pic>
        <p:nvPicPr>
          <p:cNvPr id="9" name="Picture 8">
            <a:extLst>
              <a:ext uri="{FF2B5EF4-FFF2-40B4-BE49-F238E27FC236}">
                <a16:creationId xmlns:a16="http://schemas.microsoft.com/office/drawing/2014/main" id="{49D840B3-4DF9-C396-AEC3-D18B6834C755}"/>
              </a:ext>
            </a:extLst>
          </p:cNvPr>
          <p:cNvPicPr>
            <a:picLocks noChangeAspect="1"/>
          </p:cNvPicPr>
          <p:nvPr/>
        </p:nvPicPr>
        <p:blipFill>
          <a:blip r:embed="rId2"/>
          <a:stretch>
            <a:fillRect/>
          </a:stretch>
        </p:blipFill>
        <p:spPr>
          <a:xfrm>
            <a:off x="567559" y="2701159"/>
            <a:ext cx="11204028" cy="3899337"/>
          </a:xfrm>
          <a:prstGeom prst="rect">
            <a:avLst/>
          </a:prstGeom>
        </p:spPr>
      </p:pic>
    </p:spTree>
    <p:extLst>
      <p:ext uri="{BB962C8B-B14F-4D97-AF65-F5344CB8AC3E}">
        <p14:creationId xmlns:p14="http://schemas.microsoft.com/office/powerpoint/2010/main" val="3833600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323A0A-71F5-9B30-A73A-4DEB5928AAB7}"/>
              </a:ext>
            </a:extLst>
          </p:cNvPr>
          <p:cNvPicPr>
            <a:picLocks noChangeAspect="1"/>
          </p:cNvPicPr>
          <p:nvPr/>
        </p:nvPicPr>
        <p:blipFill>
          <a:blip r:embed="rId2"/>
          <a:stretch>
            <a:fillRect/>
          </a:stretch>
        </p:blipFill>
        <p:spPr>
          <a:xfrm>
            <a:off x="546538" y="0"/>
            <a:ext cx="11414234" cy="6858000"/>
          </a:xfrm>
          <a:prstGeom prst="rect">
            <a:avLst/>
          </a:prstGeom>
        </p:spPr>
      </p:pic>
    </p:spTree>
    <p:extLst>
      <p:ext uri="{BB962C8B-B14F-4D97-AF65-F5344CB8AC3E}">
        <p14:creationId xmlns:p14="http://schemas.microsoft.com/office/powerpoint/2010/main" val="20967827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9FD66C8-4D6D-66EB-C6EB-78AFBBDA26A5}"/>
              </a:ext>
            </a:extLst>
          </p:cNvPr>
          <p:cNvSpPr txBox="1"/>
          <p:nvPr/>
        </p:nvSpPr>
        <p:spPr>
          <a:xfrm>
            <a:off x="472966" y="1114547"/>
            <a:ext cx="11193517" cy="4801314"/>
          </a:xfrm>
          <a:prstGeom prst="rect">
            <a:avLst/>
          </a:prstGeom>
          <a:noFill/>
        </p:spPr>
        <p:txBody>
          <a:bodyPr wrap="square">
            <a:spAutoFit/>
          </a:bodyPr>
          <a:lstStyle/>
          <a:p>
            <a:r>
              <a:rPr lang="en-US" sz="2400" b="1" dirty="0"/>
              <a:t>1. Cold Start Problem</a:t>
            </a:r>
          </a:p>
          <a:p>
            <a:pPr>
              <a:buFont typeface="Arial" panose="020B0604020202020204" pitchFamily="34" charset="0"/>
              <a:buChar char="•"/>
            </a:pPr>
            <a:r>
              <a:rPr lang="en-US" sz="2400" b="1" dirty="0"/>
              <a:t>Limitation</a:t>
            </a:r>
            <a:r>
              <a:rPr lang="en-US" sz="2400" dirty="0"/>
              <a:t>: Difficulty in recommending for new users and movies due to lack of data.</a:t>
            </a:r>
          </a:p>
          <a:p>
            <a:pPr>
              <a:buFont typeface="Arial" panose="020B0604020202020204" pitchFamily="34" charset="0"/>
              <a:buChar char="•"/>
            </a:pPr>
            <a:r>
              <a:rPr lang="en-US" sz="2400" b="1" dirty="0"/>
              <a:t>Overcome</a:t>
            </a:r>
            <a:r>
              <a:rPr lang="en-US" sz="2400" dirty="0"/>
              <a:t>: Incorporate </a:t>
            </a:r>
            <a:r>
              <a:rPr lang="en-US" sz="2400" b="1" dirty="0"/>
              <a:t>demographic data</a:t>
            </a:r>
            <a:r>
              <a:rPr lang="en-US" sz="2400" dirty="0"/>
              <a:t> for new users and utilize </a:t>
            </a:r>
            <a:r>
              <a:rPr lang="en-US" sz="2400" b="1" dirty="0"/>
              <a:t>content-based filtering</a:t>
            </a:r>
            <a:r>
              <a:rPr lang="en-US" sz="2400" dirty="0"/>
              <a:t> based on movie metadata.</a:t>
            </a:r>
          </a:p>
          <a:p>
            <a:r>
              <a:rPr lang="en-US" sz="2400" b="1" dirty="0"/>
              <a:t>2. Scalability</a:t>
            </a:r>
          </a:p>
          <a:p>
            <a:pPr>
              <a:buFont typeface="Arial" panose="020B0604020202020204" pitchFamily="34" charset="0"/>
              <a:buChar char="•"/>
            </a:pPr>
            <a:r>
              <a:rPr lang="en-US" sz="2400" b="1" dirty="0"/>
              <a:t>Limitation</a:t>
            </a:r>
            <a:r>
              <a:rPr lang="en-US" sz="2400" dirty="0"/>
              <a:t>: Computationally expensive with growing user and item data.</a:t>
            </a:r>
          </a:p>
          <a:p>
            <a:pPr>
              <a:buFont typeface="Arial" panose="020B0604020202020204" pitchFamily="34" charset="0"/>
              <a:buChar char="•"/>
            </a:pPr>
            <a:r>
              <a:rPr lang="en-US" sz="2400" b="1" dirty="0"/>
              <a:t>Overcome</a:t>
            </a:r>
            <a:r>
              <a:rPr lang="en-US" sz="2400" dirty="0"/>
              <a:t>: Apply </a:t>
            </a:r>
            <a:r>
              <a:rPr lang="en-US" sz="2400" b="1" dirty="0"/>
              <a:t>matrix factorization</a:t>
            </a:r>
            <a:r>
              <a:rPr lang="en-US" sz="2400" dirty="0"/>
              <a:t> techniques and utilize </a:t>
            </a:r>
            <a:r>
              <a:rPr lang="en-US" sz="2400" b="1" dirty="0"/>
              <a:t>distributed computing</a:t>
            </a:r>
            <a:r>
              <a:rPr lang="en-US" sz="2400" dirty="0"/>
              <a:t> for efficient processing.</a:t>
            </a:r>
          </a:p>
          <a:p>
            <a:r>
              <a:rPr lang="en-US" sz="2400" b="1" dirty="0"/>
              <a:t>3. Overfitting</a:t>
            </a:r>
          </a:p>
          <a:p>
            <a:pPr>
              <a:buFont typeface="Arial" panose="020B0604020202020204" pitchFamily="34" charset="0"/>
              <a:buChar char="•"/>
            </a:pPr>
            <a:r>
              <a:rPr lang="en-US" sz="2400" b="1" dirty="0"/>
              <a:t>Limitation</a:t>
            </a:r>
            <a:r>
              <a:rPr lang="en-US" sz="2400" dirty="0"/>
              <a:t>: Risk of overfitting to training data, affecting model performance on new data.</a:t>
            </a:r>
          </a:p>
          <a:p>
            <a:pPr>
              <a:buFont typeface="Arial" panose="020B0604020202020204" pitchFamily="34" charset="0"/>
              <a:buChar char="•"/>
            </a:pPr>
            <a:r>
              <a:rPr lang="en-US" sz="2400" b="1" dirty="0"/>
              <a:t>Overcome</a:t>
            </a:r>
            <a:r>
              <a:rPr lang="en-US" sz="2400" dirty="0"/>
              <a:t>: Use </a:t>
            </a:r>
            <a:r>
              <a:rPr lang="en-US" sz="2400" b="1" dirty="0"/>
              <a:t>regularization</a:t>
            </a:r>
            <a:r>
              <a:rPr lang="en-US" sz="2400" dirty="0"/>
              <a:t> techniques to improve generalization.</a:t>
            </a:r>
          </a:p>
          <a:p>
            <a:endParaRPr lang="en-IN" dirty="0"/>
          </a:p>
        </p:txBody>
      </p:sp>
      <p:sp>
        <p:nvSpPr>
          <p:cNvPr id="21" name="TextBox 20">
            <a:extLst>
              <a:ext uri="{FF2B5EF4-FFF2-40B4-BE49-F238E27FC236}">
                <a16:creationId xmlns:a16="http://schemas.microsoft.com/office/drawing/2014/main" id="{C154B59D-07AE-6F55-CF6D-163DC3786210}"/>
              </a:ext>
            </a:extLst>
          </p:cNvPr>
          <p:cNvSpPr txBox="1"/>
          <p:nvPr/>
        </p:nvSpPr>
        <p:spPr>
          <a:xfrm>
            <a:off x="1975945" y="231228"/>
            <a:ext cx="7504386" cy="798786"/>
          </a:xfrm>
          <a:prstGeom prst="rect">
            <a:avLst/>
          </a:prstGeom>
          <a:noFill/>
        </p:spPr>
        <p:txBody>
          <a:bodyPr wrap="square" rtlCol="0">
            <a:spAutoFit/>
          </a:bodyPr>
          <a:lstStyle/>
          <a:p>
            <a:r>
              <a:rPr lang="en-IN" sz="4400" dirty="0">
                <a:solidFill>
                  <a:srgbClr val="C00000"/>
                </a:solidFill>
              </a:rPr>
              <a:t>Limitations and Overcomes</a:t>
            </a:r>
          </a:p>
        </p:txBody>
      </p:sp>
    </p:spTree>
    <p:extLst>
      <p:ext uri="{BB962C8B-B14F-4D97-AF65-F5344CB8AC3E}">
        <p14:creationId xmlns:p14="http://schemas.microsoft.com/office/powerpoint/2010/main" val="7116853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5EA2093-AB03-4944-BBF7-9D1F3BE620B7}" type="datetime3">
              <a:rPr lang="en-US" smtClean="0"/>
              <a:pPr/>
              <a:t>23 October 2024</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27</a:t>
            </a:fld>
            <a:endParaRPr lang="en-US"/>
          </a:p>
        </p:txBody>
      </p:sp>
      <p:sp>
        <p:nvSpPr>
          <p:cNvPr id="7" name="Title 1"/>
          <p:cNvSpPr>
            <a:spLocks noGrp="1"/>
          </p:cNvSpPr>
          <p:nvPr>
            <p:ph type="title"/>
          </p:nvPr>
        </p:nvSpPr>
        <p:spPr>
          <a:xfrm>
            <a:off x="2057400" y="381000"/>
            <a:ext cx="8229600" cy="685800"/>
          </a:xfrm>
        </p:spPr>
        <p:txBody>
          <a:bodyPr>
            <a:normAutofit fontScale="90000"/>
          </a:bodyPr>
          <a:lstStyle/>
          <a:p>
            <a:pPr algn="l"/>
            <a:br>
              <a:rPr lang="en-US" sz="4900" dirty="0">
                <a:latin typeface="Arial" pitchFamily="34" charset="0"/>
                <a:cs typeface="Arial" pitchFamily="34" charset="0"/>
              </a:rPr>
            </a:br>
            <a:r>
              <a:rPr lang="en-US" sz="4900" dirty="0">
                <a:latin typeface="Arial" pitchFamily="34" charset="0"/>
                <a:cs typeface="Arial" pitchFamily="34" charset="0"/>
              </a:rPr>
              <a:t>        </a:t>
            </a:r>
            <a:r>
              <a:rPr lang="en-US" sz="4900" dirty="0">
                <a:solidFill>
                  <a:srgbClr val="C00000"/>
                </a:solidFill>
                <a:latin typeface="Arial" pitchFamily="34" charset="0"/>
                <a:cs typeface="Arial" pitchFamily="34" charset="0"/>
              </a:rPr>
              <a:t>Conclusion</a:t>
            </a:r>
            <a:br>
              <a:rPr lang="en-US" dirty="0">
                <a:latin typeface="Arial" pitchFamily="34" charset="0"/>
                <a:cs typeface="Arial" pitchFamily="34" charset="0"/>
              </a:rPr>
            </a:br>
            <a:endParaRPr lang="en-US" dirty="0">
              <a:latin typeface="Arial" pitchFamily="34" charset="0"/>
              <a:cs typeface="Arial" pitchFamily="34" charset="0"/>
            </a:endParaRPr>
          </a:p>
        </p:txBody>
      </p:sp>
      <p:sp>
        <p:nvSpPr>
          <p:cNvPr id="2" name="Content Placeholder 1"/>
          <p:cNvSpPr>
            <a:spLocks noGrp="1"/>
          </p:cNvSpPr>
          <p:nvPr>
            <p:ph idx="1"/>
          </p:nvPr>
        </p:nvSpPr>
        <p:spPr>
          <a:xfrm>
            <a:off x="838199" y="1342148"/>
            <a:ext cx="10964917" cy="5014201"/>
          </a:xfrm>
        </p:spPr>
        <p:txBody>
          <a:bodyPr>
            <a:normAutofit fontScale="32500" lnSpcReduction="20000"/>
          </a:bodyPr>
          <a:lstStyle/>
          <a:p>
            <a:pPr>
              <a:buFont typeface="Arial" panose="020B0604020202020204" pitchFamily="34" charset="0"/>
              <a:buChar char="•"/>
            </a:pPr>
            <a:r>
              <a:rPr lang="en-US" sz="7400" b="1" dirty="0"/>
              <a:t>Effective Recommendation System</a:t>
            </a:r>
            <a:r>
              <a:rPr lang="en-US" sz="7400" dirty="0"/>
              <a:t>:</a:t>
            </a:r>
            <a:br>
              <a:rPr lang="en-US" sz="7400" dirty="0"/>
            </a:br>
            <a:r>
              <a:rPr lang="en-US" sz="7400" dirty="0"/>
              <a:t>Collaborative filtering successfully generated personalized movie recommendations by predicting user preferences based on their historical behavior.</a:t>
            </a:r>
          </a:p>
          <a:p>
            <a:pPr>
              <a:buFont typeface="Arial" panose="020B0604020202020204" pitchFamily="34" charset="0"/>
              <a:buChar char="•"/>
            </a:pPr>
            <a:r>
              <a:rPr lang="en-US" sz="7400" b="1" dirty="0"/>
              <a:t>Best Algorithm</a:t>
            </a:r>
            <a:r>
              <a:rPr lang="en-US" sz="7400" dirty="0"/>
              <a:t>:</a:t>
            </a:r>
            <a:br>
              <a:rPr lang="en-US" sz="7400" dirty="0"/>
            </a:br>
            <a:r>
              <a:rPr lang="en-US" sz="7400" dirty="0"/>
              <a:t>Matrix Factorization outperformed other methods, offering the most accurate predictions, especially with large and sparse datasets.</a:t>
            </a:r>
          </a:p>
          <a:p>
            <a:pPr>
              <a:buFont typeface="Arial" panose="020B0604020202020204" pitchFamily="34" charset="0"/>
              <a:buChar char="•"/>
            </a:pPr>
            <a:r>
              <a:rPr lang="en-US" sz="7400" b="1" dirty="0"/>
              <a:t>Challenges</a:t>
            </a:r>
            <a:r>
              <a:rPr lang="en-US" sz="7400" dirty="0"/>
              <a:t>:</a:t>
            </a:r>
            <a:br>
              <a:rPr lang="en-US" sz="7400" dirty="0"/>
            </a:br>
            <a:r>
              <a:rPr lang="en-US" sz="7400" dirty="0"/>
              <a:t>Data sparsity and the cold start problem limited the system's effectiveness for new users and movies.</a:t>
            </a:r>
          </a:p>
          <a:p>
            <a:pPr>
              <a:buFont typeface="Arial" panose="020B0604020202020204" pitchFamily="34" charset="0"/>
              <a:buChar char="•"/>
            </a:pPr>
            <a:r>
              <a:rPr lang="en-US" sz="7400" b="1" dirty="0"/>
              <a:t>Future Improvements</a:t>
            </a:r>
            <a:r>
              <a:rPr lang="en-US" sz="7400" dirty="0"/>
              <a:t>:</a:t>
            </a:r>
            <a:br>
              <a:rPr lang="en-US" sz="7400" dirty="0"/>
            </a:br>
            <a:r>
              <a:rPr lang="en-US" sz="7400" dirty="0"/>
              <a:t>Explore hybrid models and incorporate additional data (e.g., user demographics or implicit feedback) to improve accuracy and tackle limitations.</a:t>
            </a:r>
          </a:p>
          <a:p>
            <a:pPr>
              <a:buFont typeface="Arial" panose="020B0604020202020204" pitchFamily="34" charset="0"/>
              <a:buChar char="•"/>
            </a:pPr>
            <a:r>
              <a:rPr lang="en-US" sz="7400" b="1" dirty="0"/>
              <a:t>Real-World Impact</a:t>
            </a:r>
            <a:r>
              <a:rPr lang="en-US" sz="7400" dirty="0"/>
              <a:t>:</a:t>
            </a:r>
            <a:br>
              <a:rPr lang="en-US" sz="7400" dirty="0"/>
            </a:br>
            <a:r>
              <a:rPr lang="en-US" sz="7400" dirty="0"/>
              <a:t>These recommendation systems are crucial for enhancing user engagement on streaming platforms, enabling users to discover new content efficiently.</a:t>
            </a:r>
          </a:p>
          <a:p>
            <a:endParaRPr lang="en-IN" dirty="0"/>
          </a:p>
        </p:txBody>
      </p:sp>
    </p:spTree>
    <p:extLst>
      <p:ext uri="{BB962C8B-B14F-4D97-AF65-F5344CB8AC3E}">
        <p14:creationId xmlns:p14="http://schemas.microsoft.com/office/powerpoint/2010/main" val="5428458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4471" y="-24003"/>
            <a:ext cx="8229600" cy="2286000"/>
          </a:xfrm>
        </p:spPr>
        <p:txBody>
          <a:bodyPr>
            <a:normAutofit/>
          </a:bodyPr>
          <a:lstStyle/>
          <a:p>
            <a:pPr algn="l"/>
            <a:r>
              <a:rPr lang="en-US" dirty="0">
                <a:solidFill>
                  <a:srgbClr val="C00000"/>
                </a:solidFill>
                <a:latin typeface="Arial" pitchFamily="34" charset="0"/>
                <a:cs typeface="Arial" pitchFamily="34" charset="0"/>
              </a:rPr>
              <a:t>References</a:t>
            </a:r>
            <a:br>
              <a:rPr lang="en-US" dirty="0">
                <a:latin typeface="Arial" pitchFamily="34" charset="0"/>
                <a:cs typeface="Arial" pitchFamily="34" charset="0"/>
              </a:rPr>
            </a:br>
            <a:br>
              <a:rPr lang="en-US" dirty="0">
                <a:latin typeface="Arial" pitchFamily="34" charset="0"/>
                <a:cs typeface="Arial" pitchFamily="34" charset="0"/>
              </a:rPr>
            </a:br>
            <a:endParaRPr lang="en-IN" dirty="0"/>
          </a:p>
        </p:txBody>
      </p:sp>
      <p:sp>
        <p:nvSpPr>
          <p:cNvPr id="4" name="Date Placeholder 3"/>
          <p:cNvSpPr>
            <a:spLocks noGrp="1"/>
          </p:cNvSpPr>
          <p:nvPr>
            <p:ph type="dt" sz="half" idx="10"/>
          </p:nvPr>
        </p:nvSpPr>
        <p:spPr/>
        <p:txBody>
          <a:bodyPr/>
          <a:lstStyle/>
          <a:p>
            <a:fld id="{A2414E9F-A237-4082-B37B-D926ADB268EE}" type="datetime3">
              <a:rPr lang="en-US" smtClean="0"/>
              <a:pPr/>
              <a:t>23 October 2024</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28</a:t>
            </a:fld>
            <a:endParaRPr lang="en-US"/>
          </a:p>
        </p:txBody>
      </p:sp>
      <p:sp>
        <p:nvSpPr>
          <p:cNvPr id="7" name="Content Placeholder 6"/>
          <p:cNvSpPr>
            <a:spLocks noGrp="1"/>
          </p:cNvSpPr>
          <p:nvPr>
            <p:ph idx="1"/>
          </p:nvPr>
        </p:nvSpPr>
        <p:spPr>
          <a:xfrm>
            <a:off x="462456" y="993228"/>
            <a:ext cx="11540358" cy="5864772"/>
          </a:xfrm>
        </p:spPr>
        <p:txBody>
          <a:bodyPr>
            <a:normAutofit fontScale="32500" lnSpcReduction="20000"/>
          </a:bodyPr>
          <a:lstStyle/>
          <a:p>
            <a:pPr>
              <a:buFont typeface="+mj-lt"/>
              <a:buAutoNum type="arabicPeriod"/>
            </a:pPr>
            <a:r>
              <a:rPr lang="en-IN" sz="7400" b="1" dirty="0"/>
              <a:t>Books and Articles:</a:t>
            </a:r>
            <a:endParaRPr lang="en-IN" sz="7400" dirty="0"/>
          </a:p>
          <a:p>
            <a:pPr marL="742950" lvl="1" indent="-285750">
              <a:buFont typeface="+mj-lt"/>
              <a:buAutoNum type="arabicPeriod"/>
            </a:pPr>
            <a:r>
              <a:rPr lang="en-IN" sz="7400" b="1" dirty="0" err="1"/>
              <a:t>Berkhin</a:t>
            </a:r>
            <a:r>
              <a:rPr lang="en-IN" sz="7400" b="1" dirty="0"/>
              <a:t>, P.</a:t>
            </a:r>
            <a:r>
              <a:rPr lang="en-IN" sz="7400" dirty="0"/>
              <a:t> (2006). </a:t>
            </a:r>
            <a:r>
              <a:rPr lang="en-IN" sz="7400" i="1" dirty="0"/>
              <a:t>Survey of Clustering Data Mining Techniques</a:t>
            </a:r>
            <a:r>
              <a:rPr lang="en-IN" sz="7400" dirty="0"/>
              <a:t>. In: </a:t>
            </a:r>
            <a:r>
              <a:rPr lang="en-IN" sz="7400" i="1" dirty="0"/>
              <a:t>Clustering, 1-12</a:t>
            </a:r>
            <a:r>
              <a:rPr lang="en-IN" sz="7400" dirty="0"/>
              <a:t>.</a:t>
            </a:r>
          </a:p>
          <a:p>
            <a:pPr marL="742950" lvl="1" indent="-285750">
              <a:buFont typeface="+mj-lt"/>
              <a:buAutoNum type="arabicPeriod"/>
            </a:pPr>
            <a:r>
              <a:rPr lang="en-IN" sz="7400" b="1" dirty="0" err="1"/>
              <a:t>Koren</a:t>
            </a:r>
            <a:r>
              <a:rPr lang="en-IN" sz="7400" b="1" dirty="0"/>
              <a:t>, Y., Bell, R., &amp; </a:t>
            </a:r>
            <a:r>
              <a:rPr lang="en-IN" sz="7400" b="1" dirty="0" err="1"/>
              <a:t>Volinsky</a:t>
            </a:r>
            <a:r>
              <a:rPr lang="en-IN" sz="7400" b="1" dirty="0"/>
              <a:t>, C.</a:t>
            </a:r>
            <a:r>
              <a:rPr lang="en-IN" sz="7400" dirty="0"/>
              <a:t> (2009). Matrix Factorization Techniques for Recommender Systems. </a:t>
            </a:r>
            <a:r>
              <a:rPr lang="en-IN" sz="7400" i="1" dirty="0"/>
              <a:t>Computer Science Department, University of Minnesota.</a:t>
            </a:r>
            <a:endParaRPr lang="en-IN" sz="7400" dirty="0"/>
          </a:p>
          <a:p>
            <a:pPr>
              <a:buFont typeface="+mj-lt"/>
              <a:buAutoNum type="arabicPeriod"/>
            </a:pPr>
            <a:r>
              <a:rPr lang="en-IN" sz="7400" b="1" dirty="0"/>
              <a:t>Web Resources:</a:t>
            </a:r>
            <a:endParaRPr lang="en-IN" sz="7400" dirty="0"/>
          </a:p>
          <a:p>
            <a:pPr marL="742950" lvl="1" indent="-285750">
              <a:buFont typeface="+mj-lt"/>
              <a:buAutoNum type="arabicPeriod"/>
            </a:pPr>
            <a:r>
              <a:rPr lang="en-IN" sz="7400" b="1" dirty="0"/>
              <a:t>Netflix Prize</a:t>
            </a:r>
            <a:r>
              <a:rPr lang="en-IN" sz="7400" dirty="0"/>
              <a:t>: The competition to improve the Netflix recommendation algorithm. Available at: </a:t>
            </a:r>
            <a:r>
              <a:rPr lang="en-IN" sz="7400" dirty="0">
                <a:hlinkClick r:id="rId2"/>
              </a:rPr>
              <a:t>Netflix Prize</a:t>
            </a:r>
            <a:endParaRPr lang="en-IN" sz="7400" dirty="0"/>
          </a:p>
          <a:p>
            <a:pPr marL="742950" lvl="1" indent="-285750">
              <a:buFont typeface="+mj-lt"/>
              <a:buAutoNum type="arabicPeriod"/>
            </a:pPr>
            <a:r>
              <a:rPr lang="en-IN" sz="7400" b="1" dirty="0"/>
              <a:t>Goodfellow, I., Bengio, Y., &amp; Courville, A.</a:t>
            </a:r>
            <a:r>
              <a:rPr lang="en-IN" sz="7400" dirty="0"/>
              <a:t> (2016). </a:t>
            </a:r>
            <a:r>
              <a:rPr lang="en-IN" sz="7400" i="1" dirty="0"/>
              <a:t>Deep Learning</a:t>
            </a:r>
            <a:r>
              <a:rPr lang="en-IN" sz="7400" dirty="0"/>
              <a:t>. MIT Press. Available at: </a:t>
            </a:r>
            <a:r>
              <a:rPr lang="en-IN" sz="7400" dirty="0">
                <a:hlinkClick r:id="rId3"/>
              </a:rPr>
              <a:t>Deep Learning Book</a:t>
            </a:r>
            <a:endParaRPr lang="en-IN" sz="7400" dirty="0"/>
          </a:p>
          <a:p>
            <a:pPr>
              <a:buFont typeface="+mj-lt"/>
              <a:buAutoNum type="arabicPeriod"/>
            </a:pPr>
            <a:r>
              <a:rPr lang="en-IN" sz="7400" b="1" dirty="0"/>
              <a:t>Software and Tools:</a:t>
            </a:r>
            <a:endParaRPr lang="en-IN" sz="7400" dirty="0"/>
          </a:p>
          <a:p>
            <a:pPr marL="742950" lvl="1" indent="-285750">
              <a:buFont typeface="+mj-lt"/>
              <a:buAutoNum type="arabicPeriod"/>
            </a:pPr>
            <a:r>
              <a:rPr lang="en-IN" sz="7400" b="1" dirty="0"/>
              <a:t>Surprise</a:t>
            </a:r>
            <a:r>
              <a:rPr lang="en-IN" sz="7400" dirty="0"/>
              <a:t>: A Python scikit for building and </a:t>
            </a:r>
            <a:r>
              <a:rPr lang="en-IN" sz="7400" dirty="0" err="1"/>
              <a:t>analyzing</a:t>
            </a:r>
            <a:r>
              <a:rPr lang="en-IN" sz="7400" dirty="0"/>
              <a:t> recommender systems. Available at: </a:t>
            </a:r>
            <a:r>
              <a:rPr lang="en-IN" sz="7400" dirty="0">
                <a:hlinkClick r:id="rId4"/>
              </a:rPr>
              <a:t>Surprise Library</a:t>
            </a:r>
            <a:endParaRPr lang="en-IN" sz="7400" dirty="0"/>
          </a:p>
          <a:p>
            <a:pPr marL="742950" lvl="1" indent="-285750">
              <a:buFont typeface="+mj-lt"/>
              <a:buAutoNum type="arabicPeriod"/>
            </a:pPr>
            <a:r>
              <a:rPr lang="en-IN" sz="7400" b="1" dirty="0"/>
              <a:t>TensorFlow</a:t>
            </a:r>
            <a:r>
              <a:rPr lang="en-IN" sz="7400" dirty="0"/>
              <a:t>: An open-source library for numerical computation and machine learning. Available at: </a:t>
            </a:r>
            <a:r>
              <a:rPr lang="en-IN" sz="7400" dirty="0">
                <a:hlinkClick r:id="rId5"/>
              </a:rPr>
              <a:t>TensorFlow</a:t>
            </a:r>
            <a:endParaRPr lang="en-IN" sz="7400" dirty="0"/>
          </a:p>
          <a:p>
            <a:pPr>
              <a:buFont typeface="+mj-lt"/>
              <a:buAutoNum type="arabicPeriod"/>
            </a:pPr>
            <a:r>
              <a:rPr lang="en-IN" sz="7400" b="1" dirty="0"/>
              <a:t>Tutorials and Online Courses:</a:t>
            </a:r>
            <a:endParaRPr lang="en-IN" sz="7400" dirty="0"/>
          </a:p>
          <a:p>
            <a:pPr marL="742950" lvl="1" indent="-285750">
              <a:buFont typeface="+mj-lt"/>
              <a:buAutoNum type="arabicPeriod"/>
            </a:pPr>
            <a:r>
              <a:rPr lang="en-IN" sz="7400" b="1" dirty="0"/>
              <a:t>Coursera</a:t>
            </a:r>
            <a:r>
              <a:rPr lang="en-IN" sz="7400" dirty="0"/>
              <a:t>: Machine Learning Specialization by Andrew Ng. Available at: </a:t>
            </a:r>
            <a:r>
              <a:rPr lang="en-IN" sz="7400" dirty="0">
                <a:hlinkClick r:id="rId6"/>
              </a:rPr>
              <a:t>Coursera ML</a:t>
            </a:r>
            <a:endParaRPr lang="en-IN" sz="7400" dirty="0"/>
          </a:p>
          <a:p>
            <a:pPr marL="742950" lvl="1" indent="-285750">
              <a:buFont typeface="+mj-lt"/>
              <a:buAutoNum type="arabicPeriod"/>
            </a:pPr>
            <a:r>
              <a:rPr lang="en-IN" sz="7400" b="1" dirty="0"/>
              <a:t>edX</a:t>
            </a:r>
            <a:r>
              <a:rPr lang="en-IN" sz="7400" dirty="0"/>
              <a:t>: Data Science </a:t>
            </a:r>
            <a:r>
              <a:rPr lang="en-IN" sz="7400" dirty="0" err="1"/>
              <a:t>MicroMasters</a:t>
            </a:r>
            <a:r>
              <a:rPr lang="en-IN" sz="7400" dirty="0"/>
              <a:t> Program. Available at: edX Data Science</a:t>
            </a:r>
          </a:p>
          <a:p>
            <a:endParaRPr lang="en-IN" dirty="0"/>
          </a:p>
        </p:txBody>
      </p:sp>
    </p:spTree>
    <p:extLst>
      <p:ext uri="{BB962C8B-B14F-4D97-AF65-F5344CB8AC3E}">
        <p14:creationId xmlns:p14="http://schemas.microsoft.com/office/powerpoint/2010/main" val="41863287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499340" y="2165131"/>
            <a:ext cx="8692660" cy="1389993"/>
          </a:xfrm>
        </p:spPr>
        <p:txBody>
          <a:bodyPr>
            <a:normAutofit/>
          </a:bodyPr>
          <a:lstStyle/>
          <a:p>
            <a:r>
              <a:rPr lang="en-US" sz="7200" dirty="0">
                <a:solidFill>
                  <a:srgbClr val="C00000"/>
                </a:solidFill>
              </a:rPr>
              <a:t>THANK</a:t>
            </a:r>
            <a:r>
              <a:rPr lang="en-US" sz="7200" dirty="0"/>
              <a:t> </a:t>
            </a:r>
            <a:r>
              <a:rPr lang="en-US" sz="7200" dirty="0">
                <a:solidFill>
                  <a:srgbClr val="C00000"/>
                </a:solidFill>
              </a:rPr>
              <a:t>YOU</a:t>
            </a:r>
            <a:endParaRPr lang="en-IN" sz="7200" dirty="0">
              <a:solidFill>
                <a:srgbClr val="C00000"/>
              </a:solidFill>
            </a:endParaRPr>
          </a:p>
        </p:txBody>
      </p:sp>
      <p:sp>
        <p:nvSpPr>
          <p:cNvPr id="2" name="Date Placeholder 1"/>
          <p:cNvSpPr>
            <a:spLocks noGrp="1"/>
          </p:cNvSpPr>
          <p:nvPr>
            <p:ph type="dt" sz="half" idx="10"/>
          </p:nvPr>
        </p:nvSpPr>
        <p:spPr/>
        <p:txBody>
          <a:bodyPr/>
          <a:lstStyle/>
          <a:p>
            <a:fld id="{9828E112-8377-45A9-BD19-18629BBD0547}" type="datetime3">
              <a:rPr lang="en-US" smtClean="0"/>
              <a:pPr/>
              <a:t>23 October 2024</a:t>
            </a:fld>
            <a:endParaRPr lang="en-US"/>
          </a:p>
        </p:txBody>
      </p:sp>
      <p:sp>
        <p:nvSpPr>
          <p:cNvPr id="3" name="Footer Placeholder 2"/>
          <p:cNvSpPr>
            <a:spLocks noGrp="1"/>
          </p:cNvSpPr>
          <p:nvPr>
            <p:ph type="ftr" sz="quarter" idx="11"/>
          </p:nvPr>
        </p:nvSpPr>
        <p:spPr/>
        <p:txBody>
          <a:bodyPr/>
          <a:lstStyle/>
          <a:p>
            <a:r>
              <a:rPr lang="en-US"/>
              <a:t>Department of CSE</a:t>
            </a:r>
          </a:p>
        </p:txBody>
      </p:sp>
      <p:sp>
        <p:nvSpPr>
          <p:cNvPr id="4" name="Slide Number Placeholder 3"/>
          <p:cNvSpPr>
            <a:spLocks noGrp="1"/>
          </p:cNvSpPr>
          <p:nvPr>
            <p:ph type="sldNum" sz="quarter" idx="12"/>
          </p:nvPr>
        </p:nvSpPr>
        <p:spPr/>
        <p:txBody>
          <a:bodyPr/>
          <a:lstStyle/>
          <a:p>
            <a:fld id="{7B28076C-CE04-4A00-BFAA-A90EA8355859}" type="slidenum">
              <a:rPr lang="en-US" smtClean="0"/>
              <a:pPr/>
              <a:t>29</a:t>
            </a:fld>
            <a:endParaRPr lang="en-US"/>
          </a:p>
        </p:txBody>
      </p:sp>
    </p:spTree>
    <p:extLst>
      <p:ext uri="{BB962C8B-B14F-4D97-AF65-F5344CB8AC3E}">
        <p14:creationId xmlns:p14="http://schemas.microsoft.com/office/powerpoint/2010/main" val="3887854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AB783729-38DE-4FE4-BDA3-D0EC00A599AF}"/>
              </a:ext>
            </a:extLst>
          </p:cNvPr>
          <p:cNvSpPr txBox="1"/>
          <p:nvPr/>
        </p:nvSpPr>
        <p:spPr>
          <a:xfrm>
            <a:off x="1095240" y="217363"/>
            <a:ext cx="7449671" cy="584775"/>
          </a:xfrm>
          <a:prstGeom prst="rect">
            <a:avLst/>
          </a:prstGeom>
          <a:noFill/>
        </p:spPr>
        <p:txBody>
          <a:bodyPr wrap="square">
            <a:spAutoFit/>
          </a:bodyPr>
          <a:lstStyle/>
          <a:p>
            <a:pPr algn="l"/>
            <a:r>
              <a:rPr lang="en-US" sz="3200" dirty="0">
                <a:solidFill>
                  <a:srgbClr val="C00000"/>
                </a:solidFill>
                <a:latin typeface="Arial" pitchFamily="34" charset="0"/>
                <a:cs typeface="Arial" pitchFamily="34" charset="0"/>
              </a:rPr>
              <a:t>  Course Certificate</a:t>
            </a:r>
          </a:p>
        </p:txBody>
      </p:sp>
      <p:pic>
        <p:nvPicPr>
          <p:cNvPr id="3" name="Picture 2">
            <a:extLst>
              <a:ext uri="{FF2B5EF4-FFF2-40B4-BE49-F238E27FC236}">
                <a16:creationId xmlns:a16="http://schemas.microsoft.com/office/drawing/2014/main" id="{8E1DC73B-901C-943E-AF56-95DE6B2924AC}"/>
              </a:ext>
            </a:extLst>
          </p:cNvPr>
          <p:cNvPicPr>
            <a:picLocks noChangeAspect="1"/>
          </p:cNvPicPr>
          <p:nvPr/>
        </p:nvPicPr>
        <p:blipFill>
          <a:blip r:embed="rId2"/>
          <a:stretch>
            <a:fillRect/>
          </a:stretch>
        </p:blipFill>
        <p:spPr>
          <a:xfrm>
            <a:off x="672662" y="914401"/>
            <a:ext cx="11340662" cy="5507420"/>
          </a:xfrm>
          <a:prstGeom prst="rect">
            <a:avLst/>
          </a:prstGeom>
        </p:spPr>
      </p:pic>
    </p:spTree>
    <p:extLst>
      <p:ext uri="{BB962C8B-B14F-4D97-AF65-F5344CB8AC3E}">
        <p14:creationId xmlns:p14="http://schemas.microsoft.com/office/powerpoint/2010/main" val="3905252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2940" y="228600"/>
            <a:ext cx="8229600" cy="1828800"/>
          </a:xfrm>
        </p:spPr>
        <p:txBody>
          <a:bodyPr>
            <a:normAutofit/>
          </a:bodyPr>
          <a:lstStyle/>
          <a:p>
            <a:pPr algn="l"/>
            <a:r>
              <a:rPr lang="en-US" dirty="0">
                <a:solidFill>
                  <a:srgbClr val="C00000"/>
                </a:solidFill>
                <a:latin typeface="Arial" pitchFamily="34" charset="0"/>
                <a:cs typeface="Arial" pitchFamily="34" charset="0"/>
              </a:rPr>
              <a:t>            Introduction</a:t>
            </a:r>
            <a:br>
              <a:rPr lang="en-US" dirty="0">
                <a:solidFill>
                  <a:srgbClr val="C00000"/>
                </a:solidFill>
                <a:latin typeface="Arial" pitchFamily="34" charset="0"/>
                <a:cs typeface="Arial" pitchFamily="34" charset="0"/>
              </a:rPr>
            </a:br>
            <a:endParaRPr lang="en-IN" dirty="0"/>
          </a:p>
        </p:txBody>
      </p:sp>
      <p:sp>
        <p:nvSpPr>
          <p:cNvPr id="4" name="Date Placeholder 3"/>
          <p:cNvSpPr>
            <a:spLocks noGrp="1"/>
          </p:cNvSpPr>
          <p:nvPr>
            <p:ph type="dt" sz="half" idx="10"/>
          </p:nvPr>
        </p:nvSpPr>
        <p:spPr/>
        <p:txBody>
          <a:bodyPr/>
          <a:lstStyle/>
          <a:p>
            <a:fld id="{A2414E9F-A237-4082-B37B-D926ADB268EE}" type="datetime3">
              <a:rPr lang="en-US" smtClean="0"/>
              <a:pPr/>
              <a:t>23 October 2024</a:t>
            </a:fld>
            <a:endParaRPr lang="en-US"/>
          </a:p>
        </p:txBody>
      </p:sp>
      <p:sp>
        <p:nvSpPr>
          <p:cNvPr id="5" name="Footer Placeholder 4"/>
          <p:cNvSpPr>
            <a:spLocks noGrp="1"/>
          </p:cNvSpPr>
          <p:nvPr>
            <p:ph type="ftr" sz="quarter" idx="11"/>
          </p:nvPr>
        </p:nvSpPr>
        <p:spPr/>
        <p:txBody>
          <a:bodyPr/>
          <a:lstStyle/>
          <a:p>
            <a:r>
              <a:rPr lang="en-US"/>
              <a:t>Department of CSE</a:t>
            </a:r>
          </a:p>
        </p:txBody>
      </p:sp>
      <p:sp>
        <p:nvSpPr>
          <p:cNvPr id="6" name="Slide Number Placeholder 5"/>
          <p:cNvSpPr>
            <a:spLocks noGrp="1"/>
          </p:cNvSpPr>
          <p:nvPr>
            <p:ph type="sldNum" sz="quarter" idx="12"/>
          </p:nvPr>
        </p:nvSpPr>
        <p:spPr/>
        <p:txBody>
          <a:bodyPr/>
          <a:lstStyle/>
          <a:p>
            <a:fld id="{7B28076C-CE04-4A00-BFAA-A90EA8355859}" type="slidenum">
              <a:rPr lang="en-US" smtClean="0"/>
              <a:pPr/>
              <a:t>4</a:t>
            </a:fld>
            <a:endParaRPr lang="en-US"/>
          </a:p>
        </p:txBody>
      </p:sp>
      <p:sp>
        <p:nvSpPr>
          <p:cNvPr id="7" name="Rectangle 1">
            <a:extLst>
              <a:ext uri="{FF2B5EF4-FFF2-40B4-BE49-F238E27FC236}">
                <a16:creationId xmlns:a16="http://schemas.microsoft.com/office/drawing/2014/main" id="{26AA1C47-6366-FFB8-822E-D0DEE01E61A4}"/>
              </a:ext>
            </a:extLst>
          </p:cNvPr>
          <p:cNvSpPr>
            <a:spLocks noGrp="1" noChangeArrowheads="1"/>
          </p:cNvSpPr>
          <p:nvPr>
            <p:ph idx="1"/>
          </p:nvPr>
        </p:nvSpPr>
        <p:spPr bwMode="auto">
          <a:xfrm>
            <a:off x="741953" y="1400123"/>
            <a:ext cx="10708094"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Arial" panose="020B0604020202020204" pitchFamily="34" charset="0"/>
              </a:rPr>
              <a:t>Movie Recommendation System:</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 software tool that suggests movies to users based on their preferences, viewing history, and behaviors.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Importance</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Enhances user experience by providing personalized content.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Increases engagement and retention on streaming platforms.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Types of Recommendation Systems</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Content-Based Filtering</a:t>
            </a:r>
            <a:r>
              <a:rPr kumimoji="0" lang="en-US" altLang="en-US" sz="2400" b="0" i="0" u="none" strike="noStrike" cap="none" normalizeH="0" baseline="0" dirty="0">
                <a:ln>
                  <a:noFill/>
                </a:ln>
                <a:solidFill>
                  <a:schemeClr val="tx1"/>
                </a:solidFill>
                <a:effectLst/>
                <a:latin typeface="Arial" panose="020B0604020202020204" pitchFamily="34" charset="0"/>
              </a:rPr>
              <a:t>: Recommends movies similar to those the user has liked in the past.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Collaborative Filtering</a:t>
            </a:r>
            <a:r>
              <a:rPr kumimoji="0" lang="en-US" altLang="en-US" sz="2400" b="0" i="0" u="none" strike="noStrike" cap="none" normalizeH="0" baseline="0" dirty="0">
                <a:ln>
                  <a:noFill/>
                </a:ln>
                <a:solidFill>
                  <a:schemeClr val="tx1"/>
                </a:solidFill>
                <a:effectLst/>
                <a:latin typeface="Arial" panose="020B0604020202020204" pitchFamily="34" charset="0"/>
              </a:rPr>
              <a:t>: Uses user interaction data to find patterns and recommend movies.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13089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88D03D-0E3F-1AB3-494D-8DD1CEA3B676}"/>
              </a:ext>
            </a:extLst>
          </p:cNvPr>
          <p:cNvSpPr>
            <a:spLocks noGrp="1"/>
          </p:cNvSpPr>
          <p:nvPr>
            <p:ph idx="1"/>
          </p:nvPr>
        </p:nvSpPr>
        <p:spPr>
          <a:xfrm>
            <a:off x="659296" y="821772"/>
            <a:ext cx="10701130" cy="5628723"/>
          </a:xfrm>
        </p:spPr>
        <p:txBody>
          <a:bodyPr>
            <a:normAutofit fontScale="25000" lnSpcReduction="20000"/>
          </a:bodyPr>
          <a:lstStyle/>
          <a:p>
            <a:pPr>
              <a:buFont typeface="Arial" panose="020B0604020202020204" pitchFamily="34" charset="0"/>
              <a:buChar char="•"/>
            </a:pPr>
            <a:r>
              <a:rPr lang="en-US" sz="9600" b="1" dirty="0"/>
              <a:t>Collaborative Filtering</a:t>
            </a:r>
            <a:r>
              <a:rPr lang="en-US" sz="9600" dirty="0"/>
              <a:t>:</a:t>
            </a:r>
          </a:p>
          <a:p>
            <a:pPr marL="742950" lvl="1" indent="-285750">
              <a:buFont typeface="Arial" panose="020B0604020202020204" pitchFamily="34" charset="0"/>
              <a:buChar char="•"/>
            </a:pPr>
            <a:r>
              <a:rPr lang="en-US" sz="9600" b="1" dirty="0"/>
              <a:t>Definition</a:t>
            </a:r>
            <a:r>
              <a:rPr lang="en-US" sz="9600" dirty="0"/>
              <a:t>: A method that predicts user preferences based on the behavior of similar users.</a:t>
            </a:r>
          </a:p>
          <a:p>
            <a:pPr>
              <a:buFont typeface="Arial" panose="020B0604020202020204" pitchFamily="34" charset="0"/>
              <a:buChar char="•"/>
            </a:pPr>
            <a:r>
              <a:rPr lang="en-US" sz="9600" b="1" dirty="0"/>
              <a:t>Two Main Approaches</a:t>
            </a:r>
            <a:r>
              <a:rPr lang="en-US" sz="9600" dirty="0"/>
              <a:t>:</a:t>
            </a:r>
          </a:p>
          <a:p>
            <a:pPr marL="742950" lvl="1" indent="-285750">
              <a:buFont typeface="Arial" panose="020B0604020202020204" pitchFamily="34" charset="0"/>
              <a:buChar char="•"/>
            </a:pPr>
            <a:r>
              <a:rPr lang="en-US" sz="9600" b="1" dirty="0"/>
              <a:t>User-User Collaborative Filtering</a:t>
            </a:r>
            <a:r>
              <a:rPr lang="en-US" sz="9600" dirty="0"/>
              <a:t>:</a:t>
            </a:r>
          </a:p>
          <a:p>
            <a:pPr marL="1143000" lvl="2" indent="-228600">
              <a:buFont typeface="Arial" panose="020B0604020202020204" pitchFamily="34" charset="0"/>
              <a:buChar char="•"/>
            </a:pPr>
            <a:r>
              <a:rPr lang="en-US" sz="9600" dirty="0"/>
              <a:t>Identifies users with similar tastes and recommends movies they have liked.</a:t>
            </a:r>
          </a:p>
          <a:p>
            <a:pPr marL="742950" lvl="1" indent="-285750">
              <a:buFont typeface="Arial" panose="020B0604020202020204" pitchFamily="34" charset="0"/>
              <a:buChar char="•"/>
            </a:pPr>
            <a:r>
              <a:rPr lang="en-US" sz="9600" b="1" dirty="0"/>
              <a:t>Item-Item Collaborative Filtering</a:t>
            </a:r>
            <a:r>
              <a:rPr lang="en-US" sz="9600" dirty="0"/>
              <a:t>:</a:t>
            </a:r>
          </a:p>
          <a:p>
            <a:pPr marL="1143000" lvl="2" indent="-228600">
              <a:buFont typeface="Arial" panose="020B0604020202020204" pitchFamily="34" charset="0"/>
              <a:buChar char="•"/>
            </a:pPr>
            <a:r>
              <a:rPr lang="en-US" sz="9600" dirty="0"/>
              <a:t>Analyzes similarities between movies based on user ratings and suggests similar films.</a:t>
            </a:r>
          </a:p>
          <a:p>
            <a:pPr>
              <a:buFont typeface="Arial" panose="020B0604020202020204" pitchFamily="34" charset="0"/>
              <a:buChar char="•"/>
            </a:pPr>
            <a:r>
              <a:rPr lang="en-US" sz="9600" b="1" dirty="0"/>
              <a:t>Implementation Steps</a:t>
            </a:r>
            <a:r>
              <a:rPr lang="en-US" sz="9600" dirty="0"/>
              <a:t>:</a:t>
            </a:r>
          </a:p>
          <a:p>
            <a:pPr marL="742950" lvl="1" indent="-285750">
              <a:buFont typeface="Arial" panose="020B0604020202020204" pitchFamily="34" charset="0"/>
              <a:buChar char="•"/>
            </a:pPr>
            <a:r>
              <a:rPr lang="en-US" sz="9600" b="1" dirty="0"/>
              <a:t>Data Collection</a:t>
            </a:r>
            <a:r>
              <a:rPr lang="en-US" sz="9600" dirty="0"/>
              <a:t>: Gather user ratings, reviews, and viewing history.</a:t>
            </a:r>
          </a:p>
          <a:p>
            <a:pPr marL="742950" lvl="1" indent="-285750">
              <a:buFont typeface="Arial" panose="020B0604020202020204" pitchFamily="34" charset="0"/>
              <a:buChar char="•"/>
            </a:pPr>
            <a:r>
              <a:rPr lang="en-US" sz="9600" b="1" dirty="0"/>
              <a:t>Matrix Creation</a:t>
            </a:r>
            <a:r>
              <a:rPr lang="en-US" sz="9600" dirty="0"/>
              <a:t>: Build a user-item matrix from the collected data.</a:t>
            </a:r>
          </a:p>
          <a:p>
            <a:pPr marL="742950" lvl="1" indent="-285750">
              <a:buFont typeface="Arial" panose="020B0604020202020204" pitchFamily="34" charset="0"/>
              <a:buChar char="•"/>
            </a:pPr>
            <a:r>
              <a:rPr lang="en-US" sz="9600" b="1" dirty="0"/>
              <a:t>Similarity Calculation</a:t>
            </a:r>
            <a:r>
              <a:rPr lang="en-US" sz="9600" dirty="0"/>
              <a:t>: Use metrics like cosine similarity or Pearson correlation to find similar users/items.</a:t>
            </a:r>
          </a:p>
          <a:p>
            <a:pPr marL="742950" lvl="1" indent="-285750">
              <a:buFont typeface="Arial" panose="020B0604020202020204" pitchFamily="34" charset="0"/>
              <a:buChar char="•"/>
            </a:pPr>
            <a:r>
              <a:rPr lang="en-US" sz="9600" b="1" dirty="0"/>
              <a:t>Recommendation Generation</a:t>
            </a:r>
            <a:r>
              <a:rPr lang="en-US" sz="9600" dirty="0"/>
              <a:t>: Provide users with movie suggestions based on similarities.</a:t>
            </a:r>
          </a:p>
          <a:p>
            <a:endParaRPr lang="en-IN" dirty="0"/>
          </a:p>
        </p:txBody>
      </p:sp>
    </p:spTree>
    <p:extLst>
      <p:ext uri="{BB962C8B-B14F-4D97-AF65-F5344CB8AC3E}">
        <p14:creationId xmlns:p14="http://schemas.microsoft.com/office/powerpoint/2010/main" val="3446045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19B54-424F-688B-2A16-AC9736C9C8E6}"/>
              </a:ext>
            </a:extLst>
          </p:cNvPr>
          <p:cNvSpPr>
            <a:spLocks noGrp="1"/>
          </p:cNvSpPr>
          <p:nvPr>
            <p:ph type="title"/>
          </p:nvPr>
        </p:nvSpPr>
        <p:spPr>
          <a:xfrm>
            <a:off x="876298" y="0"/>
            <a:ext cx="10515600" cy="1325563"/>
          </a:xfrm>
        </p:spPr>
        <p:txBody>
          <a:bodyPr>
            <a:normAutofit/>
          </a:bodyPr>
          <a:lstStyle/>
          <a:p>
            <a:r>
              <a:rPr lang="en-IN" dirty="0">
                <a:solidFill>
                  <a:srgbClr val="C00000"/>
                </a:solidFill>
                <a:latin typeface="Arial" panose="020B0604020202020204" pitchFamily="34" charset="0"/>
                <a:cs typeface="Arial" panose="020B0604020202020204" pitchFamily="34" charset="0"/>
              </a:rPr>
              <a:t>                        Abstract</a:t>
            </a:r>
          </a:p>
        </p:txBody>
      </p:sp>
      <p:sp>
        <p:nvSpPr>
          <p:cNvPr id="3" name="Content Placeholder 2">
            <a:extLst>
              <a:ext uri="{FF2B5EF4-FFF2-40B4-BE49-F238E27FC236}">
                <a16:creationId xmlns:a16="http://schemas.microsoft.com/office/drawing/2014/main" id="{F5A41F07-FD2A-8399-867F-6DA8350639DF}"/>
              </a:ext>
            </a:extLst>
          </p:cNvPr>
          <p:cNvSpPr>
            <a:spLocks noGrp="1"/>
          </p:cNvSpPr>
          <p:nvPr>
            <p:ph idx="1"/>
          </p:nvPr>
        </p:nvSpPr>
        <p:spPr>
          <a:xfrm>
            <a:off x="1348407" y="1111594"/>
            <a:ext cx="9571382" cy="5199754"/>
          </a:xfrm>
        </p:spPr>
        <p:txBody>
          <a:bodyPr>
            <a:normAutofit/>
          </a:bodyPr>
          <a:lstStyle/>
          <a:p>
            <a:pPr marL="0" indent="0">
              <a:buNone/>
            </a:pPr>
            <a:r>
              <a:rPr lang="en-US" dirty="0"/>
              <a:t>This project focuses on developing a movie recommendation system using a collaborative filtering approach. Collaborative filtering is a widely used method in recommendation systems where user preferences are leveraged to predict items they might like based on the preferences of similar users. The system utilizes datasets containing movie information and user ratings to construct a user-movie rating matrix. The matrix is then analyzed to identify patterns in user behavior, enabling the prediction of ratings for unseen movies. The recommendation engine aims to enhance user experience by providing personalized movie suggestions, offering an effective solution for navigating large catalogs of films.</a:t>
            </a:r>
            <a:endParaRPr lang="en-US" dirty="0">
              <a:latin typeface="Arial" panose="020B0604020202020204" pitchFamily="34" charset="0"/>
              <a:cs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1276761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A75E2FCA-C2E1-4F18-8725-C39FF27009E9}" type="datetime3">
              <a:rPr lang="en-US" smtClean="0"/>
              <a:pPr/>
              <a:t>23 October 2024</a:t>
            </a:fld>
            <a:endParaRPr lang="en-US"/>
          </a:p>
        </p:txBody>
      </p:sp>
      <p:sp>
        <p:nvSpPr>
          <p:cNvPr id="8" name="Footer Placeholder 7"/>
          <p:cNvSpPr>
            <a:spLocks noGrp="1"/>
          </p:cNvSpPr>
          <p:nvPr>
            <p:ph type="ftr" sz="quarter" idx="11"/>
          </p:nvPr>
        </p:nvSpPr>
        <p:spPr/>
        <p:txBody>
          <a:bodyPr/>
          <a:lstStyle/>
          <a:p>
            <a:r>
              <a:rPr lang="en-US"/>
              <a:t>Department of CSE</a:t>
            </a:r>
          </a:p>
        </p:txBody>
      </p:sp>
      <p:sp>
        <p:nvSpPr>
          <p:cNvPr id="9" name="Slide Number Placeholder 8"/>
          <p:cNvSpPr>
            <a:spLocks noGrp="1"/>
          </p:cNvSpPr>
          <p:nvPr>
            <p:ph type="sldNum" sz="quarter" idx="12"/>
          </p:nvPr>
        </p:nvSpPr>
        <p:spPr/>
        <p:txBody>
          <a:bodyPr/>
          <a:lstStyle/>
          <a:p>
            <a:fld id="{7B28076C-CE04-4A00-BFAA-A90EA8355859}" type="slidenum">
              <a:rPr lang="en-US" smtClean="0"/>
              <a:pPr/>
              <a:t>7</a:t>
            </a:fld>
            <a:endParaRPr lang="en-US"/>
          </a:p>
        </p:txBody>
      </p:sp>
      <p:sp>
        <p:nvSpPr>
          <p:cNvPr id="10" name="Title 1"/>
          <p:cNvSpPr>
            <a:spLocks noGrp="1"/>
          </p:cNvSpPr>
          <p:nvPr>
            <p:ph type="title"/>
          </p:nvPr>
        </p:nvSpPr>
        <p:spPr>
          <a:xfrm>
            <a:off x="909320" y="304800"/>
            <a:ext cx="8229600" cy="655638"/>
          </a:xfrm>
        </p:spPr>
        <p:txBody>
          <a:bodyPr>
            <a:noAutofit/>
          </a:bodyPr>
          <a:lstStyle/>
          <a:p>
            <a:pPr algn="l"/>
            <a:r>
              <a:rPr lang="en-US" dirty="0">
                <a:solidFill>
                  <a:srgbClr val="D74027"/>
                </a:solidFill>
              </a:rPr>
              <a:t>                         Objectives</a:t>
            </a:r>
            <a:endParaRPr lang="en-US" dirty="0">
              <a:solidFill>
                <a:srgbClr val="D74027"/>
              </a:solidFill>
              <a:latin typeface="Arial" pitchFamily="34" charset="0"/>
              <a:cs typeface="Arial" pitchFamily="34" charset="0"/>
            </a:endParaRPr>
          </a:p>
        </p:txBody>
      </p:sp>
      <p:sp>
        <p:nvSpPr>
          <p:cNvPr id="11" name="Content Placeholder 2"/>
          <p:cNvSpPr>
            <a:spLocks noGrp="1"/>
          </p:cNvSpPr>
          <p:nvPr>
            <p:ph idx="1"/>
          </p:nvPr>
        </p:nvSpPr>
        <p:spPr>
          <a:xfrm>
            <a:off x="325470" y="1311910"/>
            <a:ext cx="11775440" cy="5227002"/>
          </a:xfrm>
        </p:spPr>
        <p:txBody>
          <a:bodyPr>
            <a:normAutofit fontScale="25000" lnSpcReduction="20000"/>
          </a:bodyPr>
          <a:lstStyle/>
          <a:p>
            <a:pPr>
              <a:buFont typeface="+mj-lt"/>
              <a:buAutoNum type="arabicPeriod"/>
            </a:pPr>
            <a:r>
              <a:rPr lang="en-US" sz="9600" b="1" dirty="0"/>
              <a:t>Personalized User Experience</a:t>
            </a:r>
            <a:r>
              <a:rPr lang="en-US" sz="9600" dirty="0"/>
              <a:t>:</a:t>
            </a:r>
          </a:p>
          <a:p>
            <a:pPr marL="742950" lvl="1" indent="-285750">
              <a:buFont typeface="+mj-lt"/>
              <a:buAutoNum type="arabicPeriod"/>
            </a:pPr>
            <a:r>
              <a:rPr lang="en-US" sz="9600" dirty="0"/>
              <a:t>To provide tailored movie recommendations based on individual user preferences and viewing history, enhancing user satisfaction and engagement.</a:t>
            </a:r>
          </a:p>
          <a:p>
            <a:pPr>
              <a:buFont typeface="+mj-lt"/>
              <a:buAutoNum type="arabicPeriod"/>
            </a:pPr>
            <a:r>
              <a:rPr lang="en-US" sz="9600" b="1" dirty="0"/>
              <a:t>Increase User Retention</a:t>
            </a:r>
            <a:r>
              <a:rPr lang="en-US" sz="9600" dirty="0"/>
              <a:t>:</a:t>
            </a:r>
          </a:p>
          <a:p>
            <a:pPr marL="742950" lvl="1" indent="-285750">
              <a:buFont typeface="+mj-lt"/>
              <a:buAutoNum type="arabicPeriod"/>
            </a:pPr>
            <a:r>
              <a:rPr lang="en-US" sz="9600" dirty="0"/>
              <a:t>To encourage users to spend more time on the platform by consistently delivering relevant movie suggestions, thereby reducing churn rates.</a:t>
            </a:r>
          </a:p>
          <a:p>
            <a:pPr>
              <a:buFont typeface="+mj-lt"/>
              <a:buAutoNum type="arabicPeriod"/>
            </a:pPr>
            <a:r>
              <a:rPr lang="en-US" sz="9600" b="1" dirty="0"/>
              <a:t>Leverage User Data</a:t>
            </a:r>
            <a:r>
              <a:rPr lang="en-US" sz="9600" dirty="0"/>
              <a:t>:</a:t>
            </a:r>
          </a:p>
          <a:p>
            <a:pPr marL="742950" lvl="1" indent="-285750">
              <a:buFont typeface="+mj-lt"/>
              <a:buAutoNum type="arabicPeriod"/>
            </a:pPr>
            <a:r>
              <a:rPr lang="en-US" sz="9600" dirty="0"/>
              <a:t>To effectively utilize user interaction data (ratings, reviews, watch history) to improve the accuracy of recommendations over time.</a:t>
            </a:r>
          </a:p>
          <a:p>
            <a:pPr>
              <a:buFont typeface="+mj-lt"/>
              <a:buAutoNum type="arabicPeriod"/>
            </a:pPr>
            <a:r>
              <a:rPr lang="en-US" sz="9600" b="1" dirty="0"/>
              <a:t>Facilitate Content Discovery</a:t>
            </a:r>
            <a:r>
              <a:rPr lang="en-US" sz="9600" dirty="0"/>
              <a:t>:</a:t>
            </a:r>
          </a:p>
          <a:p>
            <a:pPr marL="742950" lvl="1" indent="-285750">
              <a:buFont typeface="+mj-lt"/>
              <a:buAutoNum type="arabicPeriod"/>
            </a:pPr>
            <a:r>
              <a:rPr lang="en-US" sz="9600" dirty="0"/>
              <a:t>To help users discover new movies they might enjoy based on the preferences of similar users, thereby broadening their viewing choices..</a:t>
            </a:r>
          </a:p>
          <a:p>
            <a:pPr>
              <a:buFont typeface="+mj-lt"/>
              <a:buAutoNum type="arabicPeriod"/>
            </a:pPr>
            <a:r>
              <a:rPr lang="en-US" sz="9600" b="1" dirty="0"/>
              <a:t>Mitigate Cold Start Problem</a:t>
            </a:r>
            <a:r>
              <a:rPr lang="en-US" sz="9600" dirty="0"/>
              <a:t>:</a:t>
            </a:r>
          </a:p>
          <a:p>
            <a:pPr marL="742950" lvl="1" indent="-285750">
              <a:buFont typeface="+mj-lt"/>
              <a:buAutoNum type="arabicPeriod"/>
            </a:pPr>
            <a:r>
              <a:rPr lang="en-US" sz="9600" dirty="0"/>
              <a:t>To develop strategies to provide recommendations for new users and new movies with limited interaction data, enhancing the system's effectiveness from the outset.</a:t>
            </a:r>
          </a:p>
          <a:p>
            <a:pPr algn="just">
              <a:lnSpc>
                <a:spcPct val="80000"/>
              </a:lnSpc>
            </a:pPr>
            <a:endParaRPr lang="en-US" sz="2000" dirty="0"/>
          </a:p>
          <a:p>
            <a:pPr marL="0" indent="0">
              <a:buNone/>
            </a:pPr>
            <a:endParaRPr lang="en-IN" sz="2000" dirty="0"/>
          </a:p>
          <a:p>
            <a:pPr algn="just"/>
            <a:endParaRPr lang="en-US" sz="2000" dirty="0"/>
          </a:p>
        </p:txBody>
      </p:sp>
    </p:spTree>
    <p:extLst>
      <p:ext uri="{BB962C8B-B14F-4D97-AF65-F5344CB8AC3E}">
        <p14:creationId xmlns:p14="http://schemas.microsoft.com/office/powerpoint/2010/main" val="3185972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1B17-1547-466A-AF55-27AD20A3E6D7}"/>
              </a:ext>
            </a:extLst>
          </p:cNvPr>
          <p:cNvSpPr>
            <a:spLocks noGrp="1"/>
          </p:cNvSpPr>
          <p:nvPr>
            <p:ph type="title"/>
          </p:nvPr>
        </p:nvSpPr>
        <p:spPr>
          <a:xfrm>
            <a:off x="2020293" y="585579"/>
            <a:ext cx="7886700" cy="963873"/>
          </a:xfrm>
        </p:spPr>
        <p:txBody>
          <a:bodyPr>
            <a:normAutofit fontScale="90000"/>
          </a:bodyPr>
          <a:lstStyle/>
          <a:p>
            <a:pPr algn="l"/>
            <a:r>
              <a:rPr lang="en-US" dirty="0">
                <a:solidFill>
                  <a:srgbClr val="C00000"/>
                </a:solidFill>
                <a:latin typeface="+mn-lt"/>
                <a:cs typeface="Arial" panose="020B0604020202020204" pitchFamily="34" charset="0"/>
              </a:rPr>
              <a:t>System Architecture/ Ideation Map</a:t>
            </a:r>
            <a:br>
              <a:rPr lang="en-US" dirty="0"/>
            </a:br>
            <a:endParaRPr lang="en-IN" dirty="0"/>
          </a:p>
        </p:txBody>
      </p:sp>
      <p:sp>
        <p:nvSpPr>
          <p:cNvPr id="4" name="Date Placeholder 3">
            <a:extLst>
              <a:ext uri="{FF2B5EF4-FFF2-40B4-BE49-F238E27FC236}">
                <a16:creationId xmlns:a16="http://schemas.microsoft.com/office/drawing/2014/main" id="{2FF5702B-C066-449A-A2E2-319540402B8D}"/>
              </a:ext>
            </a:extLst>
          </p:cNvPr>
          <p:cNvSpPr>
            <a:spLocks noGrp="1"/>
          </p:cNvSpPr>
          <p:nvPr>
            <p:ph type="dt" sz="half" idx="10"/>
          </p:nvPr>
        </p:nvSpPr>
        <p:spPr/>
        <p:txBody>
          <a:bodyPr/>
          <a:lstStyle/>
          <a:p>
            <a:fld id="{A2414E9F-A237-4082-B37B-D926ADB268EE}" type="datetime3">
              <a:rPr lang="en-US" smtClean="0"/>
              <a:pPr/>
              <a:t>23 October 2024</a:t>
            </a:fld>
            <a:endParaRPr lang="en-US"/>
          </a:p>
        </p:txBody>
      </p:sp>
      <p:sp>
        <p:nvSpPr>
          <p:cNvPr id="5" name="Footer Placeholder 4">
            <a:extLst>
              <a:ext uri="{FF2B5EF4-FFF2-40B4-BE49-F238E27FC236}">
                <a16:creationId xmlns:a16="http://schemas.microsoft.com/office/drawing/2014/main" id="{C60CF103-9117-419E-9C48-6DBA6C5721F6}"/>
              </a:ext>
            </a:extLst>
          </p:cNvPr>
          <p:cNvSpPr>
            <a:spLocks noGrp="1"/>
          </p:cNvSpPr>
          <p:nvPr>
            <p:ph type="ftr" sz="quarter" idx="11"/>
          </p:nvPr>
        </p:nvSpPr>
        <p:spPr/>
        <p:txBody>
          <a:bodyPr/>
          <a:lstStyle/>
          <a:p>
            <a:r>
              <a:rPr lang="en-US"/>
              <a:t>Department of CSE</a:t>
            </a:r>
          </a:p>
        </p:txBody>
      </p:sp>
      <p:sp>
        <p:nvSpPr>
          <p:cNvPr id="6" name="Slide Number Placeholder 5">
            <a:extLst>
              <a:ext uri="{FF2B5EF4-FFF2-40B4-BE49-F238E27FC236}">
                <a16:creationId xmlns:a16="http://schemas.microsoft.com/office/drawing/2014/main" id="{55C376F6-CA8A-42BB-9178-52529FD96770}"/>
              </a:ext>
            </a:extLst>
          </p:cNvPr>
          <p:cNvSpPr>
            <a:spLocks noGrp="1"/>
          </p:cNvSpPr>
          <p:nvPr>
            <p:ph type="sldNum" sz="quarter" idx="12"/>
          </p:nvPr>
        </p:nvSpPr>
        <p:spPr/>
        <p:txBody>
          <a:bodyPr/>
          <a:lstStyle/>
          <a:p>
            <a:fld id="{7B28076C-CE04-4A00-BFAA-A90EA8355859}" type="slidenum">
              <a:rPr lang="en-US" smtClean="0"/>
              <a:pPr/>
              <a:t>8</a:t>
            </a:fld>
            <a:endParaRPr lang="en-US"/>
          </a:p>
        </p:txBody>
      </p:sp>
      <p:sp>
        <p:nvSpPr>
          <p:cNvPr id="9" name="Footer Placeholder 4">
            <a:extLst>
              <a:ext uri="{FF2B5EF4-FFF2-40B4-BE49-F238E27FC236}">
                <a16:creationId xmlns:a16="http://schemas.microsoft.com/office/drawing/2014/main" id="{F6694106-DC02-4509-B62C-5EFEFB52A185}"/>
              </a:ext>
            </a:extLst>
          </p:cNvPr>
          <p:cNvSpPr txBox="1"/>
          <p:nvPr/>
        </p:nvSpPr>
        <p:spPr>
          <a:xfrm>
            <a:off x="4693921" y="6400414"/>
            <a:ext cx="2804161"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lgn="ctr">
              <a:defRPr sz="1200">
                <a:solidFill>
                  <a:srgbClr val="888888"/>
                </a:solidFill>
              </a:defRPr>
            </a:lvl1pPr>
          </a:lstStyle>
          <a:p>
            <a:r>
              <a:t>Department of CSE</a:t>
            </a:r>
          </a:p>
        </p:txBody>
      </p:sp>
      <p:sp>
        <p:nvSpPr>
          <p:cNvPr id="10" name="Slide Number Placeholder 5">
            <a:extLst>
              <a:ext uri="{FF2B5EF4-FFF2-40B4-BE49-F238E27FC236}">
                <a16:creationId xmlns:a16="http://schemas.microsoft.com/office/drawing/2014/main" id="{7CECA8B7-6403-4762-AEA7-FC003D1BF13E}"/>
              </a:ext>
            </a:extLst>
          </p:cNvPr>
          <p:cNvSpPr txBox="1">
            <a:spLocks/>
          </p:cNvSpPr>
          <p:nvPr/>
        </p:nvSpPr>
        <p:spPr>
          <a:xfrm>
            <a:off x="10029418" y="6414761"/>
            <a:ext cx="181382"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6CB4B4D-7CA3-9044-876B-883B54F8677D}" type="slidenum">
              <a:rPr lang="en-IN"/>
              <a:pPr/>
              <a:t>8</a:t>
            </a:fld>
            <a:endParaRPr lang="en-IN"/>
          </a:p>
        </p:txBody>
      </p:sp>
      <p:sp>
        <p:nvSpPr>
          <p:cNvPr id="38" name="Date Placeholder 3">
            <a:extLst>
              <a:ext uri="{FF2B5EF4-FFF2-40B4-BE49-F238E27FC236}">
                <a16:creationId xmlns:a16="http://schemas.microsoft.com/office/drawing/2014/main" id="{F96EEE91-27E0-4520-A861-166E990FD5A3}"/>
              </a:ext>
            </a:extLst>
          </p:cNvPr>
          <p:cNvSpPr txBox="1"/>
          <p:nvPr/>
        </p:nvSpPr>
        <p:spPr>
          <a:xfrm>
            <a:off x="2026919" y="6400414"/>
            <a:ext cx="2042162"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1200">
                <a:solidFill>
                  <a:srgbClr val="888888"/>
                </a:solidFill>
              </a:defRPr>
            </a:lvl1pPr>
          </a:lstStyle>
          <a:p>
            <a:r>
              <a:rPr lang="en-US" dirty="0"/>
              <a:t>11</a:t>
            </a:r>
            <a:r>
              <a:rPr dirty="0"/>
              <a:t> November 2021</a:t>
            </a:r>
          </a:p>
        </p:txBody>
      </p:sp>
      <p:sp>
        <p:nvSpPr>
          <p:cNvPr id="39" name="Title 1">
            <a:extLst>
              <a:ext uri="{FF2B5EF4-FFF2-40B4-BE49-F238E27FC236}">
                <a16:creationId xmlns:a16="http://schemas.microsoft.com/office/drawing/2014/main" id="{49D028D8-9020-4673-AD87-6F141FE54C0E}"/>
              </a:ext>
            </a:extLst>
          </p:cNvPr>
          <p:cNvSpPr txBox="1"/>
          <p:nvPr/>
        </p:nvSpPr>
        <p:spPr>
          <a:xfrm>
            <a:off x="2185170" y="348923"/>
            <a:ext cx="8531258" cy="10612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lvl1pPr>
              <a:lnSpc>
                <a:spcPct val="90000"/>
              </a:lnSpc>
              <a:defRPr sz="4000">
                <a:solidFill>
                  <a:srgbClr val="C00000"/>
                </a:solidFill>
                <a:latin typeface="Arial"/>
                <a:ea typeface="Arial"/>
                <a:cs typeface="Arial"/>
                <a:sym typeface="Arial"/>
              </a:defRPr>
            </a:lvl1pPr>
          </a:lstStyle>
          <a:p>
            <a:endParaRPr lang="en-US" dirty="0"/>
          </a:p>
        </p:txBody>
      </p:sp>
      <p:pic>
        <p:nvPicPr>
          <p:cNvPr id="13" name="Picture 12" descr="A diagram of a comedy show">
            <a:extLst>
              <a:ext uri="{FF2B5EF4-FFF2-40B4-BE49-F238E27FC236}">
                <a16:creationId xmlns:a16="http://schemas.microsoft.com/office/drawing/2014/main" id="{AF78999A-1C61-F179-ED11-DE21B46A49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136913"/>
            <a:ext cx="10078277" cy="4078688"/>
          </a:xfrm>
          <a:prstGeom prst="rect">
            <a:avLst/>
          </a:prstGeom>
        </p:spPr>
      </p:pic>
      <p:sp>
        <p:nvSpPr>
          <p:cNvPr id="14" name="TextBox 13">
            <a:extLst>
              <a:ext uri="{FF2B5EF4-FFF2-40B4-BE49-F238E27FC236}">
                <a16:creationId xmlns:a16="http://schemas.microsoft.com/office/drawing/2014/main" id="{8B3F2D9E-C8A8-AABB-03D1-09DDD47644C9}"/>
              </a:ext>
            </a:extLst>
          </p:cNvPr>
          <p:cNvSpPr txBox="1"/>
          <p:nvPr/>
        </p:nvSpPr>
        <p:spPr>
          <a:xfrm>
            <a:off x="735496" y="1252329"/>
            <a:ext cx="8756374" cy="584775"/>
          </a:xfrm>
          <a:prstGeom prst="rect">
            <a:avLst/>
          </a:prstGeom>
          <a:noFill/>
        </p:spPr>
        <p:txBody>
          <a:bodyPr wrap="square" rtlCol="0">
            <a:spAutoFit/>
          </a:bodyPr>
          <a:lstStyle/>
          <a:p>
            <a:r>
              <a:rPr lang="en-IN" sz="3200" dirty="0"/>
              <a:t>Collaborative Filtering: A Visual Representation:</a:t>
            </a:r>
          </a:p>
        </p:txBody>
      </p:sp>
    </p:spTree>
    <p:extLst>
      <p:ext uri="{BB962C8B-B14F-4D97-AF65-F5344CB8AC3E}">
        <p14:creationId xmlns:p14="http://schemas.microsoft.com/office/powerpoint/2010/main" val="836318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2447B9-2172-AA08-CA15-B82789E278AA}"/>
              </a:ext>
            </a:extLst>
          </p:cNvPr>
          <p:cNvSpPr>
            <a:spLocks noGrp="1"/>
          </p:cNvSpPr>
          <p:nvPr>
            <p:ph idx="1"/>
          </p:nvPr>
        </p:nvSpPr>
        <p:spPr>
          <a:xfrm>
            <a:off x="258417" y="275120"/>
            <a:ext cx="11688417" cy="6354279"/>
          </a:xfrm>
        </p:spPr>
        <p:txBody>
          <a:bodyPr>
            <a:normAutofit fontScale="92500" lnSpcReduction="10000"/>
          </a:bodyPr>
          <a:lstStyle/>
          <a:p>
            <a:r>
              <a:rPr lang="en-US" sz="2600" dirty="0"/>
              <a:t>This diagram illustrates the concept of </a:t>
            </a:r>
            <a:r>
              <a:rPr lang="en-US" sz="2600" b="1" dirty="0"/>
              <a:t>user-based collaborative filtering</a:t>
            </a:r>
            <a:r>
              <a:rPr lang="en-US" sz="2600" dirty="0"/>
              <a:t> in a movie recommendation system.</a:t>
            </a:r>
          </a:p>
          <a:p>
            <a:pPr>
              <a:buFont typeface="Arial" panose="020B0604020202020204" pitchFamily="34" charset="0"/>
              <a:buChar char="•"/>
            </a:pPr>
            <a:r>
              <a:rPr lang="en-US" sz="2600" b="1" dirty="0"/>
              <a:t>Users:</a:t>
            </a:r>
            <a:r>
              <a:rPr lang="en-US" sz="2600" dirty="0"/>
              <a:t> Each user has a profile that includes their preferences (e.g., "romantic, comedy" for User A).</a:t>
            </a:r>
          </a:p>
          <a:p>
            <a:pPr>
              <a:buFont typeface="Arial" panose="020B0604020202020204" pitchFamily="34" charset="0"/>
              <a:buChar char="•"/>
            </a:pPr>
            <a:r>
              <a:rPr lang="en-US" sz="2600" b="1" dirty="0"/>
              <a:t>Movies:</a:t>
            </a:r>
            <a:r>
              <a:rPr lang="en-US" sz="2600" dirty="0"/>
              <a:t> The system maintains a database of movies.</a:t>
            </a:r>
          </a:p>
          <a:p>
            <a:pPr>
              <a:buFont typeface="Arial" panose="020B0604020202020204" pitchFamily="34" charset="0"/>
              <a:buChar char="•"/>
            </a:pPr>
            <a:r>
              <a:rPr lang="en-US" sz="2600" b="1" dirty="0"/>
              <a:t>Similarity:</a:t>
            </a:r>
            <a:r>
              <a:rPr lang="en-US" sz="2600" dirty="0"/>
              <a:t> The system calculates the similarity between users based on their shared preferences. In this example, User A and User C are considered similar due to their shared interest in "romantic" and "comedy" movies.</a:t>
            </a:r>
          </a:p>
          <a:p>
            <a:pPr>
              <a:buFont typeface="Arial" panose="020B0604020202020204" pitchFamily="34" charset="0"/>
              <a:buChar char="•"/>
            </a:pPr>
            <a:r>
              <a:rPr lang="en-US" sz="2600" b="1" dirty="0"/>
              <a:t>Recommendation:</a:t>
            </a:r>
            <a:r>
              <a:rPr lang="en-US" sz="2600" dirty="0"/>
              <a:t> For a given user (e.g., User C), the system recommends movies that similar users have liked. Since User A (similar to User C) likes Movie B, the system might recommend Movie B to User C.</a:t>
            </a:r>
          </a:p>
          <a:p>
            <a:r>
              <a:rPr lang="en-US" b="1" dirty="0"/>
              <a:t>Key points:</a:t>
            </a:r>
            <a:endParaRPr lang="en-US" dirty="0"/>
          </a:p>
          <a:p>
            <a:pPr>
              <a:buFont typeface="Arial" panose="020B0604020202020204" pitchFamily="34" charset="0"/>
              <a:buChar char="•"/>
            </a:pPr>
            <a:r>
              <a:rPr lang="en-US" dirty="0"/>
              <a:t>The dashed lines represent recommendations.</a:t>
            </a:r>
          </a:p>
          <a:p>
            <a:pPr>
              <a:buFont typeface="Arial" panose="020B0604020202020204" pitchFamily="34" charset="0"/>
              <a:buChar char="•"/>
            </a:pPr>
            <a:r>
              <a:rPr lang="en-US" dirty="0"/>
              <a:t>The system assumes that users with similar preferences will also like similar movies.</a:t>
            </a:r>
          </a:p>
          <a:p>
            <a:pPr>
              <a:buFont typeface="Arial" panose="020B0604020202020204" pitchFamily="34" charset="0"/>
              <a:buChar char="•"/>
            </a:pPr>
            <a:r>
              <a:rPr lang="en-US" dirty="0"/>
              <a:t>The effectiveness of this approach depends on the quality of the similarity metric and the availability of sufficient data.</a:t>
            </a:r>
          </a:p>
          <a:p>
            <a:endParaRPr lang="en-IN" dirty="0"/>
          </a:p>
        </p:txBody>
      </p:sp>
    </p:spTree>
    <p:extLst>
      <p:ext uri="{BB962C8B-B14F-4D97-AF65-F5344CB8AC3E}">
        <p14:creationId xmlns:p14="http://schemas.microsoft.com/office/powerpoint/2010/main" val="28823841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468</TotalTime>
  <Words>2680</Words>
  <Application>Microsoft Office PowerPoint</Application>
  <PresentationFormat>Widescreen</PresentationFormat>
  <Paragraphs>321</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Arial Rounded MT Bold</vt:lpstr>
      <vt:lpstr>Arial Unicode MS</vt:lpstr>
      <vt:lpstr>Baskerville Old Face</vt:lpstr>
      <vt:lpstr>Calibri</vt:lpstr>
      <vt:lpstr>Calibri Light</vt:lpstr>
      <vt:lpstr>Office Theme</vt:lpstr>
      <vt:lpstr> </vt:lpstr>
      <vt:lpstr>Presentation Outline</vt:lpstr>
      <vt:lpstr>PowerPoint Presentation</vt:lpstr>
      <vt:lpstr>            Introduction </vt:lpstr>
      <vt:lpstr>PowerPoint Presentation</vt:lpstr>
      <vt:lpstr>                        Abstract</vt:lpstr>
      <vt:lpstr>                         Objectives</vt:lpstr>
      <vt:lpstr>System Architecture/ Ideation Map </vt:lpstr>
      <vt:lpstr>PowerPoint Presentation</vt:lpstr>
      <vt:lpstr>                  Implementation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Conclusion </vt:lpstr>
      <vt:lpstr>References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pulagam amarnath</dc:creator>
  <cp:lastModifiedBy>Dheeraj Mitra Vicharapu</cp:lastModifiedBy>
  <cp:revision>7</cp:revision>
  <dcterms:created xsi:type="dcterms:W3CDTF">2022-04-12T15:53:51Z</dcterms:created>
  <dcterms:modified xsi:type="dcterms:W3CDTF">2024-10-23T15:46:46Z</dcterms:modified>
</cp:coreProperties>
</file>