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1BA043-B431-4E9F-B5AC-FBEA6884109F}">
  <a:tblStyle styleId="{341BA043-B431-4E9F-B5AC-FBEA688410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4.xml"/><Relationship Id="rId42" Type="http://schemas.openxmlformats.org/officeDocument/2006/relationships/font" Target="fonts/Lato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6.xml"/><Relationship Id="rId44" Type="http://schemas.openxmlformats.org/officeDocument/2006/relationships/font" Target="fonts/Lato-italic.fntdata"/><Relationship Id="rId21" Type="http://schemas.openxmlformats.org/officeDocument/2006/relationships/slide" Target="slides/slide15.xml"/><Relationship Id="rId43" Type="http://schemas.openxmlformats.org/officeDocument/2006/relationships/font" Target="fonts/Lat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Montserrat-bold.fntdata"/><Relationship Id="rId16" Type="http://schemas.openxmlformats.org/officeDocument/2006/relationships/slide" Target="slides/slide10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45002a6e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45002a6e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45002a6e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45002a6e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c501c985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c501c985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c501c985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c501c985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477148a4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477148a4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477148a4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477148a4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c501c98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ac501c98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b2bd131b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b2bd131b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b2bd131b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b2bd131b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23318a2b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23318a2b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daecc240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daecc240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23318a2b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a23318a2b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c501c9852_9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c501c9852_9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c501c9852_9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ac501c9852_9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c501c9852_9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ac501c9852_9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ac501c9852_9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ac501c9852_9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c501c9852_9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ac501c9852_9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c501c9852_9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ac501c9852_9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ac501c9852_9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ac501c9852_9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c501c9852_9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c501c9852_9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ac501c9852_9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ac501c9852_9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daecc240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daecc240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a45002a6e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a45002a6e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9f7f68fa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9f7f68fa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dc1ef9b7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dc1ef9b7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c501c9852_9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c501c9852_9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daecc240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daecc240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45002a6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45002a6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45002a6e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45002a6e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c501c985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c501c985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22.png"/><Relationship Id="rId5" Type="http://schemas.openxmlformats.org/officeDocument/2006/relationships/image" Target="../media/image13.png"/><Relationship Id="rId6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sites.science.oregonstate.edu/~math_reu/proceedings/REU_Proceedings/Proceedings2004/2004Ganzfried.pdf" TargetMode="External"/><Relationship Id="rId4" Type="http://schemas.openxmlformats.org/officeDocument/2006/relationships/hyperlink" Target="https://www.slac.stanford.edu/pubs/slacpubs/0250/slac-pub-0261.pdf" TargetMode="External"/><Relationship Id="rId5" Type="http://schemas.openxmlformats.org/officeDocument/2006/relationships/hyperlink" Target="http://www.cs.kent.edu/~dragan/ST-Spring2016/Knights%20Tour%20Graphs.pdf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Knight's Tour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182575" y="27263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Chaitanya Bhutada : 17CS10011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Sanket Meshram: 17CS30030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3900" y="159975"/>
            <a:ext cx="1264550" cy="22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Warnsdorff's</a:t>
            </a:r>
            <a:r>
              <a:rPr lang="en-GB"/>
              <a:t> Algorithm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Always visiting the Square </a:t>
            </a:r>
            <a:r>
              <a:rPr lang="en-GB"/>
              <a:t>which has least Accessibility.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Algorithm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set P as any random start Square.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mark P with number '1'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for each move number 2 to (n*m):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GB"/>
              <a:t>Let S be set of points accessible from P.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GB"/>
              <a:t>set P with point of least accessibility.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GB"/>
              <a:t>mark P with current move number.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marking will return us the order of knights move.</a:t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1423" y="1726750"/>
            <a:ext cx="2063550" cy="204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Visualization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297500" y="1567550"/>
            <a:ext cx="3403200" cy="31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'1' is the Start Position.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number in the boxes denotes the accessibility of that position.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Intuition behind this is that the one's which has lower </a:t>
            </a:r>
            <a:r>
              <a:rPr lang="en-GB"/>
              <a:t>accessibility</a:t>
            </a:r>
            <a:r>
              <a:rPr lang="en-GB"/>
              <a:t> would be blocked earlier.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1" name="Google Shape;201;p23"/>
          <p:cNvGraphicFramePr/>
          <p:nvPr/>
        </p:nvGraphicFramePr>
        <p:xfrm>
          <a:off x="4746600" y="15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{341BA043-B431-4E9F-B5AC-FBEA6884109F}</a:tableStyleId>
              </a:tblPr>
              <a:tblGrid>
                <a:gridCol w="523975"/>
                <a:gridCol w="523975"/>
                <a:gridCol w="523975"/>
                <a:gridCol w="523975"/>
                <a:gridCol w="523975"/>
                <a:gridCol w="523975"/>
                <a:gridCol w="523975"/>
                <a:gridCol w="523975"/>
              </a:tblGrid>
              <a:tr h="15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5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5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5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5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'1'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5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5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5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Breaking Ties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Ties in Warnsdorff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1297500" y="1462700"/>
            <a:ext cx="4844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Arnd Roth's proposition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The proposition is to break the ties by choosing the successor with the largest euclidean distance from the center of the board.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Ira Pohl's proposition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Applying Warnsdorff's rule second time.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Sum of the Degrees of all </a:t>
            </a:r>
            <a:r>
              <a:rPr lang="en-GB"/>
              <a:t>u</a:t>
            </a:r>
            <a:r>
              <a:rPr lang="en-GB"/>
              <a:t>nvisited neighbors, of the successors that tied, and choose the square whose sum is minimal.</a:t>
            </a:r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9261" y="1307847"/>
            <a:ext cx="2532386" cy="21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1138300" y="1255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Space Complexity</a:t>
            </a:r>
            <a:endParaRPr/>
          </a:p>
          <a:p>
            <a:pPr indent="-298450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Marking each position visited or not.</a:t>
            </a:r>
            <a:endParaRPr/>
          </a:p>
          <a:p>
            <a:pPr indent="-298450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O(n*m)  n = number of rows, m = number of columns.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Time Complexity</a:t>
            </a:r>
            <a:endParaRPr/>
          </a:p>
          <a:p>
            <a:pPr indent="-2984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GB"/>
              <a:t>From a Position knight can move to one of max 8 positions.</a:t>
            </a:r>
            <a:endParaRPr/>
          </a:p>
          <a:p>
            <a:pPr indent="-2984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GB"/>
              <a:t>O(8*(n*m))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Space complexity is linear.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Time complexity is Linear.</a:t>
            </a:r>
            <a:endParaRPr/>
          </a:p>
        </p:txBody>
      </p:sp>
      <p:sp>
        <p:nvSpPr>
          <p:cNvPr id="219" name="Google Shape;21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 and Time Complexity Analysis.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474825" y="615700"/>
            <a:ext cx="3951600" cy="30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Output for 8*8.</a:t>
            </a:r>
            <a:endParaRPr sz="1300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Time taken = 0.015625 </a:t>
            </a:r>
            <a:r>
              <a:rPr lang="en-GB" sz="1300"/>
              <a:t>sec</a:t>
            </a:r>
            <a:r>
              <a:rPr lang="en-GB" sz="1300"/>
              <a:t>.</a:t>
            </a:r>
            <a:endParaRPr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Output for 100*100.</a:t>
            </a:r>
            <a:endParaRPr sz="1300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Time taken = 0.71875 sec.</a:t>
            </a:r>
            <a:endParaRPr sz="13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513" y="655000"/>
            <a:ext cx="2447925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8525" y="3706400"/>
            <a:ext cx="752475" cy="1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Neural Networks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Neural Networks.</a:t>
            </a:r>
            <a:endParaRPr/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1297500" y="1567550"/>
            <a:ext cx="53640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Each legal move of the Knight is represented as a Neuron.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Neuron is active (1) if it is part of the </a:t>
            </a:r>
            <a:r>
              <a:rPr lang="en-GB"/>
              <a:t>solution, inactive (0) if it is not</a:t>
            </a:r>
            <a:r>
              <a:rPr lang="en-GB"/>
              <a:t> a part of the solution.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Transition Rules:</a:t>
            </a:r>
            <a:endParaRPr/>
          </a:p>
        </p:txBody>
      </p:sp>
      <p:pic>
        <p:nvPicPr>
          <p:cNvPr id="238" name="Google Shape;2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1423" y="1726750"/>
            <a:ext cx="2063550" cy="204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9238" y="2789500"/>
            <a:ext cx="420052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1297500" y="649000"/>
            <a:ext cx="3567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Transition Rules.</a:t>
            </a:r>
            <a:endParaRPr/>
          </a:p>
        </p:txBody>
      </p:sp>
      <p:sp>
        <p:nvSpPr>
          <p:cNvPr id="245" name="Google Shape;245;p30"/>
          <p:cNvSpPr txBox="1"/>
          <p:nvPr>
            <p:ph idx="1" type="body"/>
          </p:nvPr>
        </p:nvSpPr>
        <p:spPr>
          <a:xfrm>
            <a:off x="921000" y="2210450"/>
            <a:ext cx="7791900" cy="26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Stable state is the one where the neuron has exactly two adjacent neurons.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Initially the state of each neuron is set to 0.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Output of each Neuron is set as 0/1 randomly.</a:t>
            </a:r>
            <a:endParaRPr sz="1600"/>
          </a:p>
        </p:txBody>
      </p:sp>
      <p:pic>
        <p:nvPicPr>
          <p:cNvPr id="246" name="Google Shape;2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796" y="393750"/>
            <a:ext cx="3049751" cy="14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324" y="1248025"/>
            <a:ext cx="2778350" cy="26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850" y="1210650"/>
            <a:ext cx="2778350" cy="264745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1"/>
          <p:cNvSpPr txBox="1"/>
          <p:nvPr/>
        </p:nvSpPr>
        <p:spPr>
          <a:xfrm>
            <a:off x="5234700" y="563850"/>
            <a:ext cx="32745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Can you spot the four independent circuits?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31"/>
          <p:cNvSpPr txBox="1"/>
          <p:nvPr/>
        </p:nvSpPr>
        <p:spPr>
          <a:xfrm>
            <a:off x="5348850" y="3963675"/>
            <a:ext cx="30000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Parberry obtained knight tour out of 40,000 trials for n = 26. Probability vanishes as n grows larger. </a:t>
            </a:r>
            <a:endParaRPr/>
          </a:p>
        </p:txBody>
      </p:sp>
      <p:sp>
        <p:nvSpPr>
          <p:cNvPr id="255" name="Google Shape;255;p31"/>
          <p:cNvSpPr txBox="1"/>
          <p:nvPr/>
        </p:nvSpPr>
        <p:spPr>
          <a:xfrm>
            <a:off x="1106325" y="563850"/>
            <a:ext cx="32745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Simple Knight Tour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31"/>
          <p:cNvSpPr txBox="1"/>
          <p:nvPr/>
        </p:nvSpPr>
        <p:spPr>
          <a:xfrm>
            <a:off x="1106325" y="3932850"/>
            <a:ext cx="3000000" cy="11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 &lt; 20.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Iterations required &lt;= 100.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‘Knight’s Tour?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Hamiltonian Tour of a Chess </a:t>
            </a:r>
            <a:r>
              <a:rPr lang="en-GB"/>
              <a:t>k</a:t>
            </a:r>
            <a:r>
              <a:rPr lang="en-GB"/>
              <a:t>night.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Start on a Random Square.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Visit each square exactly once.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Tour can be Open/ Closed just like Hamiltonian.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Variations of knight's tour problem.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Tour on a n*m Board.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Irregular Board possibly with holes.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925" y="855450"/>
            <a:ext cx="3417725" cy="379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851" y="855450"/>
            <a:ext cx="3667875" cy="37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General Knight Tour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Board of Width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There exists a tour on a 3 × m board unless m = 3, 5, 6. m </a:t>
            </a:r>
            <a:r>
              <a:rPr lang="en-GB" sz="1800"/>
              <a:t>≥3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Tour on 3x3 ,3x5,3x6 does not exist can be proved easily 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Board of Width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550" y="1293575"/>
            <a:ext cx="159067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5375" y="1279275"/>
            <a:ext cx="2667000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5375" y="3031138"/>
            <a:ext cx="36004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1625" y="3329725"/>
            <a:ext cx="40195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Board of Width 3</a:t>
            </a:r>
            <a:endParaRPr/>
          </a:p>
        </p:txBody>
      </p:sp>
      <p:pic>
        <p:nvPicPr>
          <p:cNvPr id="288" name="Google Shape;2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3260475"/>
            <a:ext cx="4876800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6"/>
          <p:cNvSpPr txBox="1"/>
          <p:nvPr/>
        </p:nvSpPr>
        <p:spPr>
          <a:xfrm>
            <a:off x="1246300" y="1127625"/>
            <a:ext cx="6360000" cy="19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 four tours mentioned in previous slide end in the square , from which you can jump on top left square of next board 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Board of Width 3</a:t>
            </a:r>
            <a:endParaRPr/>
          </a:p>
        </p:txBody>
      </p:sp>
      <p:sp>
        <p:nvSpPr>
          <p:cNvPr id="295" name="Google Shape;295;p37"/>
          <p:cNvSpPr txBox="1"/>
          <p:nvPr/>
        </p:nvSpPr>
        <p:spPr>
          <a:xfrm>
            <a:off x="1097934" y="1127625"/>
            <a:ext cx="7092000" cy="3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11 = 7+ 4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12  = 4 + 4 +4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13 = 9 + 4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14 = 10 + 4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15 = 4 + 4 + 7 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16 = 4 + 4 + 4 + 4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17 = 10 + 7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18 = 9 + 9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19 = 7 + 4 + 4 + 4 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10(n+1) + k  = (n*10)  + (10 + k )  ; 10+k can be replaced from above . 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/>
          <p:nvPr>
            <p:ph idx="1" type="body"/>
          </p:nvPr>
        </p:nvSpPr>
        <p:spPr>
          <a:xfrm>
            <a:off x="1138300" y="12552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The grey squares can be toured on a 4 × m board for m ≥ 5.</a:t>
            </a:r>
            <a:endParaRPr sz="1800"/>
          </a:p>
          <a:p>
            <a:pPr indent="0" lvl="0" marL="9144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01" name="Google Shape;301;p38"/>
          <p:cNvSpPr txBox="1"/>
          <p:nvPr>
            <p:ph type="title"/>
          </p:nvPr>
        </p:nvSpPr>
        <p:spPr>
          <a:xfrm>
            <a:off x="1218400" y="413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Board of Width 4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Board of Width 4</a:t>
            </a:r>
            <a:endParaRPr/>
          </a:p>
        </p:txBody>
      </p:sp>
      <p:sp>
        <p:nvSpPr>
          <p:cNvPr id="307" name="Google Shape;307;p39"/>
          <p:cNvSpPr txBox="1"/>
          <p:nvPr>
            <p:ph idx="1" type="body"/>
          </p:nvPr>
        </p:nvSpPr>
        <p:spPr>
          <a:xfrm>
            <a:off x="603375" y="1567550"/>
            <a:ext cx="3610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Divide the board into colour white and grey 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Make first two in first column grey and next 2 as white or vise versa 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Then keep alternating on next columns.</a:t>
            </a:r>
            <a:endParaRPr/>
          </a:p>
        </p:txBody>
      </p:sp>
      <p:pic>
        <p:nvPicPr>
          <p:cNvPr id="308" name="Google Shape;30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7950" y="2251550"/>
            <a:ext cx="283845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Board of Width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0"/>
          <p:cNvSpPr txBox="1"/>
          <p:nvPr>
            <p:ph idx="1" type="body"/>
          </p:nvPr>
        </p:nvSpPr>
        <p:spPr>
          <a:xfrm>
            <a:off x="100650" y="1701300"/>
            <a:ext cx="3470100" cy="3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Tour on Grey squares .</a:t>
            </a:r>
            <a:endParaRPr/>
          </a:p>
        </p:txBody>
      </p:sp>
      <p:pic>
        <p:nvPicPr>
          <p:cNvPr id="315" name="Google Shape;3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350" y="1529500"/>
            <a:ext cx="519043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Board of Width 4</a:t>
            </a:r>
            <a:endParaRPr/>
          </a:p>
        </p:txBody>
      </p:sp>
      <p:sp>
        <p:nvSpPr>
          <p:cNvPr id="321" name="Google Shape;321;p41"/>
          <p:cNvSpPr txBox="1"/>
          <p:nvPr>
            <p:ph idx="1" type="body"/>
          </p:nvPr>
        </p:nvSpPr>
        <p:spPr>
          <a:xfrm>
            <a:off x="207700" y="1839775"/>
            <a:ext cx="3283800" cy="27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Tour on white squares.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Star represent square where Tour on Grey squares end .</a:t>
            </a:r>
            <a:endParaRPr/>
          </a:p>
        </p:txBody>
      </p:sp>
      <p:pic>
        <p:nvPicPr>
          <p:cNvPr id="322" name="Google Shape;32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500" y="1612650"/>
            <a:ext cx="441150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Knights Legal Moves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4229725" y="1567550"/>
            <a:ext cx="4106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Moves can be : {(-2,-1),(-2,+1),(-1,-2),(-1,+2),(+1,-2),(+1,+2),(+2,-1),(+2,+1)}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Corner case: The Knight Cannot Move out of the Chess-Board.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3" y="1567551"/>
            <a:ext cx="2932232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328" name="Google Shape;328;p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1]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SAM GANZFRIED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2]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https://www.slac.stanford.edu/pubs/slacpubs/0250/slac-pub-0261.pdf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3]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http://www.cs.kent.edu/~dragan/ST-Spring2016/Knights%20Tour%20Graphs.pdf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"/>
          <p:cNvSpPr txBox="1"/>
          <p:nvPr>
            <p:ph type="title"/>
          </p:nvPr>
        </p:nvSpPr>
        <p:spPr>
          <a:xfrm>
            <a:off x="2278500" y="19974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 &amp; 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Knight's Graph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178425"/>
            <a:ext cx="4154100" cy="25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Knight's tour can be represented as a Graph.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vertices - Represent the squares of the board.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Edges - Represent Legal moves of the knight.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Knight's Graph is </a:t>
            </a:r>
            <a:r>
              <a:rPr lang="en-GB"/>
              <a:t>Bipartite</a:t>
            </a:r>
            <a:r>
              <a:rPr lang="en-GB"/>
              <a:t>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tour is instance of Hamiltonian Path.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Closed tour is instance of Hamiltonian Cycle.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Can be solved in a linear time using Heuristics.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1325" y="1178425"/>
            <a:ext cx="3280749" cy="303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Algorithms for Knight Tour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BackTracking Solution. (Algorithm and Analysis)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Start from a random (X,Y) position on the Chess Board.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Make a move until we reach traverse all 8*8 or n*m positions.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From the Current Position we can move to the next 8 </a:t>
            </a:r>
            <a:r>
              <a:rPr lang="en-GB"/>
              <a:t>positions.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Mark the Current Position Visited.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Move to next Position and return True if all position is traversed.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If at point we can't move to any free position and get a Possible path return False.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2472" y="1679500"/>
            <a:ext cx="1879875" cy="18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138300" y="1255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Space Complexity</a:t>
            </a:r>
            <a:endParaRPr/>
          </a:p>
          <a:p>
            <a:pPr indent="-298450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Marking each position visited or not</a:t>
            </a:r>
            <a:r>
              <a:rPr lang="en-GB"/>
              <a:t>.</a:t>
            </a:r>
            <a:endParaRPr/>
          </a:p>
          <a:p>
            <a:pPr indent="-298450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O(n*m)  n = number of rows, m = number of columns.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Time Complexity</a:t>
            </a:r>
            <a:endParaRPr/>
          </a:p>
          <a:p>
            <a:pPr indent="-2984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GB"/>
              <a:t>Each Position can move to </a:t>
            </a:r>
            <a:r>
              <a:rPr lang="en-GB"/>
              <a:t>at most</a:t>
            </a:r>
            <a:r>
              <a:rPr lang="en-GB"/>
              <a:t> 8 next positions.</a:t>
            </a:r>
            <a:endParaRPr/>
          </a:p>
          <a:p>
            <a:pPr indent="-2984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GB"/>
              <a:t>O(8^(n*m))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Space complexity is linear.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Time complexity is Exponential.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Cannot use this for 8*8.</a:t>
            </a:r>
            <a:endParaRPr/>
          </a:p>
        </p:txBody>
      </p:sp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 and Time Complexity Analysis.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442700" y="243275"/>
            <a:ext cx="3951600" cy="130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Output for 6*6.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Time taken = 510 secs.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9000" y="1550975"/>
            <a:ext cx="3457014" cy="287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421" y="1597100"/>
            <a:ext cx="4764000" cy="282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550" y="1003050"/>
            <a:ext cx="3905250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 txBox="1"/>
          <p:nvPr>
            <p:ph type="title"/>
          </p:nvPr>
        </p:nvSpPr>
        <p:spPr>
          <a:xfrm>
            <a:off x="314100" y="1226525"/>
            <a:ext cx="3951600" cy="15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Number of Directed knight's tour </a:t>
            </a:r>
            <a:r>
              <a:rPr lang="en-GB" sz="1300"/>
              <a:t>increases rapidly .</a:t>
            </a:r>
            <a:r>
              <a:rPr lang="en-GB" sz="1300"/>
              <a:t>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Next randomized algorithm uses this fact.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