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0774abd4c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0774abd4c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0774abd4c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0774abd4c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0774abd4c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0774abd4c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8272b32f2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8272b32f2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272b32f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272b32f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0774abd4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0774abd4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272b32f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272b32f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272b32f2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272b32f2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a75bb3f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a75bb3f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a75bb3fd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a75bb3fd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0774abd4c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0774abd4c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ffdd246b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ffdd246b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2133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SARCASM DETECTION!!!</a:t>
            </a:r>
            <a:endParaRPr/>
          </a:p>
          <a:p>
            <a:pPr indent="0" lvl="0" marL="0" rtl="0" algn="ctr">
              <a:spcBef>
                <a:spcPts val="0"/>
              </a:spcBef>
              <a:spcAft>
                <a:spcPts val="0"/>
              </a:spcAft>
              <a:buNone/>
            </a:pPr>
            <a:r>
              <a:rPr lang="en" sz="1311"/>
              <a:t>Supervised By: Prof. Tanmoy Chakraborty</a:t>
            </a:r>
            <a:endParaRPr sz="1311"/>
          </a:p>
        </p:txBody>
      </p:sp>
      <p:sp>
        <p:nvSpPr>
          <p:cNvPr id="87" name="Google Shape;87;p13"/>
          <p:cNvSpPr txBox="1"/>
          <p:nvPr>
            <p:ph idx="1" type="subTitle"/>
          </p:nvPr>
        </p:nvSpPr>
        <p:spPr>
          <a:xfrm>
            <a:off x="311700" y="3048775"/>
            <a:ext cx="8520600" cy="143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000000"/>
                </a:solidFill>
              </a:rPr>
              <a:t>Mini Project</a:t>
            </a:r>
            <a:endParaRPr>
              <a:solidFill>
                <a:srgbClr val="000000"/>
              </a:solidFill>
            </a:endParaRPr>
          </a:p>
          <a:p>
            <a:pPr indent="0" lvl="0" marL="0" rtl="0" algn="ctr">
              <a:spcBef>
                <a:spcPts val="0"/>
              </a:spcBef>
              <a:spcAft>
                <a:spcPts val="0"/>
              </a:spcAft>
              <a:buNone/>
            </a:pPr>
            <a:r>
              <a:t/>
            </a:r>
            <a:endParaRPr>
              <a:solidFill>
                <a:srgbClr val="000000"/>
              </a:solidFill>
            </a:endParaRPr>
          </a:p>
          <a:p>
            <a:pPr indent="0" lvl="0" marL="0" rtl="0" algn="ctr">
              <a:spcBef>
                <a:spcPts val="0"/>
              </a:spcBef>
              <a:spcAft>
                <a:spcPts val="0"/>
              </a:spcAft>
              <a:buNone/>
            </a:pPr>
            <a:r>
              <a:rPr lang="en"/>
              <a:t>Aaryan Goyal - 2020BB10001</a:t>
            </a:r>
            <a:endParaRPr/>
          </a:p>
          <a:p>
            <a:pPr indent="0" lvl="0" marL="0" rtl="0" algn="ctr">
              <a:spcBef>
                <a:spcPts val="0"/>
              </a:spcBef>
              <a:spcAft>
                <a:spcPts val="0"/>
              </a:spcAft>
              <a:buNone/>
            </a:pPr>
            <a:r>
              <a:rPr lang="en"/>
              <a:t>Chaitanya Agrawal - 2020EE10484</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22"/>
          <p:cNvSpPr txBox="1"/>
          <p:nvPr/>
        </p:nvSpPr>
        <p:spPr>
          <a:xfrm>
            <a:off x="2327425" y="496950"/>
            <a:ext cx="46218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Lato"/>
                <a:ea typeface="Lato"/>
                <a:cs typeface="Lato"/>
                <a:sym typeface="Lato"/>
              </a:rPr>
              <a:t>Variation of accuracy and loss with epochs(for DistillBert)</a:t>
            </a:r>
            <a:endParaRPr b="1" sz="1800">
              <a:solidFill>
                <a:schemeClr val="accent1"/>
              </a:solidFill>
              <a:latin typeface="Lato"/>
              <a:ea typeface="Lato"/>
              <a:cs typeface="Lato"/>
              <a:sym typeface="Lato"/>
            </a:endParaRPr>
          </a:p>
        </p:txBody>
      </p:sp>
      <p:sp>
        <p:nvSpPr>
          <p:cNvPr id="150" name="Google Shape;150;p22"/>
          <p:cNvSpPr txBox="1"/>
          <p:nvPr/>
        </p:nvSpPr>
        <p:spPr>
          <a:xfrm>
            <a:off x="1308650" y="3942525"/>
            <a:ext cx="65763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increase in training accuracy and decrease in training loss at around 1-2 suggests that model is likely to memorize training data after 2 epochs and is not generalizing it.So,we think that 1-2 epochs are enough as validation loss increase after that.</a:t>
            </a:r>
            <a:endParaRPr sz="1300">
              <a:solidFill>
                <a:schemeClr val="accent1"/>
              </a:solidFill>
              <a:latin typeface="Lato"/>
              <a:ea typeface="Lato"/>
              <a:cs typeface="Lato"/>
              <a:sym typeface="Lato"/>
            </a:endParaRPr>
          </a:p>
        </p:txBody>
      </p:sp>
      <p:pic>
        <p:nvPicPr>
          <p:cNvPr id="151" name="Google Shape;151;p22"/>
          <p:cNvPicPr preferRelativeResize="0"/>
          <p:nvPr/>
        </p:nvPicPr>
        <p:blipFill>
          <a:blip r:embed="rId3">
            <a:alphaModFix/>
          </a:blip>
          <a:stretch>
            <a:fillRect/>
          </a:stretch>
        </p:blipFill>
        <p:spPr>
          <a:xfrm>
            <a:off x="4807225" y="1212450"/>
            <a:ext cx="3494979" cy="2577675"/>
          </a:xfrm>
          <a:prstGeom prst="rect">
            <a:avLst/>
          </a:prstGeom>
          <a:noFill/>
          <a:ln>
            <a:noFill/>
          </a:ln>
        </p:spPr>
      </p:pic>
      <p:pic>
        <p:nvPicPr>
          <p:cNvPr id="152" name="Google Shape;152;p22"/>
          <p:cNvPicPr preferRelativeResize="0"/>
          <p:nvPr/>
        </p:nvPicPr>
        <p:blipFill>
          <a:blip r:embed="rId4">
            <a:alphaModFix/>
          </a:blip>
          <a:stretch>
            <a:fillRect/>
          </a:stretch>
        </p:blipFill>
        <p:spPr>
          <a:xfrm>
            <a:off x="525125" y="1212450"/>
            <a:ext cx="3429971" cy="257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23"/>
          <p:cNvSpPr txBox="1"/>
          <p:nvPr/>
        </p:nvSpPr>
        <p:spPr>
          <a:xfrm>
            <a:off x="2327425" y="496950"/>
            <a:ext cx="46218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Lato"/>
                <a:ea typeface="Lato"/>
                <a:cs typeface="Lato"/>
                <a:sym typeface="Lato"/>
              </a:rPr>
              <a:t>Performance evaluation of bert-base-uncased</a:t>
            </a:r>
            <a:endParaRPr b="1" sz="1800">
              <a:solidFill>
                <a:schemeClr val="accent1"/>
              </a:solidFill>
              <a:latin typeface="Lato"/>
              <a:ea typeface="Lato"/>
              <a:cs typeface="Lato"/>
              <a:sym typeface="Lato"/>
            </a:endParaRPr>
          </a:p>
        </p:txBody>
      </p:sp>
      <p:sp>
        <p:nvSpPr>
          <p:cNvPr id="158" name="Google Shape;158;p23"/>
          <p:cNvSpPr txBox="1"/>
          <p:nvPr/>
        </p:nvSpPr>
        <p:spPr>
          <a:xfrm>
            <a:off x="1308650" y="3942525"/>
            <a:ext cx="65763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59" name="Google Shape;159;p23"/>
          <p:cNvPicPr preferRelativeResize="0"/>
          <p:nvPr/>
        </p:nvPicPr>
        <p:blipFill>
          <a:blip r:embed="rId3">
            <a:alphaModFix/>
          </a:blip>
          <a:stretch>
            <a:fillRect/>
          </a:stretch>
        </p:blipFill>
        <p:spPr>
          <a:xfrm>
            <a:off x="152400" y="1384075"/>
            <a:ext cx="3599625" cy="2406050"/>
          </a:xfrm>
          <a:prstGeom prst="rect">
            <a:avLst/>
          </a:prstGeom>
          <a:noFill/>
          <a:ln>
            <a:noFill/>
          </a:ln>
        </p:spPr>
      </p:pic>
      <p:pic>
        <p:nvPicPr>
          <p:cNvPr id="160" name="Google Shape;160;p23"/>
          <p:cNvPicPr preferRelativeResize="0"/>
          <p:nvPr/>
        </p:nvPicPr>
        <p:blipFill>
          <a:blip r:embed="rId4">
            <a:alphaModFix/>
          </a:blip>
          <a:stretch>
            <a:fillRect/>
          </a:stretch>
        </p:blipFill>
        <p:spPr>
          <a:xfrm>
            <a:off x="4181975" y="1480038"/>
            <a:ext cx="4420550" cy="218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4" name="Shape 164"/>
        <p:cNvGrpSpPr/>
        <p:nvPr/>
      </p:nvGrpSpPr>
      <p:grpSpPr>
        <a:xfrm>
          <a:off x="0" y="0"/>
          <a:ext cx="0" cy="0"/>
          <a:chOff x="0" y="0"/>
          <a:chExt cx="0" cy="0"/>
        </a:xfrm>
      </p:grpSpPr>
      <p:sp>
        <p:nvSpPr>
          <p:cNvPr id="165" name="Google Shape;165;p24"/>
          <p:cNvSpPr txBox="1"/>
          <p:nvPr/>
        </p:nvSpPr>
        <p:spPr>
          <a:xfrm>
            <a:off x="2327425" y="496950"/>
            <a:ext cx="46218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Lato"/>
                <a:ea typeface="Lato"/>
                <a:cs typeface="Lato"/>
                <a:sym typeface="Lato"/>
              </a:rPr>
              <a:t>Performance evaluation of distil-bert</a:t>
            </a:r>
            <a:endParaRPr b="1" sz="1800">
              <a:solidFill>
                <a:schemeClr val="accent1"/>
              </a:solidFill>
              <a:latin typeface="Lato"/>
              <a:ea typeface="Lato"/>
              <a:cs typeface="Lato"/>
              <a:sym typeface="Lato"/>
            </a:endParaRPr>
          </a:p>
        </p:txBody>
      </p:sp>
      <p:sp>
        <p:nvSpPr>
          <p:cNvPr id="166" name="Google Shape;166;p24"/>
          <p:cNvSpPr txBox="1"/>
          <p:nvPr/>
        </p:nvSpPr>
        <p:spPr>
          <a:xfrm>
            <a:off x="1308650" y="3942525"/>
            <a:ext cx="65763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67" name="Google Shape;167;p24"/>
          <p:cNvPicPr preferRelativeResize="0"/>
          <p:nvPr/>
        </p:nvPicPr>
        <p:blipFill>
          <a:blip r:embed="rId3">
            <a:alphaModFix/>
          </a:blip>
          <a:stretch>
            <a:fillRect/>
          </a:stretch>
        </p:blipFill>
        <p:spPr>
          <a:xfrm>
            <a:off x="3543650" y="1369800"/>
            <a:ext cx="4785955" cy="2222212"/>
          </a:xfrm>
          <a:prstGeom prst="rect">
            <a:avLst/>
          </a:prstGeom>
          <a:noFill/>
          <a:ln>
            <a:noFill/>
          </a:ln>
        </p:spPr>
      </p:pic>
      <p:pic>
        <p:nvPicPr>
          <p:cNvPr id="168" name="Google Shape;168;p24"/>
          <p:cNvPicPr preferRelativeResize="0"/>
          <p:nvPr/>
        </p:nvPicPr>
        <p:blipFill>
          <a:blip r:embed="rId4">
            <a:alphaModFix/>
          </a:blip>
          <a:stretch>
            <a:fillRect/>
          </a:stretch>
        </p:blipFill>
        <p:spPr>
          <a:xfrm>
            <a:off x="354274" y="1320125"/>
            <a:ext cx="3417050" cy="254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1674900" y="2461775"/>
            <a:ext cx="5794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120"/>
              <a:t>THANK YOU!</a:t>
            </a:r>
            <a:endParaRPr sz="45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Introduction</a:t>
            </a:r>
            <a:endParaRPr sz="294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We have to create a classifier which would predict that the, given news headline is sarcastic or not.</a:t>
            </a:r>
            <a:endParaRPr sz="1500"/>
          </a:p>
          <a:p>
            <a:pPr indent="-323850" lvl="0" marL="457200" rtl="0" algn="l">
              <a:spcBef>
                <a:spcPts val="0"/>
              </a:spcBef>
              <a:spcAft>
                <a:spcPts val="0"/>
              </a:spcAft>
              <a:buSzPts val="1500"/>
              <a:buChar char="●"/>
            </a:pPr>
            <a:r>
              <a:rPr lang="en" sz="1500"/>
              <a:t>For that we are using </a:t>
            </a:r>
            <a:r>
              <a:rPr lang="en" sz="1500"/>
              <a:t>pre trained</a:t>
            </a:r>
            <a:r>
              <a:rPr lang="en" sz="1500"/>
              <a:t> bert models.</a:t>
            </a:r>
            <a:r>
              <a:rPr lang="en" sz="1500"/>
              <a:t>These are trained on large corpuses of data which helps them learn the context and then are used for various NLP tasks.</a:t>
            </a:r>
            <a:endParaRPr sz="1500"/>
          </a:p>
          <a:p>
            <a:pPr indent="-323850" lvl="0" marL="457200" rtl="0" algn="l">
              <a:spcBef>
                <a:spcPts val="0"/>
              </a:spcBef>
              <a:spcAft>
                <a:spcPts val="0"/>
              </a:spcAft>
              <a:buSzPts val="1500"/>
              <a:buChar char="●"/>
            </a:pPr>
            <a:r>
              <a:rPr lang="en" sz="1500"/>
              <a:t>The basic building block of most of the LLM models these days is the Transformer Model, which consist of an encoder and a decoder block.</a:t>
            </a:r>
            <a:endParaRPr sz="1500"/>
          </a:p>
          <a:p>
            <a:pPr indent="0" lvl="0" marL="457200" rtl="0" algn="l">
              <a:spcBef>
                <a:spcPts val="120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4882225" y="475800"/>
            <a:ext cx="3462902" cy="13780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Challenges in Detecting Sarcasm </a:t>
            </a:r>
            <a:endParaRPr sz="2940"/>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Context Dependency</a:t>
            </a:r>
            <a:r>
              <a:rPr lang="en"/>
              <a:t>: Sarcasm often relies heavily on the context in which it is used. Understanding whether a statement is sarcastic can depend on prior knowledge of the conversation, the relationship between the speaker and the listener,</a:t>
            </a:r>
            <a:endParaRPr/>
          </a:p>
          <a:p>
            <a:pPr indent="-311150" lvl="0" marL="457200" rtl="0" algn="l">
              <a:spcBef>
                <a:spcPts val="0"/>
              </a:spcBef>
              <a:spcAft>
                <a:spcPts val="0"/>
              </a:spcAft>
              <a:buSzPts val="1300"/>
              <a:buChar char="●"/>
            </a:pPr>
            <a:r>
              <a:rPr b="1" lang="en"/>
              <a:t>Figurative Language</a:t>
            </a:r>
            <a:r>
              <a:rPr lang="en"/>
              <a:t>: Sarcasm is a form of figurative language that often involves irony, understatement, or exaggeration. This means that the literal meaning of the words used does not match the intended meaning, which adds a layer of complexity for algorithms trained primarily on literal text interpretation.</a:t>
            </a:r>
            <a:endParaRPr/>
          </a:p>
          <a:p>
            <a:pPr indent="-311150" lvl="0" marL="457200" rtl="0" algn="l">
              <a:spcBef>
                <a:spcPts val="0"/>
              </a:spcBef>
              <a:spcAft>
                <a:spcPts val="0"/>
              </a:spcAft>
              <a:buSzPts val="1300"/>
              <a:buChar char="●"/>
            </a:pPr>
            <a:r>
              <a:rPr b="1" lang="en"/>
              <a:t>Subtlety and Tone</a:t>
            </a:r>
            <a:r>
              <a:rPr lang="en"/>
              <a:t>: Sarcasm frequently hinges on subtle cues in tone, which can be incredibly difficult to detect in written text. While humans can sometimes detect sarcastic tone easily in spoken language through vocal inflections, capturing this in text requires sophisticated analysis of linguistic cues that are not always overt, such as punctuation, word choice, or sentence structure.</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Literature Survey</a:t>
            </a:r>
            <a:endParaRPr sz="2940"/>
          </a:p>
        </p:txBody>
      </p:sp>
      <p:sp>
        <p:nvSpPr>
          <p:cNvPr id="106" name="Google Shape;106;p16"/>
          <p:cNvSpPr txBox="1"/>
          <p:nvPr>
            <p:ph idx="1" type="body"/>
          </p:nvPr>
        </p:nvSpPr>
        <p:spPr>
          <a:xfrm>
            <a:off x="729450" y="2078875"/>
            <a:ext cx="7688700" cy="2503200"/>
          </a:xfrm>
          <a:prstGeom prst="rect">
            <a:avLst/>
          </a:prstGeom>
        </p:spPr>
        <p:txBody>
          <a:bodyPr anchorCtr="0" anchor="t" bIns="91425" lIns="91425" spcFirstLastPara="1" rIns="91425" wrap="square" tIns="91425">
            <a:normAutofit fontScale="85000" lnSpcReduction="10000"/>
          </a:bodyPr>
          <a:lstStyle/>
          <a:p>
            <a:pPr indent="-331152" lvl="0" marL="457200" rtl="0" algn="l">
              <a:spcBef>
                <a:spcPts val="0"/>
              </a:spcBef>
              <a:spcAft>
                <a:spcPts val="0"/>
              </a:spcAft>
              <a:buSzPct val="100000"/>
              <a:buChar char="●"/>
            </a:pPr>
            <a:r>
              <a:rPr lang="en" sz="1900"/>
              <a:t>We </a:t>
            </a:r>
            <a:r>
              <a:rPr lang="en" sz="1900"/>
              <a:t>read through a </a:t>
            </a:r>
            <a:r>
              <a:rPr lang="en" sz="1900"/>
              <a:t>variety</a:t>
            </a:r>
            <a:r>
              <a:rPr lang="en" sz="1900"/>
              <a:t> of papers to develop context on all the different concepts that would be required for this project.</a:t>
            </a:r>
            <a:endParaRPr sz="1900"/>
          </a:p>
          <a:p>
            <a:pPr indent="-331152" lvl="0" marL="457200" rtl="0" algn="l">
              <a:spcBef>
                <a:spcPts val="0"/>
              </a:spcBef>
              <a:spcAft>
                <a:spcPts val="0"/>
              </a:spcAft>
              <a:buSzPct val="100000"/>
              <a:buChar char="●"/>
            </a:pPr>
            <a:r>
              <a:rPr lang="en" sz="1900"/>
              <a:t>We started with </a:t>
            </a:r>
            <a:r>
              <a:rPr lang="en" sz="1900"/>
              <a:t>LSTM and GRU architectures, setting the groundwork for our mini project..</a:t>
            </a:r>
            <a:endParaRPr sz="1900"/>
          </a:p>
          <a:p>
            <a:pPr indent="-331152" lvl="0" marL="457200" rtl="0" algn="l">
              <a:spcBef>
                <a:spcPts val="0"/>
              </a:spcBef>
              <a:spcAft>
                <a:spcPts val="0"/>
              </a:spcAft>
              <a:buSzPct val="100000"/>
              <a:buChar char="●"/>
            </a:pPr>
            <a:r>
              <a:rPr lang="en" sz="1900"/>
              <a:t>Specific to our task, we also studied the </a:t>
            </a:r>
            <a:r>
              <a:rPr b="1" lang="en" sz="1900"/>
              <a:t>Context aware Sarcasm Detection using BERT</a:t>
            </a:r>
            <a:r>
              <a:rPr lang="en" sz="1900"/>
              <a:t> and used other pre Trained models for comparing accuracy</a:t>
            </a:r>
            <a:endParaRPr sz="1900"/>
          </a:p>
          <a:p>
            <a:pPr indent="0" lvl="0" marL="457200" rtl="0" algn="l">
              <a:spcBef>
                <a:spcPts val="1200"/>
              </a:spcBef>
              <a:spcAft>
                <a:spcPts val="0"/>
              </a:spcAft>
              <a:buNone/>
            </a:pPr>
            <a:r>
              <a:t/>
            </a:r>
            <a:endParaRPr sz="1900"/>
          </a:p>
          <a:p>
            <a:pPr indent="0" lvl="0" marL="457200" rtl="0" algn="l">
              <a:spcBef>
                <a:spcPts val="120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4722150" y="736825"/>
            <a:ext cx="3462902" cy="1378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76075" y="12255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t>Novel</a:t>
            </a:r>
            <a:r>
              <a:rPr lang="en" sz="2940"/>
              <a:t> Dataset</a:t>
            </a:r>
            <a:endParaRPr sz="2940"/>
          </a:p>
        </p:txBody>
      </p:sp>
      <p:sp>
        <p:nvSpPr>
          <p:cNvPr id="113" name="Google Shape;113;p17"/>
          <p:cNvSpPr txBox="1"/>
          <p:nvPr>
            <p:ph idx="1" type="body"/>
          </p:nvPr>
        </p:nvSpPr>
        <p:spPr>
          <a:xfrm>
            <a:off x="302125" y="1760725"/>
            <a:ext cx="7269300" cy="287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a training dataset consisting of 22894 rows and 4 columns comprising of ID,Article Link,Text and label</a:t>
            </a:r>
            <a:endParaRPr/>
          </a:p>
          <a:p>
            <a:pPr indent="-311150" lvl="0" marL="457200" rtl="0" algn="l">
              <a:spcBef>
                <a:spcPts val="0"/>
              </a:spcBef>
              <a:spcAft>
                <a:spcPts val="0"/>
              </a:spcAft>
              <a:buSzPts val="1300"/>
              <a:buChar char="●"/>
            </a:pPr>
            <a:r>
              <a:rPr lang="en"/>
              <a:t>Data has 1449843 different words in combination of all review and ration of sarcastic and non-sarcastic comments are 47.6% and 52.4% respectively.</a:t>
            </a:r>
            <a:endParaRPr sz="1100"/>
          </a:p>
        </p:txBody>
      </p:sp>
      <p:pic>
        <p:nvPicPr>
          <p:cNvPr id="114" name="Google Shape;114;p17"/>
          <p:cNvPicPr preferRelativeResize="0"/>
          <p:nvPr/>
        </p:nvPicPr>
        <p:blipFill>
          <a:blip r:embed="rId3">
            <a:alphaModFix/>
          </a:blip>
          <a:stretch>
            <a:fillRect/>
          </a:stretch>
        </p:blipFill>
        <p:spPr>
          <a:xfrm>
            <a:off x="4693800" y="3051575"/>
            <a:ext cx="4008739" cy="1835025"/>
          </a:xfrm>
          <a:prstGeom prst="rect">
            <a:avLst/>
          </a:prstGeom>
          <a:noFill/>
          <a:ln>
            <a:noFill/>
          </a:ln>
        </p:spPr>
      </p:pic>
      <p:pic>
        <p:nvPicPr>
          <p:cNvPr id="115" name="Google Shape;115;p17"/>
          <p:cNvPicPr preferRelativeResize="0"/>
          <p:nvPr/>
        </p:nvPicPr>
        <p:blipFill>
          <a:blip r:embed="rId4">
            <a:alphaModFix/>
          </a:blip>
          <a:stretch>
            <a:fillRect/>
          </a:stretch>
        </p:blipFill>
        <p:spPr>
          <a:xfrm>
            <a:off x="433175" y="3051575"/>
            <a:ext cx="3751627" cy="183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88050" y="1765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 Tuned Architecture</a:t>
            </a:r>
            <a:endParaRPr/>
          </a:p>
        </p:txBody>
      </p:sp>
      <p:sp>
        <p:nvSpPr>
          <p:cNvPr id="121" name="Google Shape;121;p18"/>
          <p:cNvSpPr txBox="1"/>
          <p:nvPr>
            <p:ph idx="1" type="body"/>
          </p:nvPr>
        </p:nvSpPr>
        <p:spPr>
          <a:xfrm>
            <a:off x="729450" y="2571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Firstly, embedding layer serves as the entry point for tokenized input data which will be processed by the BERT model.</a:t>
            </a:r>
            <a:endParaRPr/>
          </a:p>
          <a:p>
            <a:pPr indent="-311150" lvl="0" marL="457200" rtl="0" algn="l">
              <a:spcBef>
                <a:spcPts val="0"/>
              </a:spcBef>
              <a:spcAft>
                <a:spcPts val="0"/>
              </a:spcAft>
              <a:buSzPts val="1300"/>
              <a:buChar char="●"/>
            </a:pPr>
            <a:r>
              <a:rPr lang="en"/>
              <a:t>Then we  used a lambda layer to extract the embedding of the first token representing a special classification Token [CLS]</a:t>
            </a:r>
            <a:endParaRPr/>
          </a:p>
          <a:p>
            <a:pPr indent="-311150" lvl="0" marL="457200" rtl="0" algn="l">
              <a:spcBef>
                <a:spcPts val="0"/>
              </a:spcBef>
              <a:spcAft>
                <a:spcPts val="0"/>
              </a:spcAft>
              <a:buSzPts val="1300"/>
              <a:buChar char="●"/>
            </a:pPr>
            <a:r>
              <a:rPr lang="en"/>
              <a:t>Then use a dense layer with 128 units and relu activation function.</a:t>
            </a:r>
            <a:endParaRPr/>
          </a:p>
          <a:p>
            <a:pPr indent="-311150" lvl="0" marL="457200" rtl="0" algn="l">
              <a:spcBef>
                <a:spcPts val="0"/>
              </a:spcBef>
              <a:spcAft>
                <a:spcPts val="0"/>
              </a:spcAft>
              <a:buSzPts val="1300"/>
              <a:buChar char="●"/>
            </a:pPr>
            <a:r>
              <a:rPr lang="en"/>
              <a:t>Added a dropout layer with dropout rate of 20%.</a:t>
            </a:r>
            <a:endParaRPr/>
          </a:p>
          <a:p>
            <a:pPr indent="-311150" lvl="0" marL="457200" rtl="0" algn="l">
              <a:spcBef>
                <a:spcPts val="0"/>
              </a:spcBef>
              <a:spcAft>
                <a:spcPts val="0"/>
              </a:spcAft>
              <a:buSzPts val="1300"/>
              <a:buChar char="●"/>
            </a:pPr>
            <a:r>
              <a:rPr lang="en"/>
              <a:t>Lastly an output layer with single input and sigmoid activation function.</a:t>
            </a:r>
            <a:endParaRPr/>
          </a:p>
        </p:txBody>
      </p:sp>
      <p:pic>
        <p:nvPicPr>
          <p:cNvPr id="122" name="Google Shape;122;p18"/>
          <p:cNvPicPr preferRelativeResize="0"/>
          <p:nvPr/>
        </p:nvPicPr>
        <p:blipFill>
          <a:blip r:embed="rId3">
            <a:alphaModFix/>
          </a:blip>
          <a:stretch>
            <a:fillRect/>
          </a:stretch>
        </p:blipFill>
        <p:spPr>
          <a:xfrm>
            <a:off x="5311250" y="782300"/>
            <a:ext cx="3743625" cy="208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29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Procedure and Metrics used</a:t>
            </a:r>
            <a:endParaRPr/>
          </a:p>
        </p:txBody>
      </p:sp>
      <p:sp>
        <p:nvSpPr>
          <p:cNvPr id="128" name="Google Shape;128;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lang="en"/>
              <a:t>The metrics we have used to compare the performance are the basic metrics used for all Q/A performance evaluation which are </a:t>
            </a:r>
            <a:r>
              <a:rPr lang="en"/>
              <a:t>the </a:t>
            </a:r>
            <a:r>
              <a:rPr b="1" lang="en"/>
              <a:t>Accuracy</a:t>
            </a:r>
            <a:r>
              <a:rPr lang="en"/>
              <a:t> &amp; </a:t>
            </a:r>
            <a:r>
              <a:rPr b="1" lang="en"/>
              <a:t>F1-Score</a:t>
            </a:r>
            <a:endParaRPr b="1"/>
          </a:p>
          <a:p>
            <a:pPr indent="-311150" lvl="0" marL="457200" rtl="0" algn="l">
              <a:spcBef>
                <a:spcPts val="0"/>
              </a:spcBef>
              <a:spcAft>
                <a:spcPts val="0"/>
              </a:spcAft>
              <a:buSzPts val="1300"/>
              <a:buChar char="●"/>
            </a:pPr>
            <a:r>
              <a:rPr lang="en"/>
              <a:t>We used a </a:t>
            </a:r>
            <a:r>
              <a:rPr b="1" lang="en"/>
              <a:t>cleaning function </a:t>
            </a:r>
            <a:r>
              <a:rPr lang="en"/>
              <a:t> that  first removes punctuations, then special characters, and finally applies the combined stopwords removal and lemmatization.</a:t>
            </a:r>
            <a:endParaRPr/>
          </a:p>
          <a:p>
            <a:pPr indent="-311150" lvl="0" marL="457200" rtl="0" algn="l">
              <a:spcBef>
                <a:spcPts val="0"/>
              </a:spcBef>
              <a:spcAft>
                <a:spcPts val="0"/>
              </a:spcAft>
              <a:buSzPts val="1300"/>
              <a:buChar char="●"/>
            </a:pPr>
            <a:r>
              <a:rPr lang="en"/>
              <a:t>Then we fine tuned two different models- </a:t>
            </a:r>
            <a:r>
              <a:rPr b="1" lang="en"/>
              <a:t>bert-base-uncased</a:t>
            </a:r>
            <a:r>
              <a:rPr lang="en"/>
              <a:t> and </a:t>
            </a:r>
            <a:r>
              <a:rPr b="1" lang="en"/>
              <a:t>distill-bert</a:t>
            </a:r>
            <a:r>
              <a:rPr lang="en"/>
              <a:t> for different hyperparameters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2" name="Shape 132"/>
        <p:cNvGrpSpPr/>
        <p:nvPr/>
      </p:nvGrpSpPr>
      <p:grpSpPr>
        <a:xfrm>
          <a:off x="0" y="0"/>
          <a:ext cx="0" cy="0"/>
          <a:chOff x="0" y="0"/>
          <a:chExt cx="0" cy="0"/>
        </a:xfrm>
      </p:grpSpPr>
      <p:sp>
        <p:nvSpPr>
          <p:cNvPr id="133" name="Google Shape;133;p20"/>
          <p:cNvSpPr txBox="1"/>
          <p:nvPr/>
        </p:nvSpPr>
        <p:spPr>
          <a:xfrm>
            <a:off x="2327425" y="496950"/>
            <a:ext cx="46218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Lato"/>
                <a:ea typeface="Lato"/>
                <a:cs typeface="Lato"/>
                <a:sym typeface="Lato"/>
              </a:rPr>
              <a:t>Variation of accuracy and loss with epochs(for GRU architecture)</a:t>
            </a:r>
            <a:endParaRPr b="1" sz="1800">
              <a:solidFill>
                <a:schemeClr val="accent1"/>
              </a:solidFill>
              <a:latin typeface="Lato"/>
              <a:ea typeface="Lato"/>
              <a:cs typeface="Lato"/>
              <a:sym typeface="Lato"/>
            </a:endParaRPr>
          </a:p>
        </p:txBody>
      </p:sp>
      <p:sp>
        <p:nvSpPr>
          <p:cNvPr id="134" name="Google Shape;134;p20"/>
          <p:cNvSpPr txBox="1"/>
          <p:nvPr/>
        </p:nvSpPr>
        <p:spPr>
          <a:xfrm>
            <a:off x="1308650" y="3942525"/>
            <a:ext cx="65763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As we are increasing the epochs the gap between losses and accuracies of train and val lines increases. However as it is not showing downward trend means model is generalizing well and indicating </a:t>
            </a:r>
            <a:r>
              <a:rPr lang="en" sz="1300">
                <a:solidFill>
                  <a:schemeClr val="accent1"/>
                </a:solidFill>
                <a:latin typeface="Lato"/>
                <a:ea typeface="Lato"/>
                <a:cs typeface="Lato"/>
                <a:sym typeface="Lato"/>
              </a:rPr>
              <a:t>stability of the model with minor overfitting</a:t>
            </a:r>
            <a:r>
              <a:rPr lang="en"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pic>
        <p:nvPicPr>
          <p:cNvPr id="135" name="Google Shape;135;p20"/>
          <p:cNvPicPr preferRelativeResize="0"/>
          <p:nvPr/>
        </p:nvPicPr>
        <p:blipFill rotWithShape="1">
          <a:blip r:embed="rId3">
            <a:alphaModFix/>
          </a:blip>
          <a:srcRect b="-64230" l="-13993" r="-101617" t="-51379"/>
          <a:stretch/>
        </p:blipFill>
        <p:spPr>
          <a:xfrm>
            <a:off x="87340" y="240200"/>
            <a:ext cx="7797619" cy="5143500"/>
          </a:xfrm>
          <a:prstGeom prst="rect">
            <a:avLst/>
          </a:prstGeom>
          <a:noFill/>
          <a:ln>
            <a:noFill/>
          </a:ln>
        </p:spPr>
      </p:pic>
      <p:pic>
        <p:nvPicPr>
          <p:cNvPr id="136" name="Google Shape;136;p20"/>
          <p:cNvPicPr preferRelativeResize="0"/>
          <p:nvPr/>
        </p:nvPicPr>
        <p:blipFill>
          <a:blip r:embed="rId4">
            <a:alphaModFix/>
          </a:blip>
          <a:stretch>
            <a:fillRect/>
          </a:stretch>
        </p:blipFill>
        <p:spPr>
          <a:xfrm>
            <a:off x="4308675" y="1374925"/>
            <a:ext cx="3973926" cy="24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 name="Shape 140"/>
        <p:cNvGrpSpPr/>
        <p:nvPr/>
      </p:nvGrpSpPr>
      <p:grpSpPr>
        <a:xfrm>
          <a:off x="0" y="0"/>
          <a:ext cx="0" cy="0"/>
          <a:chOff x="0" y="0"/>
          <a:chExt cx="0" cy="0"/>
        </a:xfrm>
      </p:grpSpPr>
      <p:pic>
        <p:nvPicPr>
          <p:cNvPr id="141" name="Google Shape;141;p21"/>
          <p:cNvPicPr preferRelativeResize="0"/>
          <p:nvPr/>
        </p:nvPicPr>
        <p:blipFill>
          <a:blip r:embed="rId3">
            <a:alphaModFix/>
          </a:blip>
          <a:stretch>
            <a:fillRect/>
          </a:stretch>
        </p:blipFill>
        <p:spPr>
          <a:xfrm>
            <a:off x="458800" y="1171150"/>
            <a:ext cx="3463055" cy="2544997"/>
          </a:xfrm>
          <a:prstGeom prst="rect">
            <a:avLst/>
          </a:prstGeom>
          <a:noFill/>
          <a:ln>
            <a:noFill/>
          </a:ln>
        </p:spPr>
      </p:pic>
      <p:pic>
        <p:nvPicPr>
          <p:cNvPr id="142" name="Google Shape;142;p21"/>
          <p:cNvPicPr preferRelativeResize="0"/>
          <p:nvPr/>
        </p:nvPicPr>
        <p:blipFill>
          <a:blip r:embed="rId4">
            <a:alphaModFix/>
          </a:blip>
          <a:stretch>
            <a:fillRect/>
          </a:stretch>
        </p:blipFill>
        <p:spPr>
          <a:xfrm>
            <a:off x="4572000" y="1118050"/>
            <a:ext cx="3414607" cy="2544999"/>
          </a:xfrm>
          <a:prstGeom prst="rect">
            <a:avLst/>
          </a:prstGeom>
          <a:noFill/>
          <a:ln>
            <a:noFill/>
          </a:ln>
        </p:spPr>
      </p:pic>
      <p:sp>
        <p:nvSpPr>
          <p:cNvPr id="143" name="Google Shape;143;p21"/>
          <p:cNvSpPr txBox="1"/>
          <p:nvPr/>
        </p:nvSpPr>
        <p:spPr>
          <a:xfrm>
            <a:off x="2327425" y="496950"/>
            <a:ext cx="46218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accent1"/>
                </a:solidFill>
                <a:latin typeface="Lato"/>
                <a:ea typeface="Lato"/>
                <a:cs typeface="Lato"/>
                <a:sym typeface="Lato"/>
              </a:rPr>
              <a:t>Variation of accuracy and loss with epochs(for bert-base-uncased)</a:t>
            </a:r>
            <a:endParaRPr b="1" sz="1800">
              <a:solidFill>
                <a:schemeClr val="accent1"/>
              </a:solidFill>
              <a:latin typeface="Lato"/>
              <a:ea typeface="Lato"/>
              <a:cs typeface="Lato"/>
              <a:sym typeface="Lato"/>
            </a:endParaRPr>
          </a:p>
        </p:txBody>
      </p:sp>
      <p:sp>
        <p:nvSpPr>
          <p:cNvPr id="144" name="Google Shape;144;p21"/>
          <p:cNvSpPr txBox="1"/>
          <p:nvPr/>
        </p:nvSpPr>
        <p:spPr>
          <a:xfrm>
            <a:off x="1308650" y="3942525"/>
            <a:ext cx="6576300" cy="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increase in training accuracy and decrease in training loss at around 2-4 suggests that model is likely to memorize </a:t>
            </a:r>
            <a:r>
              <a:rPr lang="en" sz="1300">
                <a:solidFill>
                  <a:schemeClr val="accent1"/>
                </a:solidFill>
                <a:latin typeface="Lato"/>
                <a:ea typeface="Lato"/>
                <a:cs typeface="Lato"/>
                <a:sym typeface="Lato"/>
              </a:rPr>
              <a:t>training</a:t>
            </a:r>
            <a:r>
              <a:rPr lang="en" sz="1300">
                <a:solidFill>
                  <a:schemeClr val="accent1"/>
                </a:solidFill>
                <a:latin typeface="Lato"/>
                <a:ea typeface="Lato"/>
                <a:cs typeface="Lato"/>
                <a:sym typeface="Lato"/>
              </a:rPr>
              <a:t> data after 3 epochs and is not generalizing it.So,we think that 2-3 epochs are enough as validation loss increase after that.</a:t>
            </a:r>
            <a:endParaRPr sz="13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