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76" r:id="rId5"/>
    <p:sldId id="270" r:id="rId6"/>
    <p:sldId id="271" r:id="rId7"/>
    <p:sldId id="272" r:id="rId8"/>
    <p:sldId id="275" r:id="rId9"/>
    <p:sldId id="278" r:id="rId10"/>
    <p:sldId id="279" r:id="rId11"/>
    <p:sldId id="280" r:id="rId12"/>
    <p:sldId id="288" r:id="rId13"/>
    <p:sldId id="291" r:id="rId14"/>
    <p:sldId id="290" r:id="rId15"/>
    <p:sldId id="289" r:id="rId16"/>
    <p:sldId id="295" r:id="rId17"/>
    <p:sldId id="294" r:id="rId18"/>
    <p:sldId id="292" r:id="rId19"/>
    <p:sldId id="293" r:id="rId20"/>
    <p:sldId id="298" r:id="rId21"/>
    <p:sldId id="300" r:id="rId22"/>
    <p:sldId id="301" r:id="rId23"/>
    <p:sldId id="302" r:id="rId24"/>
    <p:sldId id="299" r:id="rId25"/>
    <p:sldId id="29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C218B94-A146-4314-8948-89308262875F}" type="datetimeFigureOut">
              <a:rPr lang="en-GB" smtClean="0"/>
              <a:t>04/12/2013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3CB9BB-F48B-4324-A1A2-78DB9CBD29A4}" type="slidenum">
              <a:rPr lang="en-GB" smtClean="0"/>
              <a:t>‹#›</a:t>
            </a:fld>
            <a:endParaRPr lang="en-GB"/>
          </a:p>
        </p:txBody>
      </p:sp>
    </p:spTree>
    <p:extLst>
      <p:ext uri="{BB962C8B-B14F-4D97-AF65-F5344CB8AC3E}">
        <p14:creationId xmlns:p14="http://schemas.microsoft.com/office/powerpoint/2010/main" val="719213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C218B94-A146-4314-8948-89308262875F}" type="datetimeFigureOut">
              <a:rPr lang="en-GB" smtClean="0"/>
              <a:t>04/12/2013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3CB9BB-F48B-4324-A1A2-78DB9CBD29A4}" type="slidenum">
              <a:rPr lang="en-GB" smtClean="0"/>
              <a:t>‹#›</a:t>
            </a:fld>
            <a:endParaRPr lang="en-GB"/>
          </a:p>
        </p:txBody>
      </p:sp>
    </p:spTree>
    <p:extLst>
      <p:ext uri="{BB962C8B-B14F-4D97-AF65-F5344CB8AC3E}">
        <p14:creationId xmlns:p14="http://schemas.microsoft.com/office/powerpoint/2010/main" val="1142882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C218B94-A146-4314-8948-89308262875F}" type="datetimeFigureOut">
              <a:rPr lang="en-GB" smtClean="0"/>
              <a:t>04/12/2013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3CB9BB-F48B-4324-A1A2-78DB9CBD29A4}" type="slidenum">
              <a:rPr lang="en-GB" smtClean="0"/>
              <a:t>‹#›</a:t>
            </a:fld>
            <a:endParaRPr lang="en-GB"/>
          </a:p>
        </p:txBody>
      </p:sp>
    </p:spTree>
    <p:extLst>
      <p:ext uri="{BB962C8B-B14F-4D97-AF65-F5344CB8AC3E}">
        <p14:creationId xmlns:p14="http://schemas.microsoft.com/office/powerpoint/2010/main" val="92867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C218B94-A146-4314-8948-89308262875F}" type="datetimeFigureOut">
              <a:rPr lang="en-GB" smtClean="0"/>
              <a:t>04/12/2013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3CB9BB-F48B-4324-A1A2-78DB9CBD29A4}" type="slidenum">
              <a:rPr lang="en-GB" smtClean="0"/>
              <a:t>‹#›</a:t>
            </a:fld>
            <a:endParaRPr lang="en-GB"/>
          </a:p>
        </p:txBody>
      </p:sp>
    </p:spTree>
    <p:extLst>
      <p:ext uri="{BB962C8B-B14F-4D97-AF65-F5344CB8AC3E}">
        <p14:creationId xmlns:p14="http://schemas.microsoft.com/office/powerpoint/2010/main" val="3584802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218B94-A146-4314-8948-89308262875F}" type="datetimeFigureOut">
              <a:rPr lang="en-GB" smtClean="0"/>
              <a:t>04/12/2013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3CB9BB-F48B-4324-A1A2-78DB9CBD29A4}" type="slidenum">
              <a:rPr lang="en-GB" smtClean="0"/>
              <a:t>‹#›</a:t>
            </a:fld>
            <a:endParaRPr lang="en-GB"/>
          </a:p>
        </p:txBody>
      </p:sp>
    </p:spTree>
    <p:extLst>
      <p:ext uri="{BB962C8B-B14F-4D97-AF65-F5344CB8AC3E}">
        <p14:creationId xmlns:p14="http://schemas.microsoft.com/office/powerpoint/2010/main" val="2376912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C218B94-A146-4314-8948-89308262875F}" type="datetimeFigureOut">
              <a:rPr lang="en-GB" smtClean="0"/>
              <a:t>04/12/2013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73CB9BB-F48B-4324-A1A2-78DB9CBD29A4}" type="slidenum">
              <a:rPr lang="en-GB" smtClean="0"/>
              <a:t>‹#›</a:t>
            </a:fld>
            <a:endParaRPr lang="en-GB"/>
          </a:p>
        </p:txBody>
      </p:sp>
    </p:spTree>
    <p:extLst>
      <p:ext uri="{BB962C8B-B14F-4D97-AF65-F5344CB8AC3E}">
        <p14:creationId xmlns:p14="http://schemas.microsoft.com/office/powerpoint/2010/main" val="312267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C218B94-A146-4314-8948-89308262875F}" type="datetimeFigureOut">
              <a:rPr lang="en-GB" smtClean="0"/>
              <a:t>04/12/2013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73CB9BB-F48B-4324-A1A2-78DB9CBD29A4}" type="slidenum">
              <a:rPr lang="en-GB" smtClean="0"/>
              <a:t>‹#›</a:t>
            </a:fld>
            <a:endParaRPr lang="en-GB"/>
          </a:p>
        </p:txBody>
      </p:sp>
    </p:spTree>
    <p:extLst>
      <p:ext uri="{BB962C8B-B14F-4D97-AF65-F5344CB8AC3E}">
        <p14:creationId xmlns:p14="http://schemas.microsoft.com/office/powerpoint/2010/main" val="3642561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C218B94-A146-4314-8948-89308262875F}" type="datetimeFigureOut">
              <a:rPr lang="en-GB" smtClean="0"/>
              <a:t>04/12/2013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73CB9BB-F48B-4324-A1A2-78DB9CBD29A4}" type="slidenum">
              <a:rPr lang="en-GB" smtClean="0"/>
              <a:t>‹#›</a:t>
            </a:fld>
            <a:endParaRPr lang="en-GB"/>
          </a:p>
        </p:txBody>
      </p:sp>
    </p:spTree>
    <p:extLst>
      <p:ext uri="{BB962C8B-B14F-4D97-AF65-F5344CB8AC3E}">
        <p14:creationId xmlns:p14="http://schemas.microsoft.com/office/powerpoint/2010/main" val="2348300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218B94-A146-4314-8948-89308262875F}" type="datetimeFigureOut">
              <a:rPr lang="en-GB" smtClean="0"/>
              <a:t>04/12/2013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73CB9BB-F48B-4324-A1A2-78DB9CBD29A4}" type="slidenum">
              <a:rPr lang="en-GB" smtClean="0"/>
              <a:t>‹#›</a:t>
            </a:fld>
            <a:endParaRPr lang="en-GB"/>
          </a:p>
        </p:txBody>
      </p:sp>
    </p:spTree>
    <p:extLst>
      <p:ext uri="{BB962C8B-B14F-4D97-AF65-F5344CB8AC3E}">
        <p14:creationId xmlns:p14="http://schemas.microsoft.com/office/powerpoint/2010/main" val="2606654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218B94-A146-4314-8948-89308262875F}" type="datetimeFigureOut">
              <a:rPr lang="en-GB" smtClean="0"/>
              <a:t>04/12/2013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73CB9BB-F48B-4324-A1A2-78DB9CBD29A4}" type="slidenum">
              <a:rPr lang="en-GB" smtClean="0"/>
              <a:t>‹#›</a:t>
            </a:fld>
            <a:endParaRPr lang="en-GB"/>
          </a:p>
        </p:txBody>
      </p:sp>
    </p:spTree>
    <p:extLst>
      <p:ext uri="{BB962C8B-B14F-4D97-AF65-F5344CB8AC3E}">
        <p14:creationId xmlns:p14="http://schemas.microsoft.com/office/powerpoint/2010/main" val="1755101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218B94-A146-4314-8948-89308262875F}" type="datetimeFigureOut">
              <a:rPr lang="en-GB" smtClean="0"/>
              <a:t>04/12/2013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73CB9BB-F48B-4324-A1A2-78DB9CBD29A4}" type="slidenum">
              <a:rPr lang="en-GB" smtClean="0"/>
              <a:t>‹#›</a:t>
            </a:fld>
            <a:endParaRPr lang="en-GB"/>
          </a:p>
        </p:txBody>
      </p:sp>
    </p:spTree>
    <p:extLst>
      <p:ext uri="{BB962C8B-B14F-4D97-AF65-F5344CB8AC3E}">
        <p14:creationId xmlns:p14="http://schemas.microsoft.com/office/powerpoint/2010/main" val="118253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218B94-A146-4314-8948-89308262875F}" type="datetimeFigureOut">
              <a:rPr lang="en-GB" smtClean="0"/>
              <a:t>04/12/2013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CB9BB-F48B-4324-A1A2-78DB9CBD29A4}" type="slidenum">
              <a:rPr lang="en-GB" smtClean="0"/>
              <a:t>‹#›</a:t>
            </a:fld>
            <a:endParaRPr lang="en-GB"/>
          </a:p>
        </p:txBody>
      </p:sp>
    </p:spTree>
    <p:extLst>
      <p:ext uri="{BB962C8B-B14F-4D97-AF65-F5344CB8AC3E}">
        <p14:creationId xmlns:p14="http://schemas.microsoft.com/office/powerpoint/2010/main" val="590470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62117" y="2639788"/>
            <a:ext cx="6558591"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Load Balancing System</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73182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940687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40648543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7704270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17868431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0265475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41639569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8517531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211347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21256426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1485528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solidFill>
                  <a:srgbClr val="7B9899"/>
                </a:solidFill>
              </a:rPr>
              <a:t>ABSTRACT</a:t>
            </a:r>
          </a:p>
        </p:txBody>
      </p:sp>
      <p:sp>
        <p:nvSpPr>
          <p:cNvPr id="14339" name="Content Placeholder 2"/>
          <p:cNvSpPr>
            <a:spLocks noGrp="1"/>
          </p:cNvSpPr>
          <p:nvPr>
            <p:ph sz="quarter" idx="1"/>
          </p:nvPr>
        </p:nvSpPr>
        <p:spPr>
          <a:xfrm>
            <a:off x="1524000" y="1524000"/>
            <a:ext cx="9144000" cy="5791200"/>
          </a:xfrm>
        </p:spPr>
        <p:txBody>
          <a:bodyPr/>
          <a:lstStyle/>
          <a:p>
            <a:pPr marL="0" indent="0" algn="just">
              <a:lnSpc>
                <a:spcPct val="150000"/>
              </a:lnSpc>
              <a:buNone/>
            </a:pPr>
            <a:r>
              <a:rPr lang="en-US" sz="2400" dirty="0" smtClean="0">
                <a:latin typeface="Times New Roman" panose="02020603050405020304" pitchFamily="18" charset="0"/>
                <a:cs typeface="Times New Roman" panose="02020603050405020304" pitchFamily="18" charset="0"/>
              </a:rPr>
              <a:t>This project is about the algorithm for distributing Session Initiation Protocol (SIP) requests to a cluster of SIP servers. Our </a:t>
            </a:r>
            <a:r>
              <a:rPr lang="en-US" sz="2400" dirty="0">
                <a:latin typeface="Times New Roman" panose="02020603050405020304" pitchFamily="18" charset="0"/>
                <a:cs typeface="Times New Roman" panose="02020603050405020304" pitchFamily="18" charset="0"/>
              </a:rPr>
              <a:t>load balancer improves both throughput and response time versus a single node while exposing a single interface to external clients</a:t>
            </a:r>
            <a:r>
              <a:rPr lang="en-US" sz="2400" dirty="0" smtClean="0">
                <a:latin typeface="Times New Roman" panose="02020603050405020304" pitchFamily="18" charset="0"/>
                <a:cs typeface="Times New Roman" panose="02020603050405020304" pitchFamily="18" charset="0"/>
              </a:rPr>
              <a:t>. We </a:t>
            </a:r>
            <a:r>
              <a:rPr lang="en-US" sz="2400" dirty="0">
                <a:latin typeface="Times New Roman" panose="02020603050405020304" pitchFamily="18" charset="0"/>
                <a:cs typeface="Times New Roman" panose="02020603050405020304" pitchFamily="18" charset="0"/>
              </a:rPr>
              <a:t>present the design, implementation, and evaluation of our system using a cluster of Intel x86 machines </a:t>
            </a:r>
            <a:r>
              <a:rPr lang="en-US" sz="2400" dirty="0" smtClean="0">
                <a:latin typeface="Times New Roman" panose="02020603050405020304" pitchFamily="18" charset="0"/>
                <a:cs typeface="Times New Roman" panose="02020603050405020304" pitchFamily="18" charset="0"/>
              </a:rPr>
              <a:t>running Windows. </a:t>
            </a:r>
          </a:p>
          <a:p>
            <a:pPr marL="0" indent="0" algn="just">
              <a:lnSpc>
                <a:spcPct val="150000"/>
              </a:lnSpc>
              <a:buNone/>
            </a:pPr>
            <a:r>
              <a:rPr lang="en-US" sz="2400" dirty="0" smtClean="0">
                <a:latin typeface="Times New Roman" panose="02020603050405020304" pitchFamily="18" charset="0"/>
                <a:cs typeface="Times New Roman" panose="02020603050405020304" pitchFamily="18" charset="0"/>
              </a:rPr>
              <a:t>The algorithm we used here is </a:t>
            </a:r>
            <a:r>
              <a:rPr lang="en-US" sz="2400" dirty="0"/>
              <a:t>Transaction Least-Work-Left (TLWL</a:t>
            </a:r>
            <a:r>
              <a:rPr lang="en-US" sz="2400" dirty="0" smtClean="0"/>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9954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Reference :</a:t>
            </a:r>
            <a:br>
              <a:rPr lang="en-US" dirty="0" smtClean="0"/>
            </a:br>
            <a:r>
              <a:rPr lang="en-US" dirty="0"/>
              <a:t/>
            </a:r>
            <a:br>
              <a:rPr lang="en-US" dirty="0"/>
            </a:br>
            <a:r>
              <a:rPr lang="en-US" dirty="0" smtClean="0"/>
              <a:t/>
            </a:r>
            <a:br>
              <a:rPr lang="en-US" dirty="0" smtClean="0"/>
            </a:br>
            <a:endParaRPr lang="en-GB" dirty="0"/>
          </a:p>
        </p:txBody>
      </p:sp>
      <p:sp>
        <p:nvSpPr>
          <p:cNvPr id="3" name="Rectangle 2"/>
          <p:cNvSpPr/>
          <p:nvPr/>
        </p:nvSpPr>
        <p:spPr>
          <a:xfrm>
            <a:off x="1201003" y="1267608"/>
            <a:ext cx="9212239" cy="3970318"/>
          </a:xfrm>
          <a:prstGeom prst="rect">
            <a:avLst/>
          </a:prstGeom>
          <a:noFill/>
        </p:spPr>
        <p:txBody>
          <a:bodyPr wrap="square" lIns="91440" tIns="45720" rIns="91440" bIns="45720">
            <a:spAutoFit/>
          </a:bodyPr>
          <a:lstStyle/>
          <a:p>
            <a:pPr algn="ctr"/>
            <a:r>
              <a:rPr lang="en-GB" sz="3600" dirty="0" err="1"/>
              <a:t>Hongbo</a:t>
            </a:r>
            <a:r>
              <a:rPr lang="en-GB" sz="3600" dirty="0"/>
              <a:t> Jiang; </a:t>
            </a:r>
            <a:r>
              <a:rPr lang="en-GB" sz="3600" dirty="0" err="1"/>
              <a:t>Iyengar</a:t>
            </a:r>
            <a:r>
              <a:rPr lang="en-GB" sz="3600" dirty="0"/>
              <a:t>, A.; Nahum, E.; </a:t>
            </a:r>
            <a:r>
              <a:rPr lang="en-GB" sz="3600" dirty="0" err="1"/>
              <a:t>Segmuller</a:t>
            </a:r>
            <a:r>
              <a:rPr lang="en-GB" sz="3600" dirty="0"/>
              <a:t>, W.; </a:t>
            </a:r>
            <a:r>
              <a:rPr lang="en-GB" sz="3600" dirty="0" err="1"/>
              <a:t>Tantawi</a:t>
            </a:r>
            <a:r>
              <a:rPr lang="en-GB" sz="3600" dirty="0"/>
              <a:t>, A.N.; Wright, C.P., </a:t>
            </a:r>
            <a:endParaRPr lang="en-GB" sz="3600" dirty="0" smtClean="0"/>
          </a:p>
          <a:p>
            <a:pPr algn="ctr"/>
            <a:r>
              <a:rPr lang="en-GB" sz="3600" dirty="0" smtClean="0"/>
              <a:t>"</a:t>
            </a:r>
            <a:r>
              <a:rPr lang="en-GB" sz="3600" dirty="0"/>
              <a:t>Design, Implementation, and Performance of a Load Balancer for SIP Server Clusters</a:t>
            </a:r>
            <a:r>
              <a:rPr lang="en-GB" sz="3600" dirty="0" smtClean="0"/>
              <a:t>,</a:t>
            </a:r>
          </a:p>
          <a:p>
            <a:pPr algn="ctr"/>
            <a:r>
              <a:rPr lang="en-GB" sz="3600" dirty="0" smtClean="0"/>
              <a:t>"</a:t>
            </a:r>
            <a:r>
              <a:rPr lang="en-GB" sz="3600" dirty="0"/>
              <a:t> </a:t>
            </a:r>
            <a:r>
              <a:rPr lang="en-GB" sz="3600" i="1" dirty="0"/>
              <a:t>Networking, IEEE/ACM Transactions on</a:t>
            </a:r>
            <a:r>
              <a:rPr lang="en-GB" sz="3600" dirty="0"/>
              <a:t> , vol.20, no.4, pp.1190,1202, Aug. 2012</a:t>
            </a:r>
            <a:r>
              <a:rPr lang="en-GB" sz="3600" dirty="0" smtClean="0"/>
              <a:t/>
            </a:r>
            <a:br>
              <a:rPr lang="en-GB" sz="3600" dirty="0" smtClean="0"/>
            </a:br>
            <a:r>
              <a:rPr lang="en-GB" sz="3600" dirty="0" err="1"/>
              <a:t>doi</a:t>
            </a:r>
            <a:r>
              <a:rPr lang="en-GB" sz="3600" dirty="0"/>
              <a:t>: 10.1109/TNET.2012.2183612</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799537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861" y="1377685"/>
            <a:ext cx="10399706" cy="2862322"/>
          </a:xfrm>
          <a:prstGeom prst="rect">
            <a:avLst/>
          </a:prstGeom>
          <a:noFill/>
        </p:spPr>
        <p:txBody>
          <a:bodyPr wrap="none" lIns="91440" tIns="45720" rIns="91440" bIns="45720">
            <a:spAutoFit/>
          </a:bodyPr>
          <a:lstStyle/>
          <a:p>
            <a:r>
              <a:rPr lang="en-IN" sz="3600" b="1" u="sng" dirty="0" smtClean="0"/>
              <a:t>Call-Join-Shortest-Queue</a:t>
            </a:r>
            <a:r>
              <a:rPr lang="en-IN" sz="3600" dirty="0" smtClean="0"/>
              <a:t>:</a:t>
            </a:r>
          </a:p>
          <a:p>
            <a:r>
              <a:rPr lang="en-IN" sz="3600" dirty="0" smtClean="0"/>
              <a:t>Call-Join-Shortest-Queue </a:t>
            </a:r>
            <a:r>
              <a:rPr lang="en-IN" sz="3600" dirty="0"/>
              <a:t>(CJSQ) tracks the number of</a:t>
            </a:r>
          </a:p>
          <a:p>
            <a:r>
              <a:rPr lang="en-IN" sz="3600" dirty="0"/>
              <a:t>calls </a:t>
            </a:r>
            <a:r>
              <a:rPr lang="en-IN" sz="3600" dirty="0" smtClean="0"/>
              <a:t>allocated </a:t>
            </a:r>
            <a:r>
              <a:rPr lang="en-IN" sz="3600" dirty="0"/>
              <a:t>to each back-end server and</a:t>
            </a:r>
          </a:p>
          <a:p>
            <a:r>
              <a:rPr lang="en-IN" sz="3600" dirty="0"/>
              <a:t>routes new SIP calls to the node with the least number</a:t>
            </a:r>
          </a:p>
          <a:p>
            <a:r>
              <a:rPr lang="en-GB" sz="3600" dirty="0"/>
              <a:t>of active calls.</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420531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50262" y="758708"/>
            <a:ext cx="10760382" cy="5632311"/>
          </a:xfrm>
          <a:prstGeom prst="rect">
            <a:avLst/>
          </a:prstGeom>
          <a:noFill/>
        </p:spPr>
        <p:txBody>
          <a:bodyPr wrap="none" lIns="91440" tIns="45720" rIns="91440" bIns="45720">
            <a:spAutoFit/>
          </a:bodyPr>
          <a:lstStyle/>
          <a:p>
            <a:r>
              <a:rPr lang="fr-FR" sz="3600" b="1" u="sng" dirty="0" smtClean="0"/>
              <a:t>Transaction-</a:t>
            </a:r>
            <a:r>
              <a:rPr lang="fr-FR" sz="3600" b="1" u="sng" dirty="0" err="1" smtClean="0"/>
              <a:t>Join</a:t>
            </a:r>
            <a:r>
              <a:rPr lang="fr-FR" sz="3600" b="1" u="sng" dirty="0" smtClean="0"/>
              <a:t>-</a:t>
            </a:r>
            <a:r>
              <a:rPr lang="fr-FR" sz="3600" b="1" u="sng" dirty="0" err="1" smtClean="0"/>
              <a:t>Shortest</a:t>
            </a:r>
            <a:r>
              <a:rPr lang="fr-FR" sz="3600" b="1" u="sng" dirty="0" smtClean="0"/>
              <a:t>-Queue</a:t>
            </a:r>
            <a:r>
              <a:rPr lang="fr-FR" sz="3600" dirty="0" smtClean="0"/>
              <a:t>:</a:t>
            </a:r>
          </a:p>
          <a:p>
            <a:r>
              <a:rPr lang="fr-FR" sz="3600" dirty="0" smtClean="0"/>
              <a:t>Transaction-</a:t>
            </a:r>
            <a:r>
              <a:rPr lang="fr-FR" sz="3600" dirty="0" err="1" smtClean="0"/>
              <a:t>Join</a:t>
            </a:r>
            <a:r>
              <a:rPr lang="fr-FR" sz="3600" dirty="0" smtClean="0"/>
              <a:t>-</a:t>
            </a:r>
            <a:r>
              <a:rPr lang="fr-FR" sz="3600" dirty="0" err="1" smtClean="0"/>
              <a:t>Shortest</a:t>
            </a:r>
            <a:r>
              <a:rPr lang="fr-FR" sz="3600" dirty="0" smtClean="0"/>
              <a:t>-Queue </a:t>
            </a:r>
            <a:r>
              <a:rPr lang="fr-FR" sz="3600" dirty="0"/>
              <a:t>(TJSQ) routes a new</a:t>
            </a:r>
          </a:p>
          <a:p>
            <a:r>
              <a:rPr lang="en-IN" sz="3600" i="1" dirty="0"/>
              <a:t>call </a:t>
            </a:r>
            <a:r>
              <a:rPr lang="en-IN" sz="3600" dirty="0"/>
              <a:t>to the server that has the fewest active </a:t>
            </a:r>
            <a:r>
              <a:rPr lang="en-IN" sz="3600" i="1" dirty="0"/>
              <a:t>transactions</a:t>
            </a:r>
            <a:r>
              <a:rPr lang="en-IN" sz="3600" dirty="0"/>
              <a:t>,</a:t>
            </a:r>
          </a:p>
          <a:p>
            <a:r>
              <a:rPr lang="en-IN" sz="3600" dirty="0"/>
              <a:t>rather than the fewest calls. This algorithm improves on</a:t>
            </a:r>
          </a:p>
          <a:p>
            <a:r>
              <a:rPr lang="en-IN" sz="3600" dirty="0"/>
              <a:t>CJSQ by recognizing that calls in SIP are composed</a:t>
            </a:r>
          </a:p>
          <a:p>
            <a:r>
              <a:rPr lang="en-IN" sz="3600" dirty="0"/>
              <a:t>of the two transactions, INVITE and BYE, and that</a:t>
            </a:r>
          </a:p>
          <a:p>
            <a:r>
              <a:rPr lang="en-IN" sz="3600" dirty="0"/>
              <a:t>by tracking their completion separately, finer-grained</a:t>
            </a:r>
          </a:p>
          <a:p>
            <a:r>
              <a:rPr lang="en-IN" sz="3600" dirty="0"/>
              <a:t>estimates of server load can be maintained. This leads</a:t>
            </a:r>
          </a:p>
          <a:p>
            <a:r>
              <a:rPr lang="en-IN" sz="3600" dirty="0"/>
              <a:t>to better load balancing, particularly since calls have</a:t>
            </a:r>
          </a:p>
          <a:p>
            <a:r>
              <a:rPr lang="en-IN" sz="3600" dirty="0"/>
              <a:t>variable length and thus do not have a unit cost.</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132542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37720" y="814979"/>
            <a:ext cx="10626884" cy="3416320"/>
          </a:xfrm>
          <a:prstGeom prst="rect">
            <a:avLst/>
          </a:prstGeom>
          <a:noFill/>
        </p:spPr>
        <p:txBody>
          <a:bodyPr wrap="none" lIns="91440" tIns="45720" rIns="91440" bIns="45720">
            <a:spAutoFit/>
          </a:bodyPr>
          <a:lstStyle/>
          <a:p>
            <a:r>
              <a:rPr lang="en-IN" sz="3600" b="1" u="sng" dirty="0" smtClean="0"/>
              <a:t>Transaction-Least-Work-Left</a:t>
            </a:r>
            <a:r>
              <a:rPr lang="en-IN" sz="3600" dirty="0" smtClean="0"/>
              <a:t>:</a:t>
            </a:r>
          </a:p>
          <a:p>
            <a:r>
              <a:rPr lang="en-IN" sz="3600" dirty="0" smtClean="0"/>
              <a:t>Transaction-Least-Work-Left </a:t>
            </a:r>
            <a:r>
              <a:rPr lang="en-IN" sz="3600" dirty="0"/>
              <a:t>(TLWL) routes a new call</a:t>
            </a:r>
          </a:p>
          <a:p>
            <a:r>
              <a:rPr lang="en-IN" sz="3600" dirty="0"/>
              <a:t>to the server that has the least </a:t>
            </a:r>
            <a:r>
              <a:rPr lang="en-IN" sz="3600" i="1" dirty="0"/>
              <a:t>work</a:t>
            </a:r>
            <a:r>
              <a:rPr lang="en-IN" sz="3600" dirty="0"/>
              <a:t>, where work (i.e.,</a:t>
            </a:r>
          </a:p>
          <a:p>
            <a:r>
              <a:rPr lang="en-IN" sz="3600" dirty="0"/>
              <a:t>load) is based on relative estimates of transaction costs.</a:t>
            </a:r>
          </a:p>
          <a:p>
            <a:r>
              <a:rPr lang="en-IN" sz="3600" dirty="0"/>
              <a:t>TLWL takes advantage of the observation that INVITE</a:t>
            </a:r>
          </a:p>
          <a:p>
            <a:r>
              <a:rPr lang="en-IN" sz="3600" dirty="0"/>
              <a:t>transactions are more expensive than BYE transactions</a:t>
            </a:r>
            <a:r>
              <a:rPr lang="en-IN" sz="3600" dirty="0" smtClean="0"/>
              <a:t>.</a:t>
            </a:r>
            <a:endParaRPr lang="en-IN" sz="3600" dirty="0"/>
          </a:p>
        </p:txBody>
      </p:sp>
    </p:spTree>
    <p:extLst>
      <p:ext uri="{BB962C8B-B14F-4D97-AF65-F5344CB8AC3E}">
        <p14:creationId xmlns:p14="http://schemas.microsoft.com/office/powerpoint/2010/main" val="38020845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CONCLUSION</a:t>
            </a:r>
            <a:endParaRPr lang="en-US"/>
          </a:p>
        </p:txBody>
      </p:sp>
      <p:sp>
        <p:nvSpPr>
          <p:cNvPr id="30723" name="Content Placeholder 2"/>
          <p:cNvSpPr>
            <a:spLocks noGrp="1"/>
          </p:cNvSpPr>
          <p:nvPr>
            <p:ph sz="quarter" idx="1"/>
          </p:nvPr>
        </p:nvSpPr>
        <p:spPr>
          <a:xfrm>
            <a:off x="1524000" y="1527176"/>
            <a:ext cx="9144000" cy="5330825"/>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This </a:t>
            </a:r>
            <a:r>
              <a:rPr lang="en-US" sz="2400" dirty="0" smtClean="0">
                <a:latin typeface="Times New Roman" panose="02020603050405020304" pitchFamily="18" charset="0"/>
                <a:cs typeface="Times New Roman" panose="02020603050405020304" pitchFamily="18" charset="0"/>
              </a:rPr>
              <a:t>project introduces </a:t>
            </a:r>
            <a:r>
              <a:rPr lang="en-US" sz="2400" dirty="0">
                <a:latin typeface="Times New Roman" panose="02020603050405020304" pitchFamily="18" charset="0"/>
                <a:cs typeface="Times New Roman" panose="02020603050405020304" pitchFamily="18" charset="0"/>
              </a:rPr>
              <a:t>three novel approaches to load balancing in </a:t>
            </a:r>
            <a:r>
              <a:rPr lang="en-US" sz="2400" dirty="0" smtClean="0">
                <a:latin typeface="Times New Roman" panose="02020603050405020304" pitchFamily="18" charset="0"/>
                <a:cs typeface="Times New Roman" panose="02020603050405020304" pitchFamily="18" charset="0"/>
              </a:rPr>
              <a:t>server </a:t>
            </a:r>
            <a:r>
              <a:rPr lang="en-US" sz="2400" dirty="0">
                <a:latin typeface="Times New Roman" panose="02020603050405020304" pitchFamily="18" charset="0"/>
                <a:cs typeface="Times New Roman" panose="02020603050405020304" pitchFamily="18" charset="0"/>
              </a:rPr>
              <a:t>clusters.</a:t>
            </a:r>
          </a:p>
          <a:p>
            <a:pPr algn="just"/>
            <a:r>
              <a:rPr lang="en-US" sz="2400" dirty="0">
                <a:latin typeface="Times New Roman" panose="02020603050405020304" pitchFamily="18" charset="0"/>
                <a:cs typeface="Times New Roman" panose="02020603050405020304" pitchFamily="18" charset="0"/>
              </a:rPr>
              <a:t>We present the design, </a:t>
            </a:r>
            <a:r>
              <a:rPr lang="en-US" sz="2400" dirty="0" smtClean="0">
                <a:latin typeface="Times New Roman" panose="02020603050405020304" pitchFamily="18" charset="0"/>
                <a:cs typeface="Times New Roman" panose="02020603050405020304" pitchFamily="18" charset="0"/>
              </a:rPr>
              <a:t>implementation of </a:t>
            </a:r>
            <a:r>
              <a:rPr lang="en-US" sz="2400" dirty="0">
                <a:latin typeface="Times New Roman" panose="02020603050405020304" pitchFamily="18" charset="0"/>
                <a:cs typeface="Times New Roman" panose="02020603050405020304" pitchFamily="18" charset="0"/>
              </a:rPr>
              <a:t>a load balancer for cluster-based </a:t>
            </a:r>
            <a:r>
              <a:rPr lang="en-US" sz="2400" dirty="0" smtClean="0">
                <a:latin typeface="Times New Roman" panose="02020603050405020304" pitchFamily="18" charset="0"/>
                <a:cs typeface="Times New Roman" panose="02020603050405020304" pitchFamily="18" charset="0"/>
              </a:rPr>
              <a:t>servers</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 Our load balancer performs session-aware request assignment to ensure that SIP transactions are routed to the proper back-end node that contains the appropriate session state. </a:t>
            </a:r>
          </a:p>
          <a:p>
            <a:pPr algn="just"/>
            <a:r>
              <a:rPr lang="en-US" sz="2400" dirty="0">
                <a:latin typeface="Times New Roman" panose="02020603050405020304" pitchFamily="18" charset="0"/>
                <a:cs typeface="Times New Roman" panose="02020603050405020304" pitchFamily="18" charset="0"/>
              </a:rPr>
              <a:t>We presented three novel algorithms: </a:t>
            </a:r>
            <a:r>
              <a:rPr lang="en-US" sz="2400" dirty="0" smtClean="0">
                <a:latin typeface="Times New Roman" panose="02020603050405020304" pitchFamily="18" charset="0"/>
                <a:cs typeface="Times New Roman" panose="02020603050405020304" pitchFamily="18" charset="0"/>
              </a:rPr>
              <a:t>(</a:t>
            </a:r>
            <a:r>
              <a:rPr lang="en-GB" sz="2400" dirty="0" smtClean="0"/>
              <a:t>Call-Join-Shortest-Queue)</a:t>
            </a:r>
            <a:r>
              <a:rPr lang="en-US" sz="2400" dirty="0" smtClean="0">
                <a:latin typeface="Times New Roman" panose="02020603050405020304" pitchFamily="18" charset="0"/>
                <a:cs typeface="Times New Roman" panose="02020603050405020304" pitchFamily="18" charset="0"/>
              </a:rPr>
              <a:t>CJSQ</a:t>
            </a:r>
            <a:r>
              <a:rPr lang="en-US" sz="2400" dirty="0">
                <a:latin typeface="Times New Roman" panose="02020603050405020304" pitchFamily="18" charset="0"/>
                <a:cs typeface="Times New Roman" panose="02020603050405020304" pitchFamily="18" charset="0"/>
              </a:rPr>
              <a:t>, TJSQ, and TLWL. The TLWL algorithms result in the best performance, both in terms of response time and throughput, followed by TJSQ. </a:t>
            </a:r>
          </a:p>
          <a:p>
            <a:pPr algn="just"/>
            <a:r>
              <a:rPr lang="en-US" sz="2400" dirty="0">
                <a:latin typeface="Times New Roman" panose="02020603050405020304" pitchFamily="18" charset="0"/>
                <a:cs typeface="Times New Roman" panose="02020603050405020304" pitchFamily="18" charset="0"/>
              </a:rPr>
              <a:t>TJSQ has the advantage that no knowledge is needed of relative overheads of different transaction types.</a:t>
            </a:r>
          </a:p>
          <a:p>
            <a:pPr algn="just"/>
            <a:r>
              <a:rPr lang="en-US" sz="2400" dirty="0" smtClean="0">
                <a:latin typeface="Times New Roman" panose="02020603050405020304" pitchFamily="18" charset="0"/>
                <a:cs typeface="Times New Roman" panose="02020603050405020304" pitchFamily="18" charset="0"/>
              </a:rPr>
              <a:t>All the CJSQ, TJSQ TLWL specified in the IEEE paper which is used as reference </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46436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Queries?</a:t>
            </a:r>
            <a:endParaRPr lang="en-GB" dirty="0"/>
          </a:p>
        </p:txBody>
      </p:sp>
    </p:spTree>
    <p:extLst>
      <p:ext uri="{BB962C8B-B14F-4D97-AF65-F5344CB8AC3E}">
        <p14:creationId xmlns:p14="http://schemas.microsoft.com/office/powerpoint/2010/main" val="40159841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solidFill>
                  <a:srgbClr val="7B9899"/>
                </a:solidFill>
              </a:rPr>
              <a:t>EXISTING SYSTEM</a:t>
            </a:r>
          </a:p>
        </p:txBody>
      </p:sp>
      <p:sp>
        <p:nvSpPr>
          <p:cNvPr id="3" name="Content Placeholder 2"/>
          <p:cNvSpPr>
            <a:spLocks noGrp="1"/>
          </p:cNvSpPr>
          <p:nvPr>
            <p:ph sz="quarter" idx="1"/>
          </p:nvPr>
        </p:nvSpPr>
        <p:spPr>
          <a:xfrm>
            <a:off x="1825625" y="1527175"/>
            <a:ext cx="8504238" cy="4572000"/>
          </a:xfrm>
        </p:spPr>
        <p:txBody>
          <a:bodyPr>
            <a:normAutofit fontScale="85000" lnSpcReduction="10000"/>
          </a:bodyPr>
          <a:lstStyle/>
          <a:p>
            <a:pPr algn="just">
              <a:lnSpc>
                <a:spcPct val="150000"/>
              </a:lnSpc>
              <a:defRPr/>
            </a:pPr>
            <a:r>
              <a:rPr lang="en-US" sz="2400" dirty="0">
                <a:latin typeface="Times New Roman" pitchFamily="18" charset="0"/>
                <a:cs typeface="Times New Roman" pitchFamily="18" charset="0"/>
              </a:rPr>
              <a:t>While individual servers may be able to support hundreds or even thousands of users, large-scale ISPs need to support customers in the millions.</a:t>
            </a:r>
          </a:p>
          <a:p>
            <a:pPr algn="just">
              <a:lnSpc>
                <a:spcPct val="150000"/>
              </a:lnSpc>
              <a:defRPr/>
            </a:pPr>
            <a:r>
              <a:rPr lang="en-US" sz="2400" dirty="0">
                <a:latin typeface="Times New Roman" pitchFamily="18" charset="0"/>
                <a:cs typeface="Times New Roman" pitchFamily="18" charset="0"/>
              </a:rPr>
              <a:t> A central component to providing any large-scale service is the ability to scale that service with increasing load and customer demands. </a:t>
            </a:r>
          </a:p>
          <a:p>
            <a:pPr algn="just">
              <a:lnSpc>
                <a:spcPct val="150000"/>
              </a:lnSpc>
              <a:defRPr/>
            </a:pPr>
            <a:r>
              <a:rPr lang="en-US" sz="2400" dirty="0">
                <a:latin typeface="Times New Roman" pitchFamily="18" charset="0"/>
                <a:cs typeface="Times New Roman" pitchFamily="18" charset="0"/>
              </a:rPr>
              <a:t>A frequent mechanism to scale a service is to use some form of a load-balancing dispatcher that distributes requests across a cluster of servers.</a:t>
            </a:r>
          </a:p>
          <a:p>
            <a:pPr algn="just">
              <a:lnSpc>
                <a:spcPct val="150000"/>
              </a:lnSpc>
              <a:defRPr/>
            </a:pPr>
            <a:r>
              <a:rPr lang="en-US" sz="2400" dirty="0">
                <a:latin typeface="Times New Roman" pitchFamily="18" charset="0"/>
                <a:cs typeface="Times New Roman" pitchFamily="18" charset="0"/>
              </a:rPr>
              <a:t> However, almost all research in this space has been in the context of either the Web or file service.</a:t>
            </a:r>
          </a:p>
          <a:p>
            <a:pPr marL="0" indent="0">
              <a:buNone/>
              <a:defRPr/>
            </a:pPr>
            <a:r>
              <a:rPr lang="en-US" sz="2400" dirty="0"/>
              <a:t> </a:t>
            </a:r>
          </a:p>
        </p:txBody>
      </p:sp>
    </p:spTree>
    <p:extLst>
      <p:ext uri="{BB962C8B-B14F-4D97-AF65-F5344CB8AC3E}">
        <p14:creationId xmlns:p14="http://schemas.microsoft.com/office/powerpoint/2010/main" val="39275644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solidFill>
                  <a:srgbClr val="7B9899"/>
                </a:solidFill>
              </a:rPr>
              <a:t>PROPOSED SYSTEM</a:t>
            </a:r>
          </a:p>
        </p:txBody>
      </p:sp>
      <p:sp>
        <p:nvSpPr>
          <p:cNvPr id="3" name="Content Placeholder 2"/>
          <p:cNvSpPr>
            <a:spLocks noGrp="1"/>
          </p:cNvSpPr>
          <p:nvPr>
            <p:ph sz="quarter" idx="1"/>
          </p:nvPr>
        </p:nvSpPr>
        <p:spPr>
          <a:xfrm>
            <a:off x="1825625" y="1527175"/>
            <a:ext cx="8504238" cy="4572000"/>
          </a:xfrm>
        </p:spPr>
        <p:txBody>
          <a:bodyPr>
            <a:normAutofit lnSpcReduction="10000"/>
          </a:bodyPr>
          <a:lstStyle/>
          <a:p>
            <a:pPr algn="just">
              <a:lnSpc>
                <a:spcPct val="150000"/>
              </a:lnSpc>
              <a:defRPr/>
            </a:pPr>
            <a:r>
              <a:rPr lang="en-US" dirty="0" smtClean="0">
                <a:latin typeface="Times New Roman" pitchFamily="18" charset="0"/>
                <a:cs typeface="Times New Roman" pitchFamily="18" charset="0"/>
              </a:rPr>
              <a:t>We introduce new algorithm that outperform existing ones.</a:t>
            </a:r>
          </a:p>
          <a:p>
            <a:pPr algn="just">
              <a:lnSpc>
                <a:spcPct val="150000"/>
              </a:lnSpc>
              <a:defRPr/>
            </a:pPr>
            <a:r>
              <a:rPr lang="en-US" dirty="0" smtClean="0">
                <a:latin typeface="Times New Roman" pitchFamily="18" charset="0"/>
                <a:cs typeface="Times New Roman" pitchFamily="18" charset="0"/>
              </a:rPr>
              <a:t> Our work is relevant not just to SIP, but also for other systems where it is advantageous for the load balancer to maintain sessions in which requests corresponding to the same session are sent by the load balancer to the same server.</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679750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mtClean="0">
                <a:solidFill>
                  <a:srgbClr val="7B9899"/>
                </a:solidFill>
              </a:rPr>
              <a:t>MODULES</a:t>
            </a:r>
          </a:p>
        </p:txBody>
      </p:sp>
      <p:sp>
        <p:nvSpPr>
          <p:cNvPr id="17411" name="Content Placeholder 2"/>
          <p:cNvSpPr>
            <a:spLocks noGrp="1"/>
          </p:cNvSpPr>
          <p:nvPr>
            <p:ph sz="quarter" idx="1"/>
          </p:nvPr>
        </p:nvSpPr>
        <p:spPr>
          <a:xfrm>
            <a:off x="1825625" y="1527175"/>
            <a:ext cx="8504238" cy="4572000"/>
          </a:xfrm>
        </p:spPr>
        <p:txBody>
          <a:bodyPr/>
          <a:lstStyle/>
          <a:p>
            <a:pPr algn="just">
              <a:lnSpc>
                <a:spcPct val="150000"/>
              </a:lnSpc>
            </a:pPr>
            <a:r>
              <a:rPr lang="en-US" smtClean="0">
                <a:latin typeface="Times New Roman" panose="02020603050405020304" pitchFamily="18" charset="0"/>
                <a:cs typeface="Times New Roman" panose="02020603050405020304" pitchFamily="18" charset="0"/>
              </a:rPr>
              <a:t>Load Balancer</a:t>
            </a:r>
          </a:p>
          <a:p>
            <a:pPr algn="just">
              <a:lnSpc>
                <a:spcPct val="150000"/>
              </a:lnSpc>
            </a:pPr>
            <a:r>
              <a:rPr lang="en-US" smtClean="0">
                <a:latin typeface="Times New Roman" panose="02020603050405020304" pitchFamily="18" charset="0"/>
                <a:cs typeface="Times New Roman" panose="02020603050405020304" pitchFamily="18" charset="0"/>
              </a:rPr>
              <a:t>SIP Cluster Servers</a:t>
            </a:r>
          </a:p>
          <a:p>
            <a:pPr algn="just">
              <a:lnSpc>
                <a:spcPct val="150000"/>
              </a:lnSpc>
            </a:pPr>
            <a:r>
              <a:rPr lang="en-US" b="1" smtClean="0">
                <a:latin typeface="Times New Roman" panose="02020603050405020304" pitchFamily="18" charset="0"/>
                <a:cs typeface="Times New Roman" panose="02020603050405020304" pitchFamily="18" charset="0"/>
              </a:rPr>
              <a:t>Load Balancer :</a:t>
            </a:r>
            <a:r>
              <a:rPr lang="en-US" smtClean="0">
                <a:latin typeface="Times New Roman" panose="02020603050405020304" pitchFamily="18" charset="0"/>
                <a:cs typeface="Times New Roman" panose="02020603050405020304" pitchFamily="18" charset="0"/>
              </a:rPr>
              <a:t>load balancer improvesboth throughput and response time versus a single node while exposing.</a:t>
            </a:r>
          </a:p>
          <a:p>
            <a:pPr algn="just">
              <a:lnSpc>
                <a:spcPct val="150000"/>
              </a:lnSpc>
            </a:pPr>
            <a:r>
              <a:rPr lang="en-US" b="1" smtClean="0">
                <a:latin typeface="Times New Roman" panose="02020603050405020304" pitchFamily="18" charset="0"/>
                <a:cs typeface="Times New Roman" panose="02020603050405020304" pitchFamily="18" charset="0"/>
              </a:rPr>
              <a:t>SIP Cluster Servers :</a:t>
            </a:r>
            <a:r>
              <a:rPr lang="en-US" smtClean="0">
                <a:latin typeface="Times New Roman" panose="02020603050405020304" pitchFamily="18" charset="0"/>
                <a:cs typeface="Times New Roman" panose="02020603050405020304" pitchFamily="18" charset="0"/>
              </a:rPr>
              <a:t>Session Initiation Protocol (SIP) requests to a cluster of SIP servers.</a:t>
            </a:r>
          </a:p>
          <a:p>
            <a:pPr eaLnBrk="1" hangingPunct="1"/>
            <a:endParaRPr lang="en-US" smtClean="0"/>
          </a:p>
        </p:txBody>
      </p:sp>
    </p:spTree>
    <p:extLst>
      <p:ext uri="{BB962C8B-B14F-4D97-AF65-F5344CB8AC3E}">
        <p14:creationId xmlns:p14="http://schemas.microsoft.com/office/powerpoint/2010/main" val="5354782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25" y="228600"/>
            <a:ext cx="8534400" cy="1447800"/>
          </a:xfrm>
        </p:spPr>
        <p:txBody>
          <a:bodyPr>
            <a:normAutofit fontScale="90000"/>
          </a:bodyPr>
          <a:lstStyle/>
          <a:p>
            <a:pPr>
              <a:defRPr/>
            </a:pPr>
            <a:r>
              <a:rPr lang="en-US" dirty="0" smtClean="0"/>
              <a:t>SYSTEM REQUIREMENT SPECIFICATIONS:</a:t>
            </a:r>
            <a:r>
              <a:rPr lang="en-US" b="1" i="1" dirty="0" smtClean="0"/>
              <a:t/>
            </a:r>
            <a:br>
              <a:rPr lang="en-US" b="1" i="1" dirty="0" smtClean="0"/>
            </a:br>
            <a:endParaRPr lang="en-US" dirty="0"/>
          </a:p>
        </p:txBody>
      </p:sp>
      <p:sp>
        <p:nvSpPr>
          <p:cNvPr id="18435" name="Content Placeholder 2"/>
          <p:cNvSpPr>
            <a:spLocks noGrp="1"/>
          </p:cNvSpPr>
          <p:nvPr>
            <p:ph sz="quarter" idx="1"/>
          </p:nvPr>
        </p:nvSpPr>
        <p:spPr>
          <a:xfrm>
            <a:off x="1825625" y="1527175"/>
            <a:ext cx="8504238" cy="4572000"/>
          </a:xfrm>
        </p:spPr>
        <p:txBody>
          <a:bodyPr/>
          <a:lstStyle/>
          <a:p>
            <a:pPr eaLnBrk="1" hangingPunct="1">
              <a:buFont typeface="Wingdings 2" panose="05020102010507070707" pitchFamily="18" charset="2"/>
              <a:buNone/>
            </a:pPr>
            <a:r>
              <a:rPr lang="en-US" b="1" dirty="0" smtClean="0">
                <a:latin typeface="Times New Roman" panose="02020603050405020304" pitchFamily="18" charset="0"/>
                <a:cs typeface="Times New Roman" panose="02020603050405020304" pitchFamily="18" charset="0"/>
              </a:rPr>
              <a:t>Hardware Requirements:</a:t>
            </a:r>
            <a:endParaRPr lang="en-US" b="1" i="1"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Operating System	:	Windows</a:t>
            </a:r>
          </a:p>
          <a:p>
            <a:r>
              <a:rPr lang="en-US" dirty="0" smtClean="0">
                <a:latin typeface="Times New Roman" panose="02020603050405020304" pitchFamily="18" charset="0"/>
                <a:cs typeface="Times New Roman" panose="02020603050405020304" pitchFamily="18" charset="0"/>
              </a:rPr>
              <a:t>Technology 		:	JAVA 1.6, Swings</a:t>
            </a:r>
          </a:p>
          <a:p>
            <a:r>
              <a:rPr lang="en-US" b="1" dirty="0" smtClean="0">
                <a:latin typeface="Times New Roman" panose="02020603050405020304" pitchFamily="18" charset="0"/>
                <a:cs typeface="Times New Roman" panose="02020603050405020304" pitchFamily="18" charset="0"/>
              </a:rPr>
              <a:t>Hardware Specification</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Processor 		:	Minimum Pentium IV</a:t>
            </a:r>
          </a:p>
          <a:p>
            <a:r>
              <a:rPr lang="en-US" dirty="0" smtClean="0">
                <a:latin typeface="Times New Roman" panose="02020603050405020304" pitchFamily="18" charset="0"/>
                <a:cs typeface="Times New Roman" panose="02020603050405020304" pitchFamily="18" charset="0"/>
              </a:rPr>
              <a:t>RAM		:	512 MB</a:t>
            </a:r>
          </a:p>
          <a:p>
            <a:r>
              <a:rPr lang="en-US" dirty="0" smtClean="0">
                <a:latin typeface="Times New Roman" panose="02020603050405020304" pitchFamily="18" charset="0"/>
                <a:cs typeface="Times New Roman" panose="02020603050405020304" pitchFamily="18" charset="0"/>
              </a:rPr>
              <a:t>Hard Disk		:	80GB</a:t>
            </a:r>
          </a:p>
          <a:p>
            <a:r>
              <a:rPr lang="en-US" dirty="0" smtClean="0"/>
              <a:t> </a:t>
            </a:r>
          </a:p>
        </p:txBody>
      </p:sp>
    </p:spTree>
    <p:extLst>
      <p:ext uri="{BB962C8B-B14F-4D97-AF65-F5344CB8AC3E}">
        <p14:creationId xmlns:p14="http://schemas.microsoft.com/office/powerpoint/2010/main" val="2724557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USE CASE DIAGRAM</a:t>
            </a:r>
          </a:p>
        </p:txBody>
      </p:sp>
      <p:pic>
        <p:nvPicPr>
          <p:cNvPr id="1945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076325"/>
            <a:ext cx="5943600" cy="470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3177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t>CLASS DIAGRAM</a:t>
            </a:r>
          </a:p>
        </p:txBody>
      </p:sp>
      <p:pic>
        <p:nvPicPr>
          <p:cNvPr id="225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8050" y="1885950"/>
            <a:ext cx="52959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31104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8797116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627</Words>
  <Application>Microsoft Office PowerPoint</Application>
  <PresentationFormat>Widescreen</PresentationFormat>
  <Paragraphs>62</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Wingdings 2</vt:lpstr>
      <vt:lpstr>Office Theme</vt:lpstr>
      <vt:lpstr>PowerPoint Presentation</vt:lpstr>
      <vt:lpstr>ABSTRACT</vt:lpstr>
      <vt:lpstr>EXISTING SYSTEM</vt:lpstr>
      <vt:lpstr>PROPOSED SYSTEM</vt:lpstr>
      <vt:lpstr>MODULES</vt:lpstr>
      <vt:lpstr>SYSTEM REQUIREMENT SPECIFICATIONS: </vt:lpstr>
      <vt:lpstr>USE CASE DIAGRAM</vt:lpstr>
      <vt:lpstr>CLASS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Reference :   </vt:lpstr>
      <vt:lpstr>PowerPoint Presentation</vt:lpstr>
      <vt:lpstr>PowerPoint Presentation</vt:lpstr>
      <vt:lpstr>PowerPoint Presentation</vt:lpstr>
      <vt:lpstr>CONCLUSION</vt:lpstr>
      <vt:lpstr>                              Queries?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Design, Implementation, and Performance of  Load Balancer for Server Clusters  </dc:title>
  <dc:creator>harinivesh</dc:creator>
  <cp:lastModifiedBy>harinivesh</cp:lastModifiedBy>
  <cp:revision>36</cp:revision>
  <dcterms:created xsi:type="dcterms:W3CDTF">2013-12-03T20:46:15Z</dcterms:created>
  <dcterms:modified xsi:type="dcterms:W3CDTF">2013-12-04T16:01:23Z</dcterms:modified>
</cp:coreProperties>
</file>