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6" r:id="rId3"/>
    <p:sldId id="294" r:id="rId4"/>
    <p:sldId id="257" r:id="rId5"/>
    <p:sldId id="260" r:id="rId6"/>
    <p:sldId id="274" r:id="rId7"/>
    <p:sldId id="277" r:id="rId8"/>
    <p:sldId id="261" r:id="rId9"/>
    <p:sldId id="264" r:id="rId10"/>
    <p:sldId id="297" r:id="rId11"/>
    <p:sldId id="268" r:id="rId12"/>
    <p:sldId id="269" r:id="rId13"/>
    <p:sldId id="272" r:id="rId14"/>
    <p:sldId id="273" r:id="rId15"/>
    <p:sldId id="279" r:id="rId16"/>
    <p:sldId id="281" r:id="rId17"/>
    <p:sldId id="283" r:id="rId18"/>
    <p:sldId id="284" r:id="rId19"/>
    <p:sldId id="287" r:id="rId20"/>
    <p:sldId id="288" r:id="rId21"/>
    <p:sldId id="290" r:id="rId22"/>
    <p:sldId id="291" r:id="rId23"/>
    <p:sldId id="293" r:id="rId24"/>
    <p:sldId id="29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itanya Deshpande" userId="e6de9ea6fdf1a36e" providerId="LiveId" clId="{EE902E97-7027-4E34-99E5-7C122CBCF8E0}"/>
    <pc:docChg chg="modSld">
      <pc:chgData name="Chaitanya Deshpande" userId="e6de9ea6fdf1a36e" providerId="LiveId" clId="{EE902E97-7027-4E34-99E5-7C122CBCF8E0}" dt="2025-05-12T18:28:19.275" v="68" actId="20577"/>
      <pc:docMkLst>
        <pc:docMk/>
      </pc:docMkLst>
      <pc:sldChg chg="modSp mod">
        <pc:chgData name="Chaitanya Deshpande" userId="e6de9ea6fdf1a36e" providerId="LiveId" clId="{EE902E97-7027-4E34-99E5-7C122CBCF8E0}" dt="2025-05-12T18:28:19.275" v="68" actId="20577"/>
        <pc:sldMkLst>
          <pc:docMk/>
          <pc:sldMk cId="3595210383" sldId="294"/>
        </pc:sldMkLst>
        <pc:spChg chg="mod">
          <ac:chgData name="Chaitanya Deshpande" userId="e6de9ea6fdf1a36e" providerId="LiveId" clId="{EE902E97-7027-4E34-99E5-7C122CBCF8E0}" dt="2025-05-12T18:28:19.275" v="68" actId="20577"/>
          <ac:spMkLst>
            <pc:docMk/>
            <pc:sldMk cId="3595210383" sldId="294"/>
            <ac:spMk id="3" creationId="{4272A067-FDB0-1800-3FB6-2FC412EEDAD7}"/>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B0AD78-AF86-46B5-8679-6F4C3947DF43}"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6053032D-53EE-4721-9476-91A3012124FC}" type="slidenum">
              <a:rPr lang="en-IN" smtClean="0"/>
              <a:t>‹#›</a:t>
            </a:fld>
            <a:endParaRPr lang="en-IN"/>
          </a:p>
        </p:txBody>
      </p:sp>
    </p:spTree>
    <p:extLst>
      <p:ext uri="{BB962C8B-B14F-4D97-AF65-F5344CB8AC3E}">
        <p14:creationId xmlns:p14="http://schemas.microsoft.com/office/powerpoint/2010/main" val="391435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B0AD78-AF86-46B5-8679-6F4C3947DF43}" type="datetimeFigureOut">
              <a:rPr lang="en-IN" smtClean="0"/>
              <a:t>12-05-2025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6053032D-53EE-4721-9476-91A3012124FC}" type="slidenum">
              <a:rPr lang="en-IN" smtClean="0"/>
              <a:t>‹#›</a:t>
            </a:fld>
            <a:endParaRPr lang="en-IN"/>
          </a:p>
        </p:txBody>
      </p:sp>
    </p:spTree>
    <p:extLst>
      <p:ext uri="{BB962C8B-B14F-4D97-AF65-F5344CB8AC3E}">
        <p14:creationId xmlns:p14="http://schemas.microsoft.com/office/powerpoint/2010/main" val="4100536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B0AD78-AF86-46B5-8679-6F4C3947DF43}" type="datetimeFigureOut">
              <a:rPr lang="en-IN" smtClean="0"/>
              <a:t>12-05-2025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6053032D-53EE-4721-9476-91A3012124FC}" type="slidenum">
              <a:rPr lang="en-IN" smtClean="0"/>
              <a:t>‹#›</a:t>
            </a:fld>
            <a:endParaRPr lang="en-IN"/>
          </a:p>
        </p:txBody>
      </p:sp>
    </p:spTree>
    <p:extLst>
      <p:ext uri="{BB962C8B-B14F-4D97-AF65-F5344CB8AC3E}">
        <p14:creationId xmlns:p14="http://schemas.microsoft.com/office/powerpoint/2010/main" val="3313743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B0AD78-AF86-46B5-8679-6F4C3947DF43}" type="datetimeFigureOut">
              <a:rPr lang="en-IN" smtClean="0"/>
              <a:t>12-05-2025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6053032D-53EE-4721-9476-91A3012124FC}"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49902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B0AD78-AF86-46B5-8679-6F4C3947DF43}" type="datetimeFigureOut">
              <a:rPr lang="en-IN" smtClean="0"/>
              <a:t>12-05-2025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6053032D-53EE-4721-9476-91A3012124FC}" type="slidenum">
              <a:rPr lang="en-IN" smtClean="0"/>
              <a:t>‹#›</a:t>
            </a:fld>
            <a:endParaRPr lang="en-IN"/>
          </a:p>
        </p:txBody>
      </p:sp>
    </p:spTree>
    <p:extLst>
      <p:ext uri="{BB962C8B-B14F-4D97-AF65-F5344CB8AC3E}">
        <p14:creationId xmlns:p14="http://schemas.microsoft.com/office/powerpoint/2010/main" val="3516085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B0AD78-AF86-46B5-8679-6F4C3947DF43}" type="datetimeFigureOut">
              <a:rPr lang="en-IN" smtClean="0"/>
              <a:t>12-05-2025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53032D-53EE-4721-9476-91A3012124FC}" type="slidenum">
              <a:rPr lang="en-IN" smtClean="0"/>
              <a:t>‹#›</a:t>
            </a:fld>
            <a:endParaRPr lang="en-IN"/>
          </a:p>
        </p:txBody>
      </p:sp>
    </p:spTree>
    <p:extLst>
      <p:ext uri="{BB962C8B-B14F-4D97-AF65-F5344CB8AC3E}">
        <p14:creationId xmlns:p14="http://schemas.microsoft.com/office/powerpoint/2010/main" val="1148235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B0AD78-AF86-46B5-8679-6F4C3947DF43}" type="datetimeFigureOut">
              <a:rPr lang="en-IN" smtClean="0"/>
              <a:t>12-05-2025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53032D-53EE-4721-9476-91A3012124FC}" type="slidenum">
              <a:rPr lang="en-IN" smtClean="0"/>
              <a:t>‹#›</a:t>
            </a:fld>
            <a:endParaRPr lang="en-IN"/>
          </a:p>
        </p:txBody>
      </p:sp>
    </p:spTree>
    <p:extLst>
      <p:ext uri="{BB962C8B-B14F-4D97-AF65-F5344CB8AC3E}">
        <p14:creationId xmlns:p14="http://schemas.microsoft.com/office/powerpoint/2010/main" val="2567811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0AD78-AF86-46B5-8679-6F4C3947DF43}"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53032D-53EE-4721-9476-91A3012124FC}" type="slidenum">
              <a:rPr lang="en-IN" smtClean="0"/>
              <a:t>‹#›</a:t>
            </a:fld>
            <a:endParaRPr lang="en-IN"/>
          </a:p>
        </p:txBody>
      </p:sp>
    </p:spTree>
    <p:extLst>
      <p:ext uri="{BB962C8B-B14F-4D97-AF65-F5344CB8AC3E}">
        <p14:creationId xmlns:p14="http://schemas.microsoft.com/office/powerpoint/2010/main" val="6259371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FCB0AD78-AF86-46B5-8679-6F4C3947DF43}" type="datetimeFigureOut">
              <a:rPr lang="en-IN" smtClean="0"/>
              <a:t>12-05-2025</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053032D-53EE-4721-9476-91A3012124FC}" type="slidenum">
              <a:rPr lang="en-IN" smtClean="0"/>
              <a:t>‹#›</a:t>
            </a:fld>
            <a:endParaRPr lang="en-IN"/>
          </a:p>
        </p:txBody>
      </p:sp>
    </p:spTree>
    <p:extLst>
      <p:ext uri="{BB962C8B-B14F-4D97-AF65-F5344CB8AC3E}">
        <p14:creationId xmlns:p14="http://schemas.microsoft.com/office/powerpoint/2010/main" val="2104138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0AD78-AF86-46B5-8679-6F4C3947DF43}"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53032D-53EE-4721-9476-91A3012124FC}" type="slidenum">
              <a:rPr lang="en-IN" smtClean="0"/>
              <a:t>‹#›</a:t>
            </a:fld>
            <a:endParaRPr lang="en-IN"/>
          </a:p>
        </p:txBody>
      </p:sp>
    </p:spTree>
    <p:extLst>
      <p:ext uri="{BB962C8B-B14F-4D97-AF65-F5344CB8AC3E}">
        <p14:creationId xmlns:p14="http://schemas.microsoft.com/office/powerpoint/2010/main" val="219560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B0AD78-AF86-46B5-8679-6F4C3947DF43}"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6053032D-53EE-4721-9476-91A3012124FC}" type="slidenum">
              <a:rPr lang="en-IN" smtClean="0"/>
              <a:t>‹#›</a:t>
            </a:fld>
            <a:endParaRPr lang="en-IN"/>
          </a:p>
        </p:txBody>
      </p:sp>
    </p:spTree>
    <p:extLst>
      <p:ext uri="{BB962C8B-B14F-4D97-AF65-F5344CB8AC3E}">
        <p14:creationId xmlns:p14="http://schemas.microsoft.com/office/powerpoint/2010/main" val="3778543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B0AD78-AF86-46B5-8679-6F4C3947DF43}" type="datetimeFigureOut">
              <a:rPr lang="en-IN" smtClean="0"/>
              <a:t>12-05-2025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53032D-53EE-4721-9476-91A3012124FC}" type="slidenum">
              <a:rPr lang="en-IN" smtClean="0"/>
              <a:t>‹#›</a:t>
            </a:fld>
            <a:endParaRPr lang="en-IN"/>
          </a:p>
        </p:txBody>
      </p:sp>
    </p:spTree>
    <p:extLst>
      <p:ext uri="{BB962C8B-B14F-4D97-AF65-F5344CB8AC3E}">
        <p14:creationId xmlns:p14="http://schemas.microsoft.com/office/powerpoint/2010/main" val="2541180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B0AD78-AF86-46B5-8679-6F4C3947DF43}" type="datetimeFigureOut">
              <a:rPr lang="en-IN" smtClean="0"/>
              <a:t>12-05-2025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53032D-53EE-4721-9476-91A3012124FC}" type="slidenum">
              <a:rPr lang="en-IN" smtClean="0"/>
              <a:t>‹#›</a:t>
            </a:fld>
            <a:endParaRPr lang="en-IN"/>
          </a:p>
        </p:txBody>
      </p:sp>
    </p:spTree>
    <p:extLst>
      <p:ext uri="{BB962C8B-B14F-4D97-AF65-F5344CB8AC3E}">
        <p14:creationId xmlns:p14="http://schemas.microsoft.com/office/powerpoint/2010/main" val="4261432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B0AD78-AF86-46B5-8679-6F4C3947DF43}" type="datetimeFigureOut">
              <a:rPr lang="en-IN" smtClean="0"/>
              <a:t>12-05-2025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53032D-53EE-4721-9476-91A3012124FC}" type="slidenum">
              <a:rPr lang="en-IN" smtClean="0"/>
              <a:t>‹#›</a:t>
            </a:fld>
            <a:endParaRPr lang="en-IN"/>
          </a:p>
        </p:txBody>
      </p:sp>
    </p:spTree>
    <p:extLst>
      <p:ext uri="{BB962C8B-B14F-4D97-AF65-F5344CB8AC3E}">
        <p14:creationId xmlns:p14="http://schemas.microsoft.com/office/powerpoint/2010/main" val="966266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CB0AD78-AF86-46B5-8679-6F4C3947DF43}" type="datetimeFigureOut">
              <a:rPr lang="en-IN" smtClean="0"/>
              <a:t>12-05-2025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053032D-53EE-4721-9476-91A3012124FC}" type="slidenum">
              <a:rPr lang="en-IN" smtClean="0"/>
              <a:t>‹#›</a:t>
            </a:fld>
            <a:endParaRPr lang="en-IN"/>
          </a:p>
        </p:txBody>
      </p:sp>
    </p:spTree>
    <p:extLst>
      <p:ext uri="{BB962C8B-B14F-4D97-AF65-F5344CB8AC3E}">
        <p14:creationId xmlns:p14="http://schemas.microsoft.com/office/powerpoint/2010/main" val="1723434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B0AD78-AF86-46B5-8679-6F4C3947DF43}" type="datetimeFigureOut">
              <a:rPr lang="en-IN" smtClean="0"/>
              <a:t>12-05-2025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53032D-53EE-4721-9476-91A3012124FC}" type="slidenum">
              <a:rPr lang="en-IN" smtClean="0"/>
              <a:t>‹#›</a:t>
            </a:fld>
            <a:endParaRPr lang="en-IN"/>
          </a:p>
        </p:txBody>
      </p:sp>
    </p:spTree>
    <p:extLst>
      <p:ext uri="{BB962C8B-B14F-4D97-AF65-F5344CB8AC3E}">
        <p14:creationId xmlns:p14="http://schemas.microsoft.com/office/powerpoint/2010/main" val="1411285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B0AD78-AF86-46B5-8679-6F4C3947DF43}" type="datetimeFigureOut">
              <a:rPr lang="en-IN" smtClean="0"/>
              <a:t>12-05-2025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53032D-53EE-4721-9476-91A3012124FC}" type="slidenum">
              <a:rPr lang="en-IN" smtClean="0"/>
              <a:t>‹#›</a:t>
            </a:fld>
            <a:endParaRPr lang="en-IN"/>
          </a:p>
        </p:txBody>
      </p:sp>
    </p:spTree>
    <p:extLst>
      <p:ext uri="{BB962C8B-B14F-4D97-AF65-F5344CB8AC3E}">
        <p14:creationId xmlns:p14="http://schemas.microsoft.com/office/powerpoint/2010/main" val="981823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CB0AD78-AF86-46B5-8679-6F4C3947DF43}" type="datetimeFigureOut">
              <a:rPr lang="en-IN" smtClean="0"/>
              <a:t>12-05-2025</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053032D-53EE-4721-9476-91A3012124FC}" type="slidenum">
              <a:rPr lang="en-IN" smtClean="0"/>
              <a:t>‹#›</a:t>
            </a:fld>
            <a:endParaRPr lang="en-IN"/>
          </a:p>
        </p:txBody>
      </p:sp>
    </p:spTree>
    <p:extLst>
      <p:ext uri="{BB962C8B-B14F-4D97-AF65-F5344CB8AC3E}">
        <p14:creationId xmlns:p14="http://schemas.microsoft.com/office/powerpoint/2010/main" val="374719799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4D448-3B48-7B58-E7E7-A5E9FAFFB21C}"/>
              </a:ext>
            </a:extLst>
          </p:cNvPr>
          <p:cNvSpPr>
            <a:spLocks noGrp="1"/>
          </p:cNvSpPr>
          <p:nvPr>
            <p:ph type="ctrTitle"/>
          </p:nvPr>
        </p:nvSpPr>
        <p:spPr>
          <a:xfrm>
            <a:off x="457199" y="240620"/>
            <a:ext cx="11070771" cy="1969180"/>
          </a:xfrm>
        </p:spPr>
        <p:txBody>
          <a:bodyPr>
            <a:normAutofit/>
          </a:bodyPr>
          <a:lstStyle/>
          <a:p>
            <a:pPr algn="l"/>
            <a:r>
              <a:rPr lang="en-IN" b="1" dirty="0">
                <a:latin typeface="Times New Roman" panose="02020603050405020304" pitchFamily="18" charset="0"/>
                <a:cs typeface="Times New Roman" panose="02020603050405020304" pitchFamily="18" charset="0"/>
              </a:rPr>
              <a:t>Final Project using   SQL</a:t>
            </a:r>
            <a:br>
              <a:rPr lang="en-IN" dirty="0">
                <a:latin typeface="Times New Roman" panose="02020603050405020304" pitchFamily="18" charset="0"/>
                <a:cs typeface="Times New Roman" panose="02020603050405020304" pitchFamily="18" charset="0"/>
              </a:rPr>
            </a:br>
            <a:endParaRPr lang="en-IN" sz="5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1F67D45-A00B-87F5-EFC7-D15ABA954AA3}"/>
              </a:ext>
            </a:extLst>
          </p:cNvPr>
          <p:cNvSpPr>
            <a:spLocks noGrp="1"/>
          </p:cNvSpPr>
          <p:nvPr>
            <p:ph type="subTitle" idx="1"/>
          </p:nvPr>
        </p:nvSpPr>
        <p:spPr>
          <a:xfrm>
            <a:off x="7870371" y="4919210"/>
            <a:ext cx="3886200" cy="1655762"/>
          </a:xfrm>
        </p:spPr>
        <p:txBody>
          <a:bodyPr>
            <a:normAutofit/>
          </a:bodyPr>
          <a:lstStyle/>
          <a:p>
            <a:pPr algn="just"/>
            <a:r>
              <a:rPr lang="en-IN" b="1" dirty="0">
                <a:latin typeface="Times New Roman" panose="02020603050405020304" pitchFamily="18" charset="0"/>
                <a:cs typeface="Times New Roman" panose="02020603050405020304" pitchFamily="18" charset="0"/>
              </a:rPr>
              <a:t>Name – Chaitanya Deshpande</a:t>
            </a:r>
          </a:p>
          <a:p>
            <a:pPr algn="just"/>
            <a:r>
              <a:rPr lang="en-IN" b="1" dirty="0">
                <a:latin typeface="Times New Roman" panose="02020603050405020304" pitchFamily="18" charset="0"/>
                <a:cs typeface="Times New Roman" panose="02020603050405020304" pitchFamily="18" charset="0"/>
              </a:rPr>
              <a:t>Batch – 12</a:t>
            </a:r>
            <a:r>
              <a:rPr lang="en-IN" b="1" baseline="30000" dirty="0">
                <a:latin typeface="Times New Roman" panose="02020603050405020304" pitchFamily="18" charset="0"/>
                <a:cs typeface="Times New Roman" panose="02020603050405020304" pitchFamily="18" charset="0"/>
              </a:rPr>
              <a:t>th</a:t>
            </a:r>
            <a:r>
              <a:rPr lang="en-IN" b="1" dirty="0">
                <a:latin typeface="Times New Roman" panose="02020603050405020304" pitchFamily="18" charset="0"/>
                <a:cs typeface="Times New Roman" panose="02020603050405020304" pitchFamily="18" charset="0"/>
              </a:rPr>
              <a:t> May 2025</a:t>
            </a:r>
          </a:p>
          <a:p>
            <a:pPr algn="just"/>
            <a:r>
              <a:rPr lang="en-IN" b="1" dirty="0">
                <a:latin typeface="Times New Roman" panose="02020603050405020304" pitchFamily="18" charset="0"/>
                <a:cs typeface="Times New Roman" panose="02020603050405020304" pitchFamily="18" charset="0"/>
              </a:rPr>
              <a:t>Course – Data Science</a:t>
            </a:r>
          </a:p>
          <a:p>
            <a:r>
              <a:rPr lang="en-IN" b="1" dirty="0"/>
              <a:t> </a:t>
            </a:r>
          </a:p>
        </p:txBody>
      </p:sp>
    </p:spTree>
    <p:extLst>
      <p:ext uri="{BB962C8B-B14F-4D97-AF65-F5344CB8AC3E}">
        <p14:creationId xmlns:p14="http://schemas.microsoft.com/office/powerpoint/2010/main" val="4187558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96262-13DD-0E33-4B94-FA3F4761FC05}"/>
              </a:ext>
            </a:extLst>
          </p:cNvPr>
          <p:cNvSpPr>
            <a:spLocks noGrp="1"/>
          </p:cNvSpPr>
          <p:nvPr>
            <p:ph type="title"/>
          </p:nvPr>
        </p:nvSpPr>
        <p:spPr/>
        <p:txBody>
          <a:bodyPr/>
          <a:lstStyle/>
          <a:p>
            <a:r>
              <a:rPr lang="en-IN" sz="3600" kern="100" dirty="0">
                <a:effectLst/>
                <a:latin typeface="Times New Roman" panose="02020603050405020304" pitchFamily="18" charset="0"/>
                <a:ea typeface="Calibri" panose="020F0502020204030204" pitchFamily="34" charset="0"/>
                <a:cs typeface="Mangal" panose="02040503050203030202" pitchFamily="18" charset="0"/>
              </a:rPr>
              <a:t>Task 4: Detecting Anomalies in Sales Transactions</a:t>
            </a:r>
            <a:endParaRPr lang="en-US" dirty="0"/>
          </a:p>
        </p:txBody>
      </p:sp>
      <p:sp>
        <p:nvSpPr>
          <p:cNvPr id="3" name="Content Placeholder 2">
            <a:extLst>
              <a:ext uri="{FF2B5EF4-FFF2-40B4-BE49-F238E27FC236}">
                <a16:creationId xmlns:a16="http://schemas.microsoft.com/office/drawing/2014/main" id="{9D2CCB76-24B7-84D3-39FB-C1060120E715}"/>
              </a:ext>
            </a:extLst>
          </p:cNvPr>
          <p:cNvSpPr>
            <a:spLocks noGrp="1"/>
          </p:cNvSpPr>
          <p:nvPr>
            <p:ph idx="1"/>
          </p:nvPr>
        </p:nvSpPr>
        <p:spPr/>
        <p:txBody>
          <a:bodyPr/>
          <a:lstStyle/>
          <a:p>
            <a:r>
              <a:rPr lang="en-US" dirty="0"/>
              <a:t>SELECT * FROM sales s</a:t>
            </a:r>
          </a:p>
          <a:p>
            <a:r>
              <a:rPr lang="en-US" dirty="0"/>
              <a:t>JOIN (    SELECT `Product line`,   AVG(Total) AS </a:t>
            </a:r>
            <a:r>
              <a:rPr lang="en-US" dirty="0" err="1"/>
              <a:t>AvgTotal</a:t>
            </a:r>
            <a:r>
              <a:rPr lang="en-US" dirty="0"/>
              <a:t>,           STDDEV(Total) AS </a:t>
            </a:r>
            <a:r>
              <a:rPr lang="en-US" dirty="0" err="1"/>
              <a:t>StdDevTotal</a:t>
            </a:r>
            <a:r>
              <a:rPr lang="en-US" dirty="0"/>
              <a:t>    FROM sales    </a:t>
            </a:r>
          </a:p>
          <a:p>
            <a:r>
              <a:rPr lang="en-US" dirty="0"/>
              <a:t>GROUP BY `Product line`) stats </a:t>
            </a:r>
          </a:p>
          <a:p>
            <a:r>
              <a:rPr lang="en-US" dirty="0"/>
              <a:t>ON </a:t>
            </a:r>
            <a:r>
              <a:rPr lang="en-US" dirty="0" err="1"/>
              <a:t>s.`Product</a:t>
            </a:r>
            <a:r>
              <a:rPr lang="en-US" dirty="0"/>
              <a:t> line` = </a:t>
            </a:r>
            <a:r>
              <a:rPr lang="en-US" dirty="0" err="1"/>
              <a:t>stats.`Product</a:t>
            </a:r>
            <a:r>
              <a:rPr lang="en-US" dirty="0"/>
              <a:t> line`</a:t>
            </a:r>
          </a:p>
          <a:p>
            <a:r>
              <a:rPr lang="en-US" dirty="0"/>
              <a:t>WHERE ABS(</a:t>
            </a:r>
            <a:r>
              <a:rPr lang="en-US" dirty="0" err="1"/>
              <a:t>s.Total</a:t>
            </a:r>
            <a:r>
              <a:rPr lang="en-US" dirty="0"/>
              <a:t> - </a:t>
            </a:r>
            <a:r>
              <a:rPr lang="en-US" dirty="0" err="1"/>
              <a:t>stats.AvgTotal</a:t>
            </a:r>
            <a:r>
              <a:rPr lang="en-US" dirty="0"/>
              <a:t>) &gt; 2 * </a:t>
            </a:r>
            <a:r>
              <a:rPr lang="en-US" dirty="0" err="1"/>
              <a:t>stats.StdDevTotal</a:t>
            </a:r>
            <a:r>
              <a:rPr lang="en-US" dirty="0"/>
              <a:t>;</a:t>
            </a:r>
          </a:p>
        </p:txBody>
      </p:sp>
    </p:spTree>
    <p:extLst>
      <p:ext uri="{BB962C8B-B14F-4D97-AF65-F5344CB8AC3E}">
        <p14:creationId xmlns:p14="http://schemas.microsoft.com/office/powerpoint/2010/main" val="1914806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B2D6B-13B4-7505-89C0-A4A97A888C1C}"/>
              </a:ext>
            </a:extLst>
          </p:cNvPr>
          <p:cNvSpPr>
            <a:spLocks noGrp="1"/>
          </p:cNvSpPr>
          <p:nvPr>
            <p:ph type="title"/>
          </p:nvPr>
        </p:nvSpPr>
        <p:spPr>
          <a:xfrm>
            <a:off x="838200" y="365126"/>
            <a:ext cx="10515600" cy="799646"/>
          </a:xfrm>
        </p:spPr>
        <p:txBody>
          <a:bodyPr>
            <a:normAutofit/>
          </a:bodyPr>
          <a:lstStyle/>
          <a:p>
            <a:r>
              <a:rPr lang="en-IN" sz="3200" dirty="0">
                <a:latin typeface="Times New Roman" panose="02020603050405020304" pitchFamily="18" charset="0"/>
                <a:cs typeface="Times New Roman" panose="02020603050405020304" pitchFamily="18" charset="0"/>
              </a:rPr>
              <a:t>Output of task 4</a:t>
            </a:r>
          </a:p>
        </p:txBody>
      </p:sp>
      <p:sp>
        <p:nvSpPr>
          <p:cNvPr id="5" name="Content Placeholder 4">
            <a:extLst>
              <a:ext uri="{FF2B5EF4-FFF2-40B4-BE49-F238E27FC236}">
                <a16:creationId xmlns:a16="http://schemas.microsoft.com/office/drawing/2014/main" id="{89C37026-A785-36CD-C00C-F4DB2DB9B8D2}"/>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D93AD6D7-389E-6401-7366-4A4CE8356034}"/>
              </a:ext>
            </a:extLst>
          </p:cNvPr>
          <p:cNvPicPr>
            <a:picLocks noChangeAspect="1"/>
          </p:cNvPicPr>
          <p:nvPr/>
        </p:nvPicPr>
        <p:blipFill>
          <a:blip r:embed="rId2"/>
          <a:stretch>
            <a:fillRect/>
          </a:stretch>
        </p:blipFill>
        <p:spPr>
          <a:xfrm>
            <a:off x="680321" y="2336873"/>
            <a:ext cx="9613861" cy="3677428"/>
          </a:xfrm>
          <a:prstGeom prst="rect">
            <a:avLst/>
          </a:prstGeom>
        </p:spPr>
      </p:pic>
    </p:spTree>
    <p:extLst>
      <p:ext uri="{BB962C8B-B14F-4D97-AF65-F5344CB8AC3E}">
        <p14:creationId xmlns:p14="http://schemas.microsoft.com/office/powerpoint/2010/main" val="2018650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C3699-629A-D82F-F9CD-178FD2697DE2}"/>
              </a:ext>
            </a:extLst>
          </p:cNvPr>
          <p:cNvSpPr>
            <a:spLocks noGrp="1"/>
          </p:cNvSpPr>
          <p:nvPr>
            <p:ph type="title"/>
          </p:nvPr>
        </p:nvSpPr>
        <p:spPr>
          <a:xfrm>
            <a:off x="838200" y="174171"/>
            <a:ext cx="10515600" cy="674915"/>
          </a:xfrm>
        </p:spPr>
        <p:txBody>
          <a:bodyPr>
            <a:normAutofit/>
          </a:bodyPr>
          <a:lstStyle/>
          <a:p>
            <a:r>
              <a:rPr lang="en-US" sz="3200" dirty="0">
                <a:latin typeface="Times New Roman" panose="02020603050405020304" pitchFamily="18" charset="0"/>
                <a:cs typeface="Times New Roman" panose="02020603050405020304" pitchFamily="18" charset="0"/>
              </a:rPr>
              <a:t>Task 5: Most Popular Payment Method by City.</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09E1084-57A3-6A43-B08C-3E705A85384B}"/>
              </a:ext>
            </a:extLst>
          </p:cNvPr>
          <p:cNvSpPr>
            <a:spLocks noGrp="1"/>
          </p:cNvSpPr>
          <p:nvPr>
            <p:ph idx="1"/>
          </p:nvPr>
        </p:nvSpPr>
        <p:spPr>
          <a:xfrm>
            <a:off x="838200" y="740228"/>
            <a:ext cx="10515600" cy="5649685"/>
          </a:xfrm>
        </p:spPr>
        <p:txBody>
          <a:bodyPr>
            <a:normAutofit/>
          </a:bodyPr>
          <a:lstStyle/>
          <a:p>
            <a:pPr marL="0" indent="0">
              <a:lnSpc>
                <a:spcPct val="115000"/>
              </a:lnSpc>
              <a:spcAft>
                <a:spcPts val="10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SELECT City, Payment, COUNT(*) AS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UsageCount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FROM sales </a:t>
            </a:r>
          </a:p>
          <a:p>
            <a:pPr marL="0" indent="0">
              <a:lnSpc>
                <a:spcPct val="115000"/>
              </a:lnSpc>
              <a:spcAft>
                <a:spcPts val="10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GROUP BY City, Payment </a:t>
            </a:r>
          </a:p>
          <a:p>
            <a:pPr marL="0" indent="0">
              <a:lnSpc>
                <a:spcPct val="115000"/>
              </a:lnSpc>
              <a:spcAft>
                <a:spcPts val="10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HAVING COUNT(*) = (    SELECT MAX(</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payment_count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FROM</a:t>
            </a:r>
          </a:p>
          <a:p>
            <a:pPr marL="0" indent="0">
              <a:lnSpc>
                <a:spcPct val="115000"/>
              </a:lnSpc>
              <a:spcAft>
                <a:spcPts val="10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 SELECT City AS c, Payment AS p, COUNT(*) AS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payment_count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FROM sales        </a:t>
            </a:r>
          </a:p>
          <a:p>
            <a:pPr marL="0" indent="0">
              <a:lnSpc>
                <a:spcPct val="115000"/>
              </a:lnSpc>
              <a:spcAft>
                <a:spcPts val="10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GROUP BY  City, Payment        HAVING c = City    ) </a:t>
            </a:r>
          </a:p>
          <a:p>
            <a:pPr marL="0" indent="0">
              <a:lnSpc>
                <a:spcPct val="115000"/>
              </a:lnSpc>
              <a:spcAft>
                <a:spcPts val="10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inner_counts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spcAft>
                <a:spcPts val="1000"/>
              </a:spcAft>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0588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9A863-D019-2E7F-CD8E-56A4510C8F21}"/>
              </a:ext>
            </a:extLst>
          </p:cNvPr>
          <p:cNvSpPr>
            <a:spLocks noGrp="1"/>
          </p:cNvSpPr>
          <p:nvPr>
            <p:ph type="title"/>
          </p:nvPr>
        </p:nvSpPr>
        <p:spPr>
          <a:xfrm>
            <a:off x="838200" y="365126"/>
            <a:ext cx="10515600" cy="777874"/>
          </a:xfrm>
        </p:spPr>
        <p:txBody>
          <a:bodyPr>
            <a:normAutofit/>
          </a:bodyPr>
          <a:lstStyle/>
          <a:p>
            <a:r>
              <a:rPr lang="en-IN" sz="3200" dirty="0">
                <a:latin typeface="Times New Roman" panose="02020603050405020304" pitchFamily="18" charset="0"/>
                <a:cs typeface="Times New Roman" panose="02020603050405020304" pitchFamily="18" charset="0"/>
              </a:rPr>
              <a:t>Output of task 5: </a:t>
            </a:r>
          </a:p>
        </p:txBody>
      </p:sp>
      <p:sp>
        <p:nvSpPr>
          <p:cNvPr id="5" name="Content Placeholder 4">
            <a:extLst>
              <a:ext uri="{FF2B5EF4-FFF2-40B4-BE49-F238E27FC236}">
                <a16:creationId xmlns:a16="http://schemas.microsoft.com/office/drawing/2014/main" id="{544261AD-7431-7A1A-5A71-4490705BCC7C}"/>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0FFAC1EF-EB3B-9880-0A86-7233C283C3CC}"/>
              </a:ext>
            </a:extLst>
          </p:cNvPr>
          <p:cNvPicPr>
            <a:picLocks noChangeAspect="1"/>
          </p:cNvPicPr>
          <p:nvPr/>
        </p:nvPicPr>
        <p:blipFill>
          <a:blip r:embed="rId2"/>
          <a:stretch>
            <a:fillRect/>
          </a:stretch>
        </p:blipFill>
        <p:spPr>
          <a:xfrm>
            <a:off x="680321" y="2336872"/>
            <a:ext cx="9613860" cy="3599315"/>
          </a:xfrm>
          <a:prstGeom prst="rect">
            <a:avLst/>
          </a:prstGeom>
        </p:spPr>
      </p:pic>
    </p:spTree>
    <p:extLst>
      <p:ext uri="{BB962C8B-B14F-4D97-AF65-F5344CB8AC3E}">
        <p14:creationId xmlns:p14="http://schemas.microsoft.com/office/powerpoint/2010/main" val="2903844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66574-7936-0E61-CD3B-0DA899C8D1EB}"/>
              </a:ext>
            </a:extLst>
          </p:cNvPr>
          <p:cNvSpPr>
            <a:spLocks noGrp="1"/>
          </p:cNvSpPr>
          <p:nvPr>
            <p:ph type="title"/>
          </p:nvPr>
        </p:nvSpPr>
        <p:spPr>
          <a:xfrm>
            <a:off x="838200" y="174172"/>
            <a:ext cx="10515600" cy="620486"/>
          </a:xfrm>
        </p:spPr>
        <p:txBody>
          <a:bodyPr>
            <a:normAutofit/>
          </a:bodyPr>
          <a:lstStyle/>
          <a:p>
            <a:r>
              <a:rPr lang="en-US" sz="3200" dirty="0">
                <a:latin typeface="Times New Roman" panose="02020603050405020304" pitchFamily="18" charset="0"/>
                <a:cs typeface="Times New Roman" panose="02020603050405020304" pitchFamily="18" charset="0"/>
              </a:rPr>
              <a:t>Task 6: Monthly Sales Distribution by Gender.</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C83BF2-81E6-E961-2475-00B9E50DCE63}"/>
              </a:ext>
            </a:extLst>
          </p:cNvPr>
          <p:cNvSpPr>
            <a:spLocks noGrp="1"/>
          </p:cNvSpPr>
          <p:nvPr>
            <p:ph idx="1"/>
          </p:nvPr>
        </p:nvSpPr>
        <p:spPr>
          <a:xfrm>
            <a:off x="838200" y="794656"/>
            <a:ext cx="10515600" cy="5682344"/>
          </a:xfrm>
        </p:spPr>
        <p:txBody>
          <a:bodyPr>
            <a:normAutofit/>
          </a:bodyPr>
          <a:lstStyle/>
          <a:p>
            <a:pPr marL="0" indent="0">
              <a:lnSpc>
                <a:spcPct val="115000"/>
              </a:lnSpc>
              <a:spcAft>
                <a:spcPts val="1000"/>
              </a:spcAft>
              <a:buNone/>
            </a:pPr>
            <a:r>
              <a:rPr lang="en-US" sz="1800" kern="100" dirty="0">
                <a:effectLst/>
                <a:latin typeface="Calibri" panose="020F0502020204030204" pitchFamily="34" charset="0"/>
                <a:ea typeface="Calibri" panose="020F0502020204030204" pitchFamily="34" charset="0"/>
                <a:cs typeface="Mangal" panose="02040503050203030202" pitchFamily="18" charset="0"/>
              </a:rPr>
              <a:t>SELECT DATE_FORMAT(Date, '%Y-%m') AS Month, Gender, SUM(Total) AS </a:t>
            </a:r>
            <a:r>
              <a:rPr lang="en-US" sz="1800" kern="100" dirty="0" err="1">
                <a:effectLst/>
                <a:latin typeface="Calibri" panose="020F0502020204030204" pitchFamily="34" charset="0"/>
                <a:ea typeface="Calibri" panose="020F0502020204030204" pitchFamily="34" charset="0"/>
                <a:cs typeface="Mangal" panose="02040503050203030202" pitchFamily="18" charset="0"/>
              </a:rPr>
              <a:t>MonthlySales</a:t>
            </a:r>
            <a:r>
              <a:rPr lang="en-US" sz="1800" kern="100" dirty="0">
                <a:effectLst/>
                <a:latin typeface="Calibri" panose="020F0502020204030204" pitchFamily="34" charset="0"/>
                <a:ea typeface="Calibri" panose="020F0502020204030204" pitchFamily="34" charset="0"/>
                <a:cs typeface="Mangal" panose="02040503050203030202" pitchFamily="18" charset="0"/>
              </a:rPr>
              <a:t> FROM sales</a:t>
            </a:r>
          </a:p>
          <a:p>
            <a:pPr marL="0" indent="0">
              <a:lnSpc>
                <a:spcPct val="115000"/>
              </a:lnSpc>
              <a:spcAft>
                <a:spcPts val="1000"/>
              </a:spcAft>
              <a:buNone/>
            </a:pPr>
            <a:r>
              <a:rPr lang="en-US" sz="1800" kern="100" dirty="0">
                <a:effectLst/>
                <a:latin typeface="Calibri" panose="020F0502020204030204" pitchFamily="34" charset="0"/>
                <a:ea typeface="Calibri" panose="020F0502020204030204" pitchFamily="34" charset="0"/>
                <a:cs typeface="Mangal" panose="02040503050203030202" pitchFamily="18" charset="0"/>
              </a:rPr>
              <a:t>GROUP BY Month, Gender</a:t>
            </a:r>
          </a:p>
          <a:p>
            <a:pPr marL="0" indent="0">
              <a:lnSpc>
                <a:spcPct val="115000"/>
              </a:lnSpc>
              <a:spcAft>
                <a:spcPts val="1000"/>
              </a:spcAft>
              <a:buNone/>
            </a:pPr>
            <a:r>
              <a:rPr lang="en-US" sz="1800" kern="100" dirty="0">
                <a:effectLst/>
                <a:latin typeface="Calibri" panose="020F0502020204030204" pitchFamily="34" charset="0"/>
                <a:ea typeface="Calibri" panose="020F0502020204030204" pitchFamily="34" charset="0"/>
                <a:cs typeface="Mangal" panose="02040503050203030202" pitchFamily="18" charset="0"/>
              </a:rPr>
              <a:t>ORDER BY Month;</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266862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C5B7-A20B-C3EC-95AA-FBCD4AB098B2}"/>
              </a:ext>
            </a:extLst>
          </p:cNvPr>
          <p:cNvSpPr>
            <a:spLocks noGrp="1"/>
          </p:cNvSpPr>
          <p:nvPr>
            <p:ph type="title"/>
          </p:nvPr>
        </p:nvSpPr>
        <p:spPr>
          <a:xfrm>
            <a:off x="838200" y="365126"/>
            <a:ext cx="10515600" cy="723445"/>
          </a:xfrm>
        </p:spPr>
        <p:txBody>
          <a:bodyPr>
            <a:normAutofit/>
          </a:bodyPr>
          <a:lstStyle/>
          <a:p>
            <a:r>
              <a:rPr lang="en-IN" sz="3200" dirty="0">
                <a:latin typeface="Times New Roman" panose="02020603050405020304" pitchFamily="18" charset="0"/>
                <a:cs typeface="Times New Roman" panose="02020603050405020304" pitchFamily="18" charset="0"/>
              </a:rPr>
              <a:t>Output of task 6.</a:t>
            </a:r>
          </a:p>
        </p:txBody>
      </p:sp>
      <p:pic>
        <p:nvPicPr>
          <p:cNvPr id="4" name="Content Placeholder 3" descr="A screenshot of a computer&#10;&#10;Description automatically generated">
            <a:extLst>
              <a:ext uri="{FF2B5EF4-FFF2-40B4-BE49-F238E27FC236}">
                <a16:creationId xmlns:a16="http://schemas.microsoft.com/office/drawing/2014/main" id="{ECA2DF84-0CFA-6263-EEE6-F257194B6715}"/>
              </a:ext>
            </a:extLst>
          </p:cNvPr>
          <p:cNvPicPr>
            <a:picLocks noGrp="1" noChangeAspect="1"/>
          </p:cNvPicPr>
          <p:nvPr>
            <p:ph idx="1"/>
          </p:nvPr>
        </p:nvPicPr>
        <p:blipFill>
          <a:blip r:embed="rId2"/>
          <a:stretch>
            <a:fillRect/>
          </a:stretch>
        </p:blipFill>
        <p:spPr>
          <a:xfrm>
            <a:off x="1532888" y="1666605"/>
            <a:ext cx="9126224" cy="3867690"/>
          </a:xfrm>
          <a:prstGeom prst="rect">
            <a:avLst/>
          </a:prstGeom>
        </p:spPr>
      </p:pic>
    </p:spTree>
    <p:extLst>
      <p:ext uri="{BB962C8B-B14F-4D97-AF65-F5344CB8AC3E}">
        <p14:creationId xmlns:p14="http://schemas.microsoft.com/office/powerpoint/2010/main" val="2159118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8C9F-56BE-FC3D-5ADD-6C6B365F8C92}"/>
              </a:ext>
            </a:extLst>
          </p:cNvPr>
          <p:cNvSpPr>
            <a:spLocks noGrp="1"/>
          </p:cNvSpPr>
          <p:nvPr>
            <p:ph type="title"/>
          </p:nvPr>
        </p:nvSpPr>
        <p:spPr>
          <a:xfrm>
            <a:off x="838200" y="195943"/>
            <a:ext cx="10515600" cy="729343"/>
          </a:xfrm>
        </p:spPr>
        <p:txBody>
          <a:bodyPr>
            <a:normAutofit/>
          </a:bodyPr>
          <a:lstStyle/>
          <a:p>
            <a:r>
              <a:rPr lang="en-IN" sz="3200" dirty="0">
                <a:latin typeface="Times New Roman" panose="02020603050405020304" pitchFamily="18" charset="0"/>
                <a:cs typeface="Times New Roman" panose="02020603050405020304" pitchFamily="18" charset="0"/>
              </a:rPr>
              <a:t>Task-7:- Best Product Line By Customer Type</a:t>
            </a:r>
          </a:p>
        </p:txBody>
      </p:sp>
      <p:sp>
        <p:nvSpPr>
          <p:cNvPr id="3" name="Content Placeholder 2">
            <a:extLst>
              <a:ext uri="{FF2B5EF4-FFF2-40B4-BE49-F238E27FC236}">
                <a16:creationId xmlns:a16="http://schemas.microsoft.com/office/drawing/2014/main" id="{77C4BFAD-0B0B-1C00-EE47-AF4DDBB9706C}"/>
              </a:ext>
            </a:extLst>
          </p:cNvPr>
          <p:cNvSpPr>
            <a:spLocks noGrp="1"/>
          </p:cNvSpPr>
          <p:nvPr>
            <p:ph idx="1"/>
          </p:nvPr>
        </p:nvSpPr>
        <p:spPr>
          <a:xfrm>
            <a:off x="838200" y="1012370"/>
            <a:ext cx="10515600" cy="5377543"/>
          </a:xfrm>
        </p:spPr>
        <p:txBody>
          <a:bodyPr>
            <a:normAutofit/>
          </a:bodyPr>
          <a:lstStyle/>
          <a:p>
            <a:pPr marL="0" indent="0">
              <a:lnSpc>
                <a:spcPct val="115000"/>
              </a:lnSpc>
              <a:spcAft>
                <a:spcPts val="1000"/>
              </a:spcAft>
              <a:buNone/>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 </a:t>
            </a:r>
            <a:r>
              <a:rPr lang="en-US" sz="1800" kern="100" dirty="0">
                <a:effectLst/>
                <a:latin typeface="Times New Roman" panose="02020603050405020304" pitchFamily="18" charset="0"/>
                <a:ea typeface="Calibri" panose="020F0502020204030204" pitchFamily="34" charset="0"/>
                <a:cs typeface="Mangal" panose="02040503050203030202" pitchFamily="18" charset="0"/>
              </a:rPr>
              <a:t>SELECT `Customer type`, `Product line`, SUM(Total) AS </a:t>
            </a:r>
            <a:r>
              <a:rPr lang="en-US" sz="1800" kern="100" dirty="0" err="1">
                <a:effectLst/>
                <a:latin typeface="Times New Roman" panose="02020603050405020304" pitchFamily="18" charset="0"/>
                <a:ea typeface="Calibri" panose="020F0502020204030204" pitchFamily="34" charset="0"/>
                <a:cs typeface="Mangal" panose="02040503050203030202" pitchFamily="18" charset="0"/>
              </a:rPr>
              <a:t>TotalSales</a:t>
            </a:r>
            <a:r>
              <a:rPr lang="en-IN" sz="1800" kern="100" dirty="0">
                <a:latin typeface="Times New Roman" panose="02020603050405020304" pitchFamily="18" charset="0"/>
                <a:ea typeface="Calibri" panose="020F0502020204030204" pitchFamily="34" charset="0"/>
                <a:cs typeface="Mangal" panose="02040503050203030202" pitchFamily="18" charset="0"/>
              </a:rPr>
              <a:t> From sales</a:t>
            </a:r>
          </a:p>
          <a:p>
            <a:pPr marL="0" indent="0">
              <a:lnSpc>
                <a:spcPct val="115000"/>
              </a:lnSpc>
              <a:spcAft>
                <a:spcPts val="1000"/>
              </a:spcAft>
              <a:buNone/>
            </a:pPr>
            <a:r>
              <a:rPr lang="en-US" sz="1800" kern="100" dirty="0">
                <a:effectLst/>
                <a:latin typeface="Calibri" panose="020F0502020204030204" pitchFamily="34" charset="0"/>
                <a:ea typeface="Calibri" panose="020F0502020204030204" pitchFamily="34" charset="0"/>
                <a:cs typeface="Mangal" panose="02040503050203030202" pitchFamily="18" charset="0"/>
              </a:rPr>
              <a:t>GROUP BY `Customer type`, `Product line`</a:t>
            </a:r>
          </a:p>
          <a:p>
            <a:pPr marL="0" indent="0">
              <a:lnSpc>
                <a:spcPct val="115000"/>
              </a:lnSpc>
              <a:spcAft>
                <a:spcPts val="1000"/>
              </a:spcAft>
              <a:buNone/>
            </a:pPr>
            <a:r>
              <a:rPr lang="en-US" sz="1800" kern="100" dirty="0">
                <a:effectLst/>
                <a:latin typeface="Calibri" panose="020F0502020204030204" pitchFamily="34" charset="0"/>
                <a:ea typeface="Calibri" panose="020F0502020204030204" pitchFamily="34" charset="0"/>
                <a:cs typeface="Mangal" panose="02040503050203030202" pitchFamily="18" charset="0"/>
              </a:rPr>
              <a:t>ORDER BY `Customer type`, </a:t>
            </a:r>
            <a:r>
              <a:rPr lang="en-US" sz="1800" kern="100" dirty="0" err="1">
                <a:effectLst/>
                <a:latin typeface="Calibri" panose="020F0502020204030204" pitchFamily="34" charset="0"/>
                <a:ea typeface="Calibri" panose="020F0502020204030204" pitchFamily="34" charset="0"/>
                <a:cs typeface="Mangal" panose="02040503050203030202" pitchFamily="18" charset="0"/>
              </a:rPr>
              <a:t>TotalSales</a:t>
            </a:r>
            <a:r>
              <a:rPr lang="en-US" sz="1800" kern="100" dirty="0">
                <a:effectLst/>
                <a:latin typeface="Calibri" panose="020F0502020204030204" pitchFamily="34" charset="0"/>
                <a:ea typeface="Calibri" panose="020F0502020204030204" pitchFamily="34" charset="0"/>
                <a:cs typeface="Mangal" panose="02040503050203030202" pitchFamily="18" charset="0"/>
              </a:rPr>
              <a:t> DESC;</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994966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47452-2C31-6E47-11EA-00BC2BAE1D0A}"/>
              </a:ext>
            </a:extLst>
          </p:cNvPr>
          <p:cNvSpPr>
            <a:spLocks noGrp="1"/>
          </p:cNvSpPr>
          <p:nvPr>
            <p:ph type="title"/>
          </p:nvPr>
        </p:nvSpPr>
        <p:spPr>
          <a:xfrm>
            <a:off x="838200" y="365126"/>
            <a:ext cx="10515600" cy="723446"/>
          </a:xfrm>
        </p:spPr>
        <p:txBody>
          <a:bodyPr>
            <a:normAutofit/>
          </a:bodyPr>
          <a:lstStyle/>
          <a:p>
            <a:r>
              <a:rPr lang="en-IN" sz="3200" dirty="0">
                <a:latin typeface="Times New Roman" panose="02020603050405020304" pitchFamily="18" charset="0"/>
                <a:cs typeface="Times New Roman" panose="02020603050405020304" pitchFamily="18" charset="0"/>
              </a:rPr>
              <a:t>Output of task 7.</a:t>
            </a:r>
          </a:p>
        </p:txBody>
      </p:sp>
      <p:pic>
        <p:nvPicPr>
          <p:cNvPr id="7" name="Content Placeholder 6">
            <a:extLst>
              <a:ext uri="{FF2B5EF4-FFF2-40B4-BE49-F238E27FC236}">
                <a16:creationId xmlns:a16="http://schemas.microsoft.com/office/drawing/2014/main" id="{DE51016A-E477-98DA-96B0-CC1C9C014CE2}"/>
              </a:ext>
            </a:extLst>
          </p:cNvPr>
          <p:cNvPicPr>
            <a:picLocks noGrp="1" noChangeAspect="1"/>
          </p:cNvPicPr>
          <p:nvPr>
            <p:ph idx="1"/>
          </p:nvPr>
        </p:nvPicPr>
        <p:blipFill>
          <a:blip r:embed="rId2"/>
          <a:stretch>
            <a:fillRect/>
          </a:stretch>
        </p:blipFill>
        <p:spPr>
          <a:xfrm>
            <a:off x="1178351" y="2149311"/>
            <a:ext cx="9238268" cy="3742442"/>
          </a:xfrm>
        </p:spPr>
      </p:pic>
    </p:spTree>
    <p:extLst>
      <p:ext uri="{BB962C8B-B14F-4D97-AF65-F5344CB8AC3E}">
        <p14:creationId xmlns:p14="http://schemas.microsoft.com/office/powerpoint/2010/main" val="595816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5D4F3-DB44-60A6-F945-51C0CE0C5314}"/>
              </a:ext>
            </a:extLst>
          </p:cNvPr>
          <p:cNvSpPr>
            <a:spLocks noGrp="1"/>
          </p:cNvSpPr>
          <p:nvPr>
            <p:ph type="title"/>
          </p:nvPr>
        </p:nvSpPr>
        <p:spPr>
          <a:xfrm>
            <a:off x="838200" y="185057"/>
            <a:ext cx="10515600" cy="664029"/>
          </a:xfrm>
        </p:spPr>
        <p:txBody>
          <a:bodyPr>
            <a:normAutofit/>
          </a:bodyPr>
          <a:lstStyle/>
          <a:p>
            <a:r>
              <a:rPr lang="en-US" sz="3200" dirty="0">
                <a:latin typeface="Times New Roman" panose="02020603050405020304" pitchFamily="18" charset="0"/>
                <a:cs typeface="Times New Roman" panose="02020603050405020304" pitchFamily="18" charset="0"/>
              </a:rPr>
              <a:t>Task 8: Identifying Repeat Customers</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EB955C-7484-DB87-51EC-49591868E947}"/>
              </a:ext>
            </a:extLst>
          </p:cNvPr>
          <p:cNvSpPr>
            <a:spLocks noGrp="1"/>
          </p:cNvSpPr>
          <p:nvPr>
            <p:ph idx="1"/>
          </p:nvPr>
        </p:nvSpPr>
        <p:spPr>
          <a:xfrm>
            <a:off x="838200" y="805543"/>
            <a:ext cx="10515600" cy="5638800"/>
          </a:xfrm>
        </p:spPr>
        <p:txBody>
          <a:bodyPr>
            <a:normAutofit/>
          </a:bodyPr>
          <a:lstStyle/>
          <a:p>
            <a:pPr marL="0" indent="0">
              <a:lnSpc>
                <a:spcPct val="115000"/>
              </a:lnSpc>
              <a:spcAft>
                <a:spcPts val="1000"/>
              </a:spcAft>
              <a:buNone/>
            </a:pPr>
            <a:r>
              <a:rPr lang="en-US" sz="1800" kern="100" dirty="0">
                <a:effectLst/>
                <a:latin typeface="Times New Roman" panose="02020603050405020304" pitchFamily="18" charset="0"/>
                <a:ea typeface="Calibri" panose="020F0502020204030204" pitchFamily="34" charset="0"/>
                <a:cs typeface="Mangal" panose="02040503050203030202" pitchFamily="18" charset="0"/>
              </a:rPr>
              <a:t>SELECT DISTINCT </a:t>
            </a:r>
            <a:r>
              <a:rPr lang="en-US" sz="1800" kern="100" dirty="0" err="1">
                <a:effectLst/>
                <a:latin typeface="Times New Roman" panose="02020603050405020304" pitchFamily="18" charset="0"/>
                <a:ea typeface="Calibri" panose="020F0502020204030204" pitchFamily="34" charset="0"/>
                <a:cs typeface="Mangal" panose="02040503050203030202" pitchFamily="18" charset="0"/>
              </a:rPr>
              <a:t>a.`Customer</a:t>
            </a: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ID`FROM sales a</a:t>
            </a:r>
          </a:p>
          <a:p>
            <a:pPr marL="0" indent="0">
              <a:lnSpc>
                <a:spcPct val="115000"/>
              </a:lnSpc>
              <a:spcAft>
                <a:spcPts val="1000"/>
              </a:spcAft>
              <a:buNone/>
            </a:pPr>
            <a:r>
              <a:rPr lang="en-US" sz="1800" kern="100" dirty="0">
                <a:effectLst/>
                <a:latin typeface="Times New Roman" panose="02020603050405020304" pitchFamily="18" charset="0"/>
                <a:ea typeface="Calibri" panose="020F0502020204030204" pitchFamily="34" charset="0"/>
                <a:cs typeface="Mangal" panose="02040503050203030202" pitchFamily="18" charset="0"/>
              </a:rPr>
              <a:t>JOIN sales b </a:t>
            </a:r>
          </a:p>
          <a:p>
            <a:pPr marL="0" indent="0">
              <a:lnSpc>
                <a:spcPct val="115000"/>
              </a:lnSpc>
              <a:spcAft>
                <a:spcPts val="1000"/>
              </a:spcAft>
              <a:buNone/>
            </a:pPr>
            <a:r>
              <a:rPr lang="en-US" sz="1800" kern="100" dirty="0">
                <a:effectLst/>
                <a:latin typeface="Times New Roman" panose="02020603050405020304" pitchFamily="18" charset="0"/>
                <a:ea typeface="Calibri" panose="020F0502020204030204" pitchFamily="34" charset="0"/>
                <a:cs typeface="Mangal" panose="02040503050203030202" pitchFamily="18" charset="0"/>
              </a:rPr>
              <a:t>ON </a:t>
            </a:r>
            <a:r>
              <a:rPr lang="en-US" sz="1800" kern="100" dirty="0" err="1">
                <a:effectLst/>
                <a:latin typeface="Times New Roman" panose="02020603050405020304" pitchFamily="18" charset="0"/>
                <a:ea typeface="Calibri" panose="020F0502020204030204" pitchFamily="34" charset="0"/>
                <a:cs typeface="Mangal" panose="02040503050203030202" pitchFamily="18" charset="0"/>
              </a:rPr>
              <a:t>a.`Customer</a:t>
            </a: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ID` = </a:t>
            </a:r>
            <a:r>
              <a:rPr lang="en-US" sz="1800" kern="100" dirty="0" err="1">
                <a:effectLst/>
                <a:latin typeface="Times New Roman" panose="02020603050405020304" pitchFamily="18" charset="0"/>
                <a:ea typeface="Calibri" panose="020F0502020204030204" pitchFamily="34" charset="0"/>
                <a:cs typeface="Mangal" panose="02040503050203030202" pitchFamily="18" charset="0"/>
              </a:rPr>
              <a:t>b.`Customer</a:t>
            </a: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ID`AND </a:t>
            </a:r>
            <a:r>
              <a:rPr lang="en-US" sz="1800" kern="100" dirty="0" err="1">
                <a:effectLst/>
                <a:latin typeface="Times New Roman" panose="02020603050405020304" pitchFamily="18" charset="0"/>
                <a:ea typeface="Calibri" panose="020F0502020204030204" pitchFamily="34" charset="0"/>
                <a:cs typeface="Mangal" panose="02040503050203030202" pitchFamily="18" charset="0"/>
              </a:rPr>
              <a:t>a.Date</a:t>
            </a: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 </a:t>
            </a:r>
            <a:r>
              <a:rPr lang="en-US" sz="1800" kern="100" dirty="0" err="1">
                <a:effectLst/>
                <a:latin typeface="Times New Roman" panose="02020603050405020304" pitchFamily="18" charset="0"/>
                <a:ea typeface="Calibri" panose="020F0502020204030204" pitchFamily="34" charset="0"/>
                <a:cs typeface="Mangal" panose="02040503050203030202" pitchFamily="18" charset="0"/>
              </a:rPr>
              <a:t>b.Date</a:t>
            </a:r>
            <a:endParaRPr lang="en-US" sz="1800" kern="100" dirty="0">
              <a:effectLst/>
              <a:latin typeface="Times New Roman" panose="02020603050405020304" pitchFamily="18" charset="0"/>
              <a:ea typeface="Calibri" panose="020F0502020204030204" pitchFamily="34" charset="0"/>
              <a:cs typeface="Mangal" panose="02040503050203030202" pitchFamily="18" charset="0"/>
            </a:endParaRPr>
          </a:p>
          <a:p>
            <a:pPr marL="0" indent="0">
              <a:lnSpc>
                <a:spcPct val="115000"/>
              </a:lnSpc>
              <a:spcAft>
                <a:spcPts val="1000"/>
              </a:spcAft>
              <a:buNone/>
            </a:pPr>
            <a:r>
              <a:rPr lang="en-US" sz="1800" kern="100" dirty="0">
                <a:effectLst/>
                <a:latin typeface="Times New Roman" panose="02020603050405020304" pitchFamily="18" charset="0"/>
                <a:ea typeface="Calibri" panose="020F0502020204030204" pitchFamily="34" charset="0"/>
                <a:cs typeface="Mangal" panose="02040503050203030202" pitchFamily="18" charset="0"/>
              </a:rPr>
              <a:t>WHERE DATEDIFF(</a:t>
            </a:r>
            <a:r>
              <a:rPr lang="en-US" sz="1800" kern="100" dirty="0" err="1">
                <a:effectLst/>
                <a:latin typeface="Times New Roman" panose="02020603050405020304" pitchFamily="18" charset="0"/>
                <a:ea typeface="Calibri" panose="020F0502020204030204" pitchFamily="34" charset="0"/>
                <a:cs typeface="Mangal" panose="02040503050203030202" pitchFamily="18" charset="0"/>
              </a:rPr>
              <a:t>a.Date</a:t>
            </a: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a:t>
            </a:r>
            <a:r>
              <a:rPr lang="en-US" sz="1800" kern="100" dirty="0" err="1">
                <a:effectLst/>
                <a:latin typeface="Times New Roman" panose="02020603050405020304" pitchFamily="18" charset="0"/>
                <a:ea typeface="Calibri" panose="020F0502020204030204" pitchFamily="34" charset="0"/>
                <a:cs typeface="Mangal" panose="02040503050203030202" pitchFamily="18" charset="0"/>
              </a:rPr>
              <a:t>b.Date</a:t>
            </a: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BETWEEN 1 AND 30;</a:t>
            </a:r>
            <a:endParaRPr lang="en-IN" sz="1800" kern="100" dirty="0">
              <a:effectLst/>
              <a:latin typeface="Times New Roman" panose="02020603050405020304" pitchFamily="18" charset="0"/>
              <a:ea typeface="Calibri" panose="020F0502020204030204" pitchFamily="34" charset="0"/>
              <a:cs typeface="Mangal" panose="02040503050203030202" pitchFamily="18" charset="0"/>
            </a:endParaRPr>
          </a:p>
          <a:p>
            <a:pPr marL="0" indent="0">
              <a:lnSpc>
                <a:spcPct val="115000"/>
              </a:lnSpc>
              <a:spcAft>
                <a:spcPts val="1000"/>
              </a:spcAft>
              <a:buNone/>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15000"/>
              </a:lnSpc>
              <a:spcAft>
                <a:spcPts val="1000"/>
              </a:spcAft>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2777831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CB8D-2C53-561A-59F3-ADFB47D64E99}"/>
              </a:ext>
            </a:extLst>
          </p:cNvPr>
          <p:cNvSpPr>
            <a:spLocks noGrp="1"/>
          </p:cNvSpPr>
          <p:nvPr>
            <p:ph type="title"/>
          </p:nvPr>
        </p:nvSpPr>
        <p:spPr>
          <a:xfrm>
            <a:off x="838200" y="365125"/>
            <a:ext cx="10515600" cy="766989"/>
          </a:xfrm>
        </p:spPr>
        <p:txBody>
          <a:bodyPr>
            <a:normAutofit/>
          </a:bodyPr>
          <a:lstStyle/>
          <a:p>
            <a:r>
              <a:rPr lang="en-IN" sz="3200" dirty="0">
                <a:latin typeface="Times New Roman" panose="02020603050405020304" pitchFamily="18" charset="0"/>
                <a:cs typeface="Times New Roman" panose="02020603050405020304" pitchFamily="18" charset="0"/>
              </a:rPr>
              <a:t>Output of task 8</a:t>
            </a:r>
          </a:p>
        </p:txBody>
      </p:sp>
      <p:pic>
        <p:nvPicPr>
          <p:cNvPr id="4" name="Content Placeholder 3" descr="A screenshot of a computer&#10;&#10;Description automatically generated">
            <a:extLst>
              <a:ext uri="{FF2B5EF4-FFF2-40B4-BE49-F238E27FC236}">
                <a16:creationId xmlns:a16="http://schemas.microsoft.com/office/drawing/2014/main" id="{E698DA42-5B2A-15AE-6918-3029E589F099}"/>
              </a:ext>
            </a:extLst>
          </p:cNvPr>
          <p:cNvPicPr>
            <a:picLocks noGrp="1" noChangeAspect="1"/>
          </p:cNvPicPr>
          <p:nvPr>
            <p:ph idx="1"/>
          </p:nvPr>
        </p:nvPicPr>
        <p:blipFill>
          <a:blip r:embed="rId2"/>
          <a:stretch>
            <a:fillRect/>
          </a:stretch>
        </p:blipFill>
        <p:spPr>
          <a:xfrm>
            <a:off x="1149191" y="1248753"/>
            <a:ext cx="8783276" cy="3886742"/>
          </a:xfrm>
          <a:prstGeom prst="rect">
            <a:avLst/>
          </a:prstGeom>
        </p:spPr>
      </p:pic>
    </p:spTree>
    <p:extLst>
      <p:ext uri="{BB962C8B-B14F-4D97-AF65-F5344CB8AC3E}">
        <p14:creationId xmlns:p14="http://schemas.microsoft.com/office/powerpoint/2010/main" val="818714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FA6C0-3F11-97DA-267B-3712384CE354}"/>
              </a:ext>
            </a:extLst>
          </p:cNvPr>
          <p:cNvSpPr>
            <a:spLocks noGrp="1"/>
          </p:cNvSpPr>
          <p:nvPr>
            <p:ph type="title"/>
          </p:nvPr>
        </p:nvSpPr>
        <p:spPr>
          <a:xfrm>
            <a:off x="838200" y="97971"/>
            <a:ext cx="10515600" cy="2710543"/>
          </a:xfrm>
        </p:spPr>
        <p:txBody>
          <a:bodyPr>
            <a:normAutofit/>
          </a:bodyPr>
          <a:lstStyle/>
          <a:p>
            <a:r>
              <a:rPr lang="en-US" b="1" dirty="0">
                <a:latin typeface="Times New Roman" panose="02020603050405020304" pitchFamily="18" charset="0"/>
                <a:cs typeface="Times New Roman" panose="02020603050405020304" pitchFamily="18" charset="0"/>
              </a:rPr>
              <a:t>Project Title : </a:t>
            </a:r>
            <a:r>
              <a:rPr lang="en-US" dirty="0">
                <a:latin typeface="Times New Roman" panose="02020603050405020304" pitchFamily="18" charset="0"/>
                <a:cs typeface="Times New Roman" panose="02020603050405020304" pitchFamily="18" charset="0"/>
              </a:rPr>
              <a:t>Sales Performance Analysis of Walmart Stores Using Advanced MySQL Techniques</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63DE07-58E4-CB35-648E-743D8DA1D871}"/>
              </a:ext>
            </a:extLst>
          </p:cNvPr>
          <p:cNvSpPr>
            <a:spLocks noGrp="1"/>
          </p:cNvSpPr>
          <p:nvPr>
            <p:ph idx="1"/>
          </p:nvPr>
        </p:nvSpPr>
        <p:spPr>
          <a:xfrm>
            <a:off x="838200" y="2993571"/>
            <a:ext cx="10515600" cy="3183392"/>
          </a:xfrm>
        </p:spPr>
        <p:txBody>
          <a:bodyPr/>
          <a:lstStyle/>
          <a:p>
            <a:pPr marL="0" indent="0">
              <a:buNone/>
            </a:pPr>
            <a:r>
              <a:rPr lang="en-US" b="1" dirty="0">
                <a:latin typeface="Times New Roman" panose="02020603050405020304" pitchFamily="18" charset="0"/>
                <a:cs typeface="Times New Roman" panose="02020603050405020304" pitchFamily="18" charset="0"/>
              </a:rPr>
              <a:t>Objective: </a:t>
            </a:r>
            <a:r>
              <a:rPr lang="en-US" dirty="0">
                <a:latin typeface="Times New Roman" panose="02020603050405020304" pitchFamily="18" charset="0"/>
                <a:cs typeface="Times New Roman" panose="02020603050405020304" pitchFamily="18" charset="0"/>
              </a:rPr>
              <a:t>Analyze the Walmart Sales Dataset to segment customers based on spending, enabling targeted marketing, improved inventory management, and enhanced customer relationship strategies for increased profitability.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7700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CA904-3825-3744-2B94-91EC9C498DDA}"/>
              </a:ext>
            </a:extLst>
          </p:cNvPr>
          <p:cNvSpPr>
            <a:spLocks noGrp="1"/>
          </p:cNvSpPr>
          <p:nvPr>
            <p:ph type="title"/>
          </p:nvPr>
        </p:nvSpPr>
        <p:spPr>
          <a:xfrm>
            <a:off x="838200" y="239487"/>
            <a:ext cx="10515600" cy="642256"/>
          </a:xfrm>
        </p:spPr>
        <p:txBody>
          <a:bodyPr>
            <a:normAutofit/>
          </a:bodyPr>
          <a:lstStyle/>
          <a:p>
            <a:r>
              <a:rPr lang="en-US" sz="3200" dirty="0">
                <a:latin typeface="Times New Roman" panose="02020603050405020304" pitchFamily="18" charset="0"/>
                <a:cs typeface="Times New Roman" panose="02020603050405020304" pitchFamily="18" charset="0"/>
              </a:rPr>
              <a:t>Task 9: Finding Top 5 Customers by Sales Volume.</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11172D-1D5F-9110-4B1F-88E0EFFDCD1C}"/>
              </a:ext>
            </a:extLst>
          </p:cNvPr>
          <p:cNvSpPr>
            <a:spLocks noGrp="1"/>
          </p:cNvSpPr>
          <p:nvPr>
            <p:ph idx="1"/>
          </p:nvPr>
        </p:nvSpPr>
        <p:spPr>
          <a:xfrm>
            <a:off x="838200" y="849086"/>
            <a:ext cx="10515600" cy="5327877"/>
          </a:xfrm>
        </p:spPr>
        <p:txBody>
          <a:bodyPr>
            <a:normAutofit/>
          </a:bodyPr>
          <a:lstStyle/>
          <a:p>
            <a:pPr marL="0" indent="0">
              <a:lnSpc>
                <a:spcPct val="115000"/>
              </a:lnSpc>
              <a:spcAft>
                <a:spcPts val="1000"/>
              </a:spcAft>
              <a:buNone/>
            </a:pPr>
            <a:r>
              <a:rPr lang="en-US" sz="1500" kern="100" dirty="0">
                <a:effectLst/>
                <a:latin typeface="Calibri" panose="020F0502020204030204" pitchFamily="34" charset="0"/>
                <a:ea typeface="Calibri" panose="020F0502020204030204" pitchFamily="34" charset="0"/>
                <a:cs typeface="Mangal" panose="02040503050203030202" pitchFamily="18" charset="0"/>
              </a:rPr>
              <a:t>SELECT `Customer ID`, SUM(Total) AS </a:t>
            </a:r>
            <a:r>
              <a:rPr lang="en-US" sz="1500" kern="100" dirty="0" err="1">
                <a:effectLst/>
                <a:latin typeface="Calibri" panose="020F0502020204030204" pitchFamily="34" charset="0"/>
                <a:ea typeface="Calibri" panose="020F0502020204030204" pitchFamily="34" charset="0"/>
                <a:cs typeface="Mangal" panose="02040503050203030202" pitchFamily="18" charset="0"/>
              </a:rPr>
              <a:t>TotalSpent</a:t>
            </a:r>
            <a:r>
              <a:rPr lang="en-US" sz="1500" kern="100" dirty="0">
                <a:effectLst/>
                <a:latin typeface="Calibri" panose="020F0502020204030204" pitchFamily="34" charset="0"/>
                <a:ea typeface="Calibri" panose="020F0502020204030204" pitchFamily="34" charset="0"/>
                <a:cs typeface="Mangal" panose="02040503050203030202" pitchFamily="18" charset="0"/>
              </a:rPr>
              <a:t> FROM sales</a:t>
            </a:r>
          </a:p>
          <a:p>
            <a:pPr marL="0" indent="0">
              <a:lnSpc>
                <a:spcPct val="115000"/>
              </a:lnSpc>
              <a:spcAft>
                <a:spcPts val="1000"/>
              </a:spcAft>
              <a:buNone/>
            </a:pPr>
            <a:r>
              <a:rPr lang="en-US" sz="1500" kern="100" dirty="0">
                <a:effectLst/>
                <a:latin typeface="Calibri" panose="020F0502020204030204" pitchFamily="34" charset="0"/>
                <a:ea typeface="Calibri" panose="020F0502020204030204" pitchFamily="34" charset="0"/>
                <a:cs typeface="Mangal" panose="02040503050203030202" pitchFamily="18" charset="0"/>
              </a:rPr>
              <a:t>GROUP BY `Customer ID`</a:t>
            </a:r>
          </a:p>
          <a:p>
            <a:pPr marL="0" indent="0">
              <a:lnSpc>
                <a:spcPct val="115000"/>
              </a:lnSpc>
              <a:spcAft>
                <a:spcPts val="1000"/>
              </a:spcAft>
              <a:buNone/>
            </a:pPr>
            <a:r>
              <a:rPr lang="en-US" sz="1500" kern="100" dirty="0">
                <a:effectLst/>
                <a:latin typeface="Calibri" panose="020F0502020204030204" pitchFamily="34" charset="0"/>
                <a:ea typeface="Calibri" panose="020F0502020204030204" pitchFamily="34" charset="0"/>
                <a:cs typeface="Mangal" panose="02040503050203030202" pitchFamily="18" charset="0"/>
              </a:rPr>
              <a:t>ORDER BY </a:t>
            </a:r>
            <a:r>
              <a:rPr lang="en-US" sz="1500" kern="100" dirty="0" err="1">
                <a:effectLst/>
                <a:latin typeface="Calibri" panose="020F0502020204030204" pitchFamily="34" charset="0"/>
                <a:ea typeface="Calibri" panose="020F0502020204030204" pitchFamily="34" charset="0"/>
                <a:cs typeface="Mangal" panose="02040503050203030202" pitchFamily="18" charset="0"/>
              </a:rPr>
              <a:t>TotalSpent</a:t>
            </a:r>
            <a:r>
              <a:rPr lang="en-US" sz="1500" kern="100" dirty="0">
                <a:effectLst/>
                <a:latin typeface="Calibri" panose="020F0502020204030204" pitchFamily="34" charset="0"/>
                <a:ea typeface="Calibri" panose="020F0502020204030204" pitchFamily="34" charset="0"/>
                <a:cs typeface="Mangal" panose="02040503050203030202" pitchFamily="18" charset="0"/>
              </a:rPr>
              <a:t> DESC LIMIT 5;</a:t>
            </a:r>
            <a:endParaRPr lang="en-IN" sz="15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064112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6329F-2C06-79A0-B75E-65019C3E02CB}"/>
              </a:ext>
            </a:extLst>
          </p:cNvPr>
          <p:cNvSpPr>
            <a:spLocks noGrp="1"/>
          </p:cNvSpPr>
          <p:nvPr>
            <p:ph type="title"/>
          </p:nvPr>
        </p:nvSpPr>
        <p:spPr>
          <a:xfrm>
            <a:off x="838200" y="365126"/>
            <a:ext cx="10515600" cy="745218"/>
          </a:xfrm>
        </p:spPr>
        <p:txBody>
          <a:bodyPr>
            <a:normAutofit/>
          </a:bodyPr>
          <a:lstStyle/>
          <a:p>
            <a:r>
              <a:rPr lang="en-IN" sz="3200" dirty="0">
                <a:latin typeface="Times New Roman" panose="02020603050405020304" pitchFamily="18" charset="0"/>
                <a:cs typeface="Times New Roman" panose="02020603050405020304" pitchFamily="18" charset="0"/>
              </a:rPr>
              <a:t>Output of task 9.</a:t>
            </a:r>
          </a:p>
        </p:txBody>
      </p:sp>
      <p:pic>
        <p:nvPicPr>
          <p:cNvPr id="4" name="Content Placeholder 3" descr="A screenshot of a phone number&#10;&#10;Description automatically generated">
            <a:extLst>
              <a:ext uri="{FF2B5EF4-FFF2-40B4-BE49-F238E27FC236}">
                <a16:creationId xmlns:a16="http://schemas.microsoft.com/office/drawing/2014/main" id="{1981CF73-1B12-8414-D5DC-8F5620546B4A}"/>
              </a:ext>
            </a:extLst>
          </p:cNvPr>
          <p:cNvPicPr>
            <a:picLocks noGrp="1" noChangeAspect="1"/>
          </p:cNvPicPr>
          <p:nvPr>
            <p:ph idx="1"/>
          </p:nvPr>
        </p:nvPicPr>
        <p:blipFill>
          <a:blip r:embed="rId2"/>
          <a:stretch>
            <a:fillRect/>
          </a:stretch>
        </p:blipFill>
        <p:spPr>
          <a:xfrm>
            <a:off x="1766283" y="1819015"/>
            <a:ext cx="8659433" cy="3724795"/>
          </a:xfrm>
          <a:prstGeom prst="rect">
            <a:avLst/>
          </a:prstGeom>
        </p:spPr>
      </p:pic>
    </p:spTree>
    <p:extLst>
      <p:ext uri="{BB962C8B-B14F-4D97-AF65-F5344CB8AC3E}">
        <p14:creationId xmlns:p14="http://schemas.microsoft.com/office/powerpoint/2010/main" val="640712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1692-8B58-E210-3B91-EB1CB91DB391}"/>
              </a:ext>
            </a:extLst>
          </p:cNvPr>
          <p:cNvSpPr>
            <a:spLocks noGrp="1"/>
          </p:cNvSpPr>
          <p:nvPr>
            <p:ph type="title"/>
          </p:nvPr>
        </p:nvSpPr>
        <p:spPr>
          <a:xfrm>
            <a:off x="838200" y="261258"/>
            <a:ext cx="10515600" cy="707572"/>
          </a:xfrm>
        </p:spPr>
        <p:txBody>
          <a:bodyPr>
            <a:normAutofit/>
          </a:bodyPr>
          <a:lstStyle/>
          <a:p>
            <a:r>
              <a:rPr lang="en-US" sz="3200" dirty="0">
                <a:latin typeface="Times New Roman" panose="02020603050405020304" pitchFamily="18" charset="0"/>
                <a:cs typeface="Times New Roman" panose="02020603050405020304" pitchFamily="18" charset="0"/>
              </a:rPr>
              <a:t>Task 10: Analyzing Sales Trends by Day of the Week.</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BF6C08-51D9-513F-31D6-52113E9415F7}"/>
              </a:ext>
            </a:extLst>
          </p:cNvPr>
          <p:cNvSpPr>
            <a:spLocks noGrp="1"/>
          </p:cNvSpPr>
          <p:nvPr>
            <p:ph idx="1"/>
          </p:nvPr>
        </p:nvSpPr>
        <p:spPr>
          <a:xfrm>
            <a:off x="838200" y="957942"/>
            <a:ext cx="10515600" cy="5366657"/>
          </a:xfrm>
        </p:spPr>
        <p:txBody>
          <a:bodyPr>
            <a:normAutofit/>
          </a:bodyPr>
          <a:lstStyle/>
          <a:p>
            <a:pPr marL="0" indent="0">
              <a:lnSpc>
                <a:spcPct val="115000"/>
              </a:lnSpc>
              <a:spcAft>
                <a:spcPts val="1000"/>
              </a:spcAft>
              <a:buNone/>
            </a:pPr>
            <a:r>
              <a:rPr lang="en-US" sz="1500" kern="100" dirty="0">
                <a:effectLst/>
                <a:latin typeface="Calibri" panose="020F0502020204030204" pitchFamily="34" charset="0"/>
                <a:ea typeface="Calibri" panose="020F0502020204030204" pitchFamily="34" charset="0"/>
                <a:cs typeface="Mangal" panose="02040503050203030202" pitchFamily="18" charset="0"/>
              </a:rPr>
              <a:t>SELECT DAYNAME(Date) AS </a:t>
            </a:r>
            <a:r>
              <a:rPr lang="en-US" sz="1500" kern="100" dirty="0" err="1">
                <a:effectLst/>
                <a:latin typeface="Calibri" panose="020F0502020204030204" pitchFamily="34" charset="0"/>
                <a:ea typeface="Calibri" panose="020F0502020204030204" pitchFamily="34" charset="0"/>
                <a:cs typeface="Mangal" panose="02040503050203030202" pitchFamily="18" charset="0"/>
              </a:rPr>
              <a:t>DayOfWeek</a:t>
            </a:r>
            <a:r>
              <a:rPr lang="en-US" sz="1500" kern="100" dirty="0">
                <a:effectLst/>
                <a:latin typeface="Calibri" panose="020F0502020204030204" pitchFamily="34" charset="0"/>
                <a:ea typeface="Calibri" panose="020F0502020204030204" pitchFamily="34" charset="0"/>
                <a:cs typeface="Mangal" panose="02040503050203030202" pitchFamily="18" charset="0"/>
              </a:rPr>
              <a:t>, SUM(Total) AS </a:t>
            </a:r>
            <a:r>
              <a:rPr lang="en-US" sz="1500" kern="100" dirty="0" err="1">
                <a:effectLst/>
                <a:latin typeface="Calibri" panose="020F0502020204030204" pitchFamily="34" charset="0"/>
                <a:ea typeface="Calibri" panose="020F0502020204030204" pitchFamily="34" charset="0"/>
                <a:cs typeface="Mangal" panose="02040503050203030202" pitchFamily="18" charset="0"/>
              </a:rPr>
              <a:t>TotalSales</a:t>
            </a:r>
            <a:r>
              <a:rPr lang="en-US" sz="1500" kern="100" dirty="0">
                <a:effectLst/>
                <a:latin typeface="Calibri" panose="020F0502020204030204" pitchFamily="34" charset="0"/>
                <a:ea typeface="Calibri" panose="020F0502020204030204" pitchFamily="34" charset="0"/>
                <a:cs typeface="Mangal" panose="02040503050203030202" pitchFamily="18" charset="0"/>
              </a:rPr>
              <a:t> FROM sales</a:t>
            </a:r>
          </a:p>
          <a:p>
            <a:pPr marL="0" indent="0">
              <a:lnSpc>
                <a:spcPct val="115000"/>
              </a:lnSpc>
              <a:spcAft>
                <a:spcPts val="1000"/>
              </a:spcAft>
              <a:buNone/>
            </a:pPr>
            <a:r>
              <a:rPr lang="en-US" sz="1500" kern="100" dirty="0">
                <a:effectLst/>
                <a:latin typeface="Calibri" panose="020F0502020204030204" pitchFamily="34" charset="0"/>
                <a:ea typeface="Calibri" panose="020F0502020204030204" pitchFamily="34" charset="0"/>
                <a:cs typeface="Mangal" panose="02040503050203030202" pitchFamily="18" charset="0"/>
              </a:rPr>
              <a:t>GROUP BY </a:t>
            </a:r>
            <a:r>
              <a:rPr lang="en-US" sz="1500" kern="100" dirty="0" err="1">
                <a:effectLst/>
                <a:latin typeface="Calibri" panose="020F0502020204030204" pitchFamily="34" charset="0"/>
                <a:ea typeface="Calibri" panose="020F0502020204030204" pitchFamily="34" charset="0"/>
                <a:cs typeface="Mangal" panose="02040503050203030202" pitchFamily="18" charset="0"/>
              </a:rPr>
              <a:t>DayOfWeek</a:t>
            </a:r>
            <a:endParaRPr lang="en-US" sz="1500" kern="1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15000"/>
              </a:lnSpc>
              <a:spcAft>
                <a:spcPts val="1000"/>
              </a:spcAft>
              <a:buNone/>
            </a:pPr>
            <a:r>
              <a:rPr lang="en-US" sz="1500" kern="100" dirty="0">
                <a:effectLst/>
                <a:latin typeface="Calibri" panose="020F0502020204030204" pitchFamily="34" charset="0"/>
                <a:ea typeface="Calibri" panose="020F0502020204030204" pitchFamily="34" charset="0"/>
                <a:cs typeface="Mangal" panose="02040503050203030202" pitchFamily="18" charset="0"/>
              </a:rPr>
              <a:t>ORDER BY </a:t>
            </a:r>
            <a:r>
              <a:rPr lang="en-US" sz="1500" kern="100" dirty="0" err="1">
                <a:effectLst/>
                <a:latin typeface="Calibri" panose="020F0502020204030204" pitchFamily="34" charset="0"/>
                <a:ea typeface="Calibri" panose="020F0502020204030204" pitchFamily="34" charset="0"/>
                <a:cs typeface="Mangal" panose="02040503050203030202" pitchFamily="18" charset="0"/>
              </a:rPr>
              <a:t>TotalSales</a:t>
            </a:r>
            <a:r>
              <a:rPr lang="en-US" sz="1500" kern="100" dirty="0">
                <a:effectLst/>
                <a:latin typeface="Calibri" panose="020F0502020204030204" pitchFamily="34" charset="0"/>
                <a:ea typeface="Calibri" panose="020F0502020204030204" pitchFamily="34" charset="0"/>
                <a:cs typeface="Mangal" panose="02040503050203030202" pitchFamily="18" charset="0"/>
              </a:rPr>
              <a:t> DESC;</a:t>
            </a:r>
            <a:endParaRPr lang="en-IN" sz="15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763920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D125E-F82D-8325-1A81-59E6057FF4B4}"/>
              </a:ext>
            </a:extLst>
          </p:cNvPr>
          <p:cNvSpPr>
            <a:spLocks noGrp="1"/>
          </p:cNvSpPr>
          <p:nvPr>
            <p:ph type="title"/>
          </p:nvPr>
        </p:nvSpPr>
        <p:spPr>
          <a:xfrm>
            <a:off x="838200" y="365125"/>
            <a:ext cx="10515600" cy="941161"/>
          </a:xfrm>
        </p:spPr>
        <p:txBody>
          <a:bodyPr>
            <a:normAutofit/>
          </a:bodyPr>
          <a:lstStyle/>
          <a:p>
            <a:r>
              <a:rPr lang="en-IN" sz="3200" dirty="0">
                <a:latin typeface="Times New Roman" panose="02020603050405020304" pitchFamily="18" charset="0"/>
                <a:cs typeface="Times New Roman" panose="02020603050405020304" pitchFamily="18" charset="0"/>
              </a:rPr>
              <a:t>Output of task 10 .</a:t>
            </a:r>
          </a:p>
        </p:txBody>
      </p:sp>
      <p:pic>
        <p:nvPicPr>
          <p:cNvPr id="4" name="Content Placeholder 3" descr="A screenshot of a computer&#10;&#10;Description automatically generated">
            <a:extLst>
              <a:ext uri="{FF2B5EF4-FFF2-40B4-BE49-F238E27FC236}">
                <a16:creationId xmlns:a16="http://schemas.microsoft.com/office/drawing/2014/main" id="{C220A099-45BD-D11F-B9F3-163AA8C5FE41}"/>
              </a:ext>
            </a:extLst>
          </p:cNvPr>
          <p:cNvPicPr>
            <a:picLocks noGrp="1" noChangeAspect="1"/>
          </p:cNvPicPr>
          <p:nvPr>
            <p:ph idx="1"/>
          </p:nvPr>
        </p:nvPicPr>
        <p:blipFill>
          <a:blip r:embed="rId2"/>
          <a:stretch>
            <a:fillRect/>
          </a:stretch>
        </p:blipFill>
        <p:spPr>
          <a:xfrm>
            <a:off x="1661493" y="1834886"/>
            <a:ext cx="8869013" cy="3791479"/>
          </a:xfrm>
          <a:prstGeom prst="rect">
            <a:avLst/>
          </a:prstGeom>
        </p:spPr>
      </p:pic>
    </p:spTree>
    <p:extLst>
      <p:ext uri="{BB962C8B-B14F-4D97-AF65-F5344CB8AC3E}">
        <p14:creationId xmlns:p14="http://schemas.microsoft.com/office/powerpoint/2010/main" val="167607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B30DE-3397-971D-B2BE-8C80317E9E53}"/>
              </a:ext>
            </a:extLst>
          </p:cNvPr>
          <p:cNvSpPr>
            <a:spLocks noGrp="1"/>
          </p:cNvSpPr>
          <p:nvPr>
            <p:ph type="title"/>
          </p:nvPr>
        </p:nvSpPr>
        <p:spPr>
          <a:xfrm>
            <a:off x="805543" y="223612"/>
            <a:ext cx="10515600" cy="505731"/>
          </a:xfrm>
        </p:spPr>
        <p:txBody>
          <a:bodyPr>
            <a:normAutofit fontScale="90000"/>
          </a:bodyPr>
          <a:lstStyle/>
          <a:p>
            <a:r>
              <a:rPr lang="en-IN" sz="32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452E7DBA-8296-1392-3990-B51127D7C5D0}"/>
              </a:ext>
            </a:extLst>
          </p:cNvPr>
          <p:cNvSpPr>
            <a:spLocks noGrp="1"/>
          </p:cNvSpPr>
          <p:nvPr>
            <p:ph idx="1"/>
          </p:nvPr>
        </p:nvSpPr>
        <p:spPr>
          <a:xfrm>
            <a:off x="838200" y="783771"/>
            <a:ext cx="10515600" cy="5393192"/>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The analysis of the Walmart Sales Dataset revealed key sales trends, customer preferences, and product performance across branches. It provided insights to enhance profitability, optimize inventory, and improve customer experience. Future steps could include deeper analysis for continuous improvement.</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1797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B19D0-A1F5-84EA-0E9D-B89A021C84AB}"/>
              </a:ext>
            </a:extLst>
          </p:cNvPr>
          <p:cNvSpPr>
            <a:spLocks noGrp="1"/>
          </p:cNvSpPr>
          <p:nvPr>
            <p:ph type="title"/>
          </p:nvPr>
        </p:nvSpPr>
        <p:spPr>
          <a:xfrm>
            <a:off x="838200" y="272143"/>
            <a:ext cx="10515600" cy="816427"/>
          </a:xfrm>
        </p:spPr>
        <p:txBody>
          <a:bodyPr>
            <a:normAutofit/>
          </a:bodyPr>
          <a:lstStyle/>
          <a:p>
            <a:r>
              <a:rPr lang="en-IN" sz="3200" dirty="0">
                <a:latin typeface="Times New Roman" panose="02020603050405020304" pitchFamily="18" charset="0"/>
                <a:cs typeface="Times New Roman" panose="02020603050405020304" pitchFamily="18" charset="0"/>
              </a:rPr>
              <a:t>List of Task </a:t>
            </a:r>
          </a:p>
        </p:txBody>
      </p:sp>
      <p:sp>
        <p:nvSpPr>
          <p:cNvPr id="3" name="Content Placeholder 2">
            <a:extLst>
              <a:ext uri="{FF2B5EF4-FFF2-40B4-BE49-F238E27FC236}">
                <a16:creationId xmlns:a16="http://schemas.microsoft.com/office/drawing/2014/main" id="{4272A067-FDB0-1800-3FB6-2FC412EEDAD7}"/>
              </a:ext>
            </a:extLst>
          </p:cNvPr>
          <p:cNvSpPr>
            <a:spLocks noGrp="1"/>
          </p:cNvSpPr>
          <p:nvPr>
            <p:ph idx="1"/>
          </p:nvPr>
        </p:nvSpPr>
        <p:spPr>
          <a:xfrm>
            <a:off x="838200" y="1306285"/>
            <a:ext cx="10515600" cy="4870677"/>
          </a:xfrm>
        </p:spPr>
        <p:txBody>
          <a:bodyPr>
            <a:normAutofit/>
          </a:bodyPr>
          <a:lstStyle/>
          <a:p>
            <a:pPr algn="just"/>
            <a:r>
              <a:rPr lang="en-US" sz="2000" dirty="0">
                <a:latin typeface="Times New Roman" panose="02020603050405020304" pitchFamily="18" charset="0"/>
                <a:cs typeface="Times New Roman" panose="02020603050405020304" pitchFamily="18" charset="0"/>
              </a:rPr>
              <a:t>Task 1- Identifying the Top Branch by Sales Growth Rate.(4 – 5)</a:t>
            </a:r>
          </a:p>
          <a:p>
            <a:pPr algn="just"/>
            <a:r>
              <a:rPr lang="en-US" sz="2000" dirty="0">
                <a:latin typeface="Times New Roman" panose="02020603050405020304" pitchFamily="18" charset="0"/>
                <a:cs typeface="Times New Roman" panose="02020603050405020304" pitchFamily="18" charset="0"/>
              </a:rPr>
              <a:t>Task 2- Finding the Most Profitable Product Line for Each Branch.(6 -7 )</a:t>
            </a:r>
          </a:p>
          <a:p>
            <a:pPr algn="just"/>
            <a:r>
              <a:rPr lang="en-US" sz="2000" dirty="0">
                <a:latin typeface="Times New Roman" panose="02020603050405020304" pitchFamily="18" charset="0"/>
                <a:cs typeface="Times New Roman" panose="02020603050405020304" pitchFamily="18" charset="0"/>
              </a:rPr>
              <a:t>Task 3- Analyzing Customer Segmentation Based on Spending.(8-9 )</a:t>
            </a:r>
          </a:p>
          <a:p>
            <a:pPr algn="just"/>
            <a:r>
              <a:rPr lang="en-US" sz="2000" dirty="0">
                <a:latin typeface="Times New Roman" panose="02020603050405020304" pitchFamily="18" charset="0"/>
                <a:cs typeface="Times New Roman" panose="02020603050405020304" pitchFamily="18" charset="0"/>
              </a:rPr>
              <a:t>Task 4- Detecting Anomalies in Sales Transactions.(10-11 )</a:t>
            </a:r>
          </a:p>
          <a:p>
            <a:pPr algn="just"/>
            <a:r>
              <a:rPr lang="en-US" sz="2000" dirty="0">
                <a:latin typeface="Times New Roman" panose="02020603050405020304" pitchFamily="18" charset="0"/>
                <a:cs typeface="Times New Roman" panose="02020603050405020304" pitchFamily="18" charset="0"/>
              </a:rPr>
              <a:t>Task 5- Most Popular Payment Method by City.(12-13 )</a:t>
            </a:r>
          </a:p>
          <a:p>
            <a:pPr algn="just"/>
            <a:r>
              <a:rPr lang="en-US" sz="2000" dirty="0">
                <a:latin typeface="Times New Roman" panose="02020603050405020304" pitchFamily="18" charset="0"/>
                <a:cs typeface="Times New Roman" panose="02020603050405020304" pitchFamily="18" charset="0"/>
              </a:rPr>
              <a:t>Task 6- Monthly Sales Distribution by Gender.(14-15 )</a:t>
            </a:r>
          </a:p>
          <a:p>
            <a:pPr algn="just"/>
            <a:r>
              <a:rPr lang="en-US" sz="2000" dirty="0">
                <a:latin typeface="Times New Roman" panose="02020603050405020304" pitchFamily="18" charset="0"/>
                <a:cs typeface="Times New Roman" panose="02020603050405020304" pitchFamily="18" charset="0"/>
              </a:rPr>
              <a:t>Task 7- Best Product Line by Customer type.(16-17)</a:t>
            </a:r>
          </a:p>
          <a:p>
            <a:pPr algn="just"/>
            <a:r>
              <a:rPr lang="en-US" sz="2000" dirty="0">
                <a:latin typeface="Times New Roman" panose="02020603050405020304" pitchFamily="18" charset="0"/>
                <a:cs typeface="Times New Roman" panose="02020603050405020304" pitchFamily="18" charset="0"/>
              </a:rPr>
              <a:t>Task 8- Identifying Repeat Customers.(18-19 )</a:t>
            </a:r>
          </a:p>
          <a:p>
            <a:pPr algn="just"/>
            <a:r>
              <a:rPr lang="en-US" sz="2000" dirty="0">
                <a:latin typeface="Times New Roman" panose="02020603050405020304" pitchFamily="18" charset="0"/>
                <a:cs typeface="Times New Roman" panose="02020603050405020304" pitchFamily="18" charset="0"/>
              </a:rPr>
              <a:t>Task 9- Finding Top 5 Customers by Sales Volume.(20-21)</a:t>
            </a:r>
          </a:p>
          <a:p>
            <a:pPr algn="just"/>
            <a:r>
              <a:rPr lang="en-US" sz="2000" dirty="0">
                <a:latin typeface="Times New Roman" panose="02020603050405020304" pitchFamily="18" charset="0"/>
                <a:cs typeface="Times New Roman" panose="02020603050405020304" pitchFamily="18" charset="0"/>
              </a:rPr>
              <a:t>Task 10-Analyzing Sales Trends by Day of the Week.(22- 23)</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5210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706D2-4737-42C9-4CF1-1176A90F829E}"/>
              </a:ext>
            </a:extLst>
          </p:cNvPr>
          <p:cNvSpPr>
            <a:spLocks noGrp="1"/>
          </p:cNvSpPr>
          <p:nvPr>
            <p:ph type="title"/>
          </p:nvPr>
        </p:nvSpPr>
        <p:spPr>
          <a:xfrm>
            <a:off x="838200" y="365126"/>
            <a:ext cx="10515600" cy="984704"/>
          </a:xfrm>
        </p:spPr>
        <p:txBody>
          <a:bodyPr>
            <a:normAutofit/>
          </a:bodyPr>
          <a:lstStyle/>
          <a:p>
            <a:r>
              <a:rPr lang="en-IN" sz="3200" dirty="0">
                <a:latin typeface="Times New Roman" panose="02020603050405020304" pitchFamily="18" charset="0"/>
                <a:cs typeface="Times New Roman" panose="02020603050405020304" pitchFamily="18" charset="0"/>
              </a:rPr>
              <a:t>Task 1 - </a:t>
            </a:r>
            <a:r>
              <a:rPr lang="en-US" sz="3200" dirty="0">
                <a:latin typeface="Times New Roman" panose="02020603050405020304" pitchFamily="18" charset="0"/>
                <a:cs typeface="Times New Roman" panose="02020603050405020304" pitchFamily="18" charset="0"/>
              </a:rPr>
              <a:t>: Identifying the Top Branch by Sales Growth Rate</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E4D2EF-F006-3C8B-8A29-7AE6F6A45F79}"/>
              </a:ext>
            </a:extLst>
          </p:cNvPr>
          <p:cNvSpPr>
            <a:spLocks noGrp="1"/>
          </p:cNvSpPr>
          <p:nvPr>
            <p:ph idx="1"/>
          </p:nvPr>
        </p:nvSpPr>
        <p:spPr>
          <a:xfrm>
            <a:off x="838200" y="1371600"/>
            <a:ext cx="10515600" cy="5312229"/>
          </a:xfrm>
        </p:spPr>
        <p:txBody>
          <a:bodyPr>
            <a:noAutofit/>
          </a:bodyPr>
          <a:lstStyle/>
          <a:p>
            <a:pPr algn="just">
              <a:lnSpc>
                <a:spcPct val="100000"/>
              </a:lnSpc>
            </a:pPr>
            <a:r>
              <a:rPr lang="en-US" sz="1500" dirty="0">
                <a:latin typeface="Times New Roman" panose="02020603050405020304" pitchFamily="18" charset="0"/>
                <a:cs typeface="Times New Roman" panose="02020603050405020304" pitchFamily="18" charset="0"/>
              </a:rPr>
              <a:t>SELECT Branch, AVG(</a:t>
            </a:r>
            <a:r>
              <a:rPr lang="en-US" sz="1500" dirty="0" err="1">
                <a:latin typeface="Times New Roman" panose="02020603050405020304" pitchFamily="18" charset="0"/>
                <a:cs typeface="Times New Roman" panose="02020603050405020304" pitchFamily="18" charset="0"/>
              </a:rPr>
              <a:t>GrowthRate</a:t>
            </a:r>
            <a:r>
              <a:rPr lang="en-US" sz="1500" dirty="0">
                <a:latin typeface="Times New Roman" panose="02020603050405020304" pitchFamily="18" charset="0"/>
                <a:cs typeface="Times New Roman" panose="02020603050405020304" pitchFamily="18" charset="0"/>
              </a:rPr>
              <a:t>) AS </a:t>
            </a:r>
            <a:r>
              <a:rPr lang="en-US" sz="1500" dirty="0" err="1">
                <a:latin typeface="Times New Roman" panose="02020603050405020304" pitchFamily="18" charset="0"/>
                <a:cs typeface="Times New Roman" panose="02020603050405020304" pitchFamily="18" charset="0"/>
              </a:rPr>
              <a:t>AvgGrowthRate</a:t>
            </a:r>
            <a:endParaRPr lang="en-US" sz="1500" dirty="0">
              <a:latin typeface="Times New Roman" panose="02020603050405020304" pitchFamily="18" charset="0"/>
              <a:cs typeface="Times New Roman" panose="02020603050405020304" pitchFamily="18" charset="0"/>
            </a:endParaRPr>
          </a:p>
          <a:p>
            <a:pPr algn="just">
              <a:lnSpc>
                <a:spcPct val="100000"/>
              </a:lnSpc>
            </a:pPr>
            <a:r>
              <a:rPr lang="en-US" sz="1500" dirty="0">
                <a:latin typeface="Times New Roman" panose="02020603050405020304" pitchFamily="18" charset="0"/>
                <a:cs typeface="Times New Roman" panose="02020603050405020304" pitchFamily="18" charset="0"/>
              </a:rPr>
              <a:t>FROM ( SELECT Branch,  DATE_FORMAT(Date, '%Y-%m') AS Month, SUM(Total) AS </a:t>
            </a:r>
            <a:r>
              <a:rPr lang="en-US" sz="1500" dirty="0" err="1">
                <a:latin typeface="Times New Roman" panose="02020603050405020304" pitchFamily="18" charset="0"/>
                <a:cs typeface="Times New Roman" panose="02020603050405020304" pitchFamily="18" charset="0"/>
              </a:rPr>
              <a:t>MonthlySales</a:t>
            </a:r>
            <a:r>
              <a:rPr lang="en-US" sz="1500" dirty="0">
                <a:latin typeface="Times New Roman" panose="02020603050405020304" pitchFamily="18" charset="0"/>
                <a:cs typeface="Times New Roman" panose="02020603050405020304" pitchFamily="18" charset="0"/>
              </a:rPr>
              <a:t>, (SUM(Total) - LAG(SUM(Total)) OVER (PARTITION BY Branch ORDER BY DATE_FORMAT(Date, '%Y-%m'))) /             LAG(SUM(Total)) OVER (PARTITION BY Branch ORDER BY DATE_FORMAT(Date, '%Y-%m')) AS </a:t>
            </a:r>
            <a:r>
              <a:rPr lang="en-US" sz="1500" dirty="0" err="1">
                <a:latin typeface="Times New Roman" panose="02020603050405020304" pitchFamily="18" charset="0"/>
                <a:cs typeface="Times New Roman" panose="02020603050405020304" pitchFamily="18" charset="0"/>
              </a:rPr>
              <a:t>GrowthRate</a:t>
            </a:r>
            <a:r>
              <a:rPr lang="en-US" sz="1500" dirty="0">
                <a:latin typeface="Times New Roman" panose="02020603050405020304" pitchFamily="18" charset="0"/>
                <a:cs typeface="Times New Roman" panose="02020603050405020304" pitchFamily="18" charset="0"/>
              </a:rPr>
              <a:t>    FROM sales    </a:t>
            </a:r>
          </a:p>
          <a:p>
            <a:pPr algn="just">
              <a:lnSpc>
                <a:spcPct val="100000"/>
              </a:lnSpc>
            </a:pPr>
            <a:r>
              <a:rPr lang="en-US" sz="1500" dirty="0">
                <a:latin typeface="Times New Roman" panose="02020603050405020304" pitchFamily="18" charset="0"/>
                <a:cs typeface="Times New Roman" panose="02020603050405020304" pitchFamily="18" charset="0"/>
              </a:rPr>
              <a:t>GROUP BY Branch, DATE_FORMAT(Date, '%Y-%m')) AS </a:t>
            </a:r>
            <a:r>
              <a:rPr lang="en-US" sz="1500" dirty="0" err="1">
                <a:latin typeface="Times New Roman" panose="02020603050405020304" pitchFamily="18" charset="0"/>
                <a:cs typeface="Times New Roman" panose="02020603050405020304" pitchFamily="18" charset="0"/>
              </a:rPr>
              <a:t>SalesGrowth</a:t>
            </a:r>
            <a:endParaRPr lang="en-US" sz="1500" dirty="0">
              <a:latin typeface="Times New Roman" panose="02020603050405020304" pitchFamily="18" charset="0"/>
              <a:cs typeface="Times New Roman" panose="02020603050405020304" pitchFamily="18" charset="0"/>
            </a:endParaRPr>
          </a:p>
          <a:p>
            <a:pPr algn="just">
              <a:lnSpc>
                <a:spcPct val="100000"/>
              </a:lnSpc>
            </a:pPr>
            <a:r>
              <a:rPr lang="en-US" sz="1500" dirty="0">
                <a:latin typeface="Times New Roman" panose="02020603050405020304" pitchFamily="18" charset="0"/>
                <a:cs typeface="Times New Roman" panose="02020603050405020304" pitchFamily="18" charset="0"/>
              </a:rPr>
              <a:t>GROUP BY Branch</a:t>
            </a:r>
          </a:p>
          <a:p>
            <a:pPr algn="just">
              <a:lnSpc>
                <a:spcPct val="100000"/>
              </a:lnSpc>
            </a:pPr>
            <a:r>
              <a:rPr lang="en-US" sz="1500" dirty="0">
                <a:latin typeface="Times New Roman" panose="02020603050405020304" pitchFamily="18" charset="0"/>
                <a:cs typeface="Times New Roman" panose="02020603050405020304" pitchFamily="18" charset="0"/>
              </a:rPr>
              <a:t>ORDER BY </a:t>
            </a:r>
            <a:r>
              <a:rPr lang="en-US" sz="1500" dirty="0" err="1">
                <a:latin typeface="Times New Roman" panose="02020603050405020304" pitchFamily="18" charset="0"/>
                <a:cs typeface="Times New Roman" panose="02020603050405020304" pitchFamily="18" charset="0"/>
              </a:rPr>
              <a:t>AvgGrowthRate</a:t>
            </a:r>
            <a:r>
              <a:rPr lang="en-US" sz="1500" dirty="0">
                <a:latin typeface="Times New Roman" panose="02020603050405020304" pitchFamily="18" charset="0"/>
                <a:cs typeface="Times New Roman" panose="02020603050405020304" pitchFamily="18" charset="0"/>
              </a:rPr>
              <a:t> DESC LIMIT 1;</a:t>
            </a:r>
          </a:p>
        </p:txBody>
      </p:sp>
    </p:spTree>
    <p:extLst>
      <p:ext uri="{BB962C8B-B14F-4D97-AF65-F5344CB8AC3E}">
        <p14:creationId xmlns:p14="http://schemas.microsoft.com/office/powerpoint/2010/main" val="1279591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19E0B-CBA2-5062-0830-17A8E324E2CB}"/>
              </a:ext>
            </a:extLst>
          </p:cNvPr>
          <p:cNvSpPr>
            <a:spLocks noGrp="1"/>
          </p:cNvSpPr>
          <p:nvPr>
            <p:ph type="title"/>
          </p:nvPr>
        </p:nvSpPr>
        <p:spPr>
          <a:xfrm>
            <a:off x="838200" y="365126"/>
            <a:ext cx="10515600" cy="897618"/>
          </a:xfrm>
        </p:spPr>
        <p:txBody>
          <a:bodyPr/>
          <a:lstStyle/>
          <a:p>
            <a:r>
              <a:rPr lang="en-IN" sz="3200" dirty="0">
                <a:latin typeface="Times New Roman" panose="02020603050405020304" pitchFamily="18" charset="0"/>
                <a:cs typeface="Times New Roman" panose="02020603050405020304" pitchFamily="18" charset="0"/>
              </a:rPr>
              <a:t>Output:-</a:t>
            </a:r>
            <a:endParaRPr lang="en-IN" dirty="0">
              <a:latin typeface="Times New Roman" panose="02020603050405020304" pitchFamily="18" charset="0"/>
              <a:cs typeface="Times New Roman" panose="02020603050405020304" pitchFamily="18" charset="0"/>
            </a:endParaRPr>
          </a:p>
        </p:txBody>
      </p:sp>
      <p:pic>
        <p:nvPicPr>
          <p:cNvPr id="4" name="Content Placeholder 3" descr="A screenshot of a computer&#10;&#10;Description automatically generated">
            <a:extLst>
              <a:ext uri="{FF2B5EF4-FFF2-40B4-BE49-F238E27FC236}">
                <a16:creationId xmlns:a16="http://schemas.microsoft.com/office/drawing/2014/main" id="{D2A6DD93-012E-C501-E805-EB0E8E51841B}"/>
              </a:ext>
            </a:extLst>
          </p:cNvPr>
          <p:cNvPicPr>
            <a:picLocks noGrp="1" noChangeAspect="1"/>
          </p:cNvPicPr>
          <p:nvPr>
            <p:ph idx="1"/>
          </p:nvPr>
        </p:nvPicPr>
        <p:blipFill>
          <a:blip r:embed="rId2"/>
          <a:stretch>
            <a:fillRect/>
          </a:stretch>
        </p:blipFill>
        <p:spPr>
          <a:xfrm>
            <a:off x="1618625" y="1860288"/>
            <a:ext cx="8145861" cy="3422995"/>
          </a:xfrm>
          <a:prstGeom prst="rect">
            <a:avLst/>
          </a:prstGeom>
        </p:spPr>
      </p:pic>
    </p:spTree>
    <p:extLst>
      <p:ext uri="{BB962C8B-B14F-4D97-AF65-F5344CB8AC3E}">
        <p14:creationId xmlns:p14="http://schemas.microsoft.com/office/powerpoint/2010/main" val="1031216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17FE7-4249-BC54-9EE7-BAC4F5E14658}"/>
              </a:ext>
            </a:extLst>
          </p:cNvPr>
          <p:cNvSpPr>
            <a:spLocks noGrp="1"/>
          </p:cNvSpPr>
          <p:nvPr>
            <p:ph type="title"/>
          </p:nvPr>
        </p:nvSpPr>
        <p:spPr>
          <a:xfrm>
            <a:off x="838200" y="217714"/>
            <a:ext cx="10515600" cy="892630"/>
          </a:xfrm>
        </p:spPr>
        <p:txBody>
          <a:bodyPr>
            <a:noAutofit/>
          </a:bodyPr>
          <a:lstStyle/>
          <a:p>
            <a:r>
              <a:rPr lang="en-US" sz="3200" dirty="0">
                <a:latin typeface="Times New Roman" panose="02020603050405020304" pitchFamily="18" charset="0"/>
                <a:cs typeface="Times New Roman" panose="02020603050405020304" pitchFamily="18" charset="0"/>
              </a:rPr>
              <a:t>Task 2: Finding the Most Profitable Product Line for Each Branch</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8217ED-166C-BFF6-7101-EB831480B7E7}"/>
              </a:ext>
            </a:extLst>
          </p:cNvPr>
          <p:cNvSpPr>
            <a:spLocks noGrp="1"/>
          </p:cNvSpPr>
          <p:nvPr>
            <p:ph idx="1"/>
          </p:nvPr>
        </p:nvSpPr>
        <p:spPr>
          <a:xfrm>
            <a:off x="838200" y="1121229"/>
            <a:ext cx="10515600" cy="5055734"/>
          </a:xfrm>
        </p:spPr>
        <p:txBody>
          <a:bodyPr>
            <a:normAutofit/>
          </a:bodyPr>
          <a:lstStyle/>
          <a:p>
            <a:pPr>
              <a:lnSpc>
                <a:spcPct val="115000"/>
              </a:lnSpc>
              <a:spcAft>
                <a:spcPts val="1000"/>
              </a:spcAft>
            </a:pPr>
            <a:r>
              <a:rPr lang="en-US" sz="1800" kern="100" dirty="0">
                <a:effectLst/>
                <a:latin typeface="Calibri" panose="020F0502020204030204" pitchFamily="34" charset="0"/>
                <a:ea typeface="Calibri" panose="020F0502020204030204" pitchFamily="34" charset="0"/>
                <a:cs typeface="Mangal" panose="02040503050203030202" pitchFamily="18" charset="0"/>
              </a:rPr>
              <a:t>SELECT Branch, `Product line`, SUM(`gross income`) AS </a:t>
            </a:r>
            <a:r>
              <a:rPr lang="en-US" sz="1800" kern="100" dirty="0" err="1">
                <a:effectLst/>
                <a:latin typeface="Calibri" panose="020F0502020204030204" pitchFamily="34" charset="0"/>
                <a:ea typeface="Calibri" panose="020F0502020204030204" pitchFamily="34" charset="0"/>
                <a:cs typeface="Mangal" panose="02040503050203030202" pitchFamily="18" charset="0"/>
              </a:rPr>
              <a:t>TotalProfit</a:t>
            </a:r>
            <a:r>
              <a:rPr lang="en-US" sz="1800" kern="100" dirty="0">
                <a:effectLst/>
                <a:latin typeface="Calibri" panose="020F0502020204030204" pitchFamily="34" charset="0"/>
                <a:ea typeface="Calibri" panose="020F0502020204030204" pitchFamily="34" charset="0"/>
                <a:cs typeface="Mangal" panose="02040503050203030202" pitchFamily="18" charset="0"/>
              </a:rPr>
              <a:t> FROM sales</a:t>
            </a:r>
          </a:p>
          <a:p>
            <a:pPr>
              <a:lnSpc>
                <a:spcPct val="115000"/>
              </a:lnSpc>
              <a:spcAft>
                <a:spcPts val="1000"/>
              </a:spcAft>
            </a:pPr>
            <a:r>
              <a:rPr lang="en-US" sz="1800" kern="100" dirty="0">
                <a:effectLst/>
                <a:latin typeface="Calibri" panose="020F0502020204030204" pitchFamily="34" charset="0"/>
                <a:ea typeface="Calibri" panose="020F0502020204030204" pitchFamily="34" charset="0"/>
                <a:cs typeface="Mangal" panose="02040503050203030202" pitchFamily="18" charset="0"/>
              </a:rPr>
              <a:t>GROUP BY Branch, `Product line`</a:t>
            </a:r>
          </a:p>
          <a:p>
            <a:pPr>
              <a:lnSpc>
                <a:spcPct val="115000"/>
              </a:lnSpc>
              <a:spcAft>
                <a:spcPts val="1000"/>
              </a:spcAft>
            </a:pPr>
            <a:r>
              <a:rPr lang="en-US" sz="1800" kern="100" dirty="0">
                <a:effectLst/>
                <a:latin typeface="Calibri" panose="020F0502020204030204" pitchFamily="34" charset="0"/>
                <a:ea typeface="Calibri" panose="020F0502020204030204" pitchFamily="34" charset="0"/>
                <a:cs typeface="Mangal" panose="02040503050203030202" pitchFamily="18" charset="0"/>
              </a:rPr>
              <a:t>ORDER BY Branch, </a:t>
            </a:r>
            <a:r>
              <a:rPr lang="en-US" sz="1800" kern="100" dirty="0" err="1">
                <a:effectLst/>
                <a:latin typeface="Calibri" panose="020F0502020204030204" pitchFamily="34" charset="0"/>
                <a:ea typeface="Calibri" panose="020F0502020204030204" pitchFamily="34" charset="0"/>
                <a:cs typeface="Mangal" panose="02040503050203030202" pitchFamily="18" charset="0"/>
              </a:rPr>
              <a:t>TotalProfit</a:t>
            </a:r>
            <a:r>
              <a:rPr lang="en-US" sz="1800" kern="100" dirty="0">
                <a:effectLst/>
                <a:latin typeface="Calibri" panose="020F0502020204030204" pitchFamily="34" charset="0"/>
                <a:ea typeface="Calibri" panose="020F0502020204030204" pitchFamily="34" charset="0"/>
                <a:cs typeface="Mangal" panose="02040503050203030202" pitchFamily="18" charset="0"/>
              </a:rPr>
              <a:t> DESC;</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303382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5ECB3-6C6B-A682-C44C-949B25003A7E}"/>
              </a:ext>
            </a:extLst>
          </p:cNvPr>
          <p:cNvSpPr>
            <a:spLocks noGrp="1"/>
          </p:cNvSpPr>
          <p:nvPr>
            <p:ph type="title"/>
          </p:nvPr>
        </p:nvSpPr>
        <p:spPr>
          <a:xfrm>
            <a:off x="838200" y="365125"/>
            <a:ext cx="10515600" cy="625475"/>
          </a:xfrm>
        </p:spPr>
        <p:txBody>
          <a:bodyPr>
            <a:normAutofit/>
          </a:bodyPr>
          <a:lstStyle/>
          <a:p>
            <a:r>
              <a:rPr lang="en-IN" sz="3200" dirty="0">
                <a:latin typeface="Times New Roman" panose="02020603050405020304" pitchFamily="18" charset="0"/>
                <a:cs typeface="Times New Roman" panose="02020603050405020304" pitchFamily="18" charset="0"/>
              </a:rPr>
              <a:t>Output of task 2</a:t>
            </a:r>
          </a:p>
        </p:txBody>
      </p:sp>
      <p:sp>
        <p:nvSpPr>
          <p:cNvPr id="5" name="Content Placeholder 4">
            <a:extLst>
              <a:ext uri="{FF2B5EF4-FFF2-40B4-BE49-F238E27FC236}">
                <a16:creationId xmlns:a16="http://schemas.microsoft.com/office/drawing/2014/main" id="{59D01EC3-6FD1-F056-4C29-5B585A4E2F13}"/>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74A6BB17-0BCA-BDFE-4BEB-567AB1EA9753}"/>
              </a:ext>
            </a:extLst>
          </p:cNvPr>
          <p:cNvPicPr>
            <a:picLocks noChangeAspect="1"/>
          </p:cNvPicPr>
          <p:nvPr/>
        </p:nvPicPr>
        <p:blipFill>
          <a:blip r:embed="rId2"/>
          <a:stretch>
            <a:fillRect/>
          </a:stretch>
        </p:blipFill>
        <p:spPr>
          <a:xfrm>
            <a:off x="680320" y="2336873"/>
            <a:ext cx="9613861" cy="3599316"/>
          </a:xfrm>
          <a:prstGeom prst="rect">
            <a:avLst/>
          </a:prstGeom>
        </p:spPr>
      </p:pic>
    </p:spTree>
    <p:extLst>
      <p:ext uri="{BB962C8B-B14F-4D97-AF65-F5344CB8AC3E}">
        <p14:creationId xmlns:p14="http://schemas.microsoft.com/office/powerpoint/2010/main" val="3151739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D722C-7F06-668A-B106-704538697E92}"/>
              </a:ext>
            </a:extLst>
          </p:cNvPr>
          <p:cNvSpPr>
            <a:spLocks noGrp="1"/>
          </p:cNvSpPr>
          <p:nvPr>
            <p:ph type="title"/>
          </p:nvPr>
        </p:nvSpPr>
        <p:spPr>
          <a:xfrm>
            <a:off x="718457" y="365126"/>
            <a:ext cx="10635343" cy="723446"/>
          </a:xfrm>
        </p:spPr>
        <p:txBody>
          <a:bodyPr>
            <a:normAutofit/>
          </a:bodyPr>
          <a:lstStyle/>
          <a:p>
            <a:r>
              <a:rPr lang="en-US" sz="3000" dirty="0">
                <a:latin typeface="Times New Roman" panose="02020603050405020304" pitchFamily="18" charset="0"/>
                <a:cs typeface="Times New Roman" panose="02020603050405020304" pitchFamily="18" charset="0"/>
              </a:rPr>
              <a:t>Task 3: Analyzing Customer Segmentation Based on Spending.</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00F000-9144-D8DA-9C2C-0FD9D0A7F5BE}"/>
              </a:ext>
            </a:extLst>
          </p:cNvPr>
          <p:cNvSpPr>
            <a:spLocks noGrp="1"/>
          </p:cNvSpPr>
          <p:nvPr>
            <p:ph idx="1"/>
          </p:nvPr>
        </p:nvSpPr>
        <p:spPr>
          <a:xfrm>
            <a:off x="838200" y="1251856"/>
            <a:ext cx="10515600" cy="5072743"/>
          </a:xfrm>
        </p:spPr>
        <p:txBody>
          <a:bodyPr>
            <a:normAutofit/>
          </a:bodyPr>
          <a:lstStyle/>
          <a:p>
            <a:pPr>
              <a:lnSpc>
                <a:spcPct val="115000"/>
              </a:lnSpc>
              <a:spcAft>
                <a:spcPts val="1000"/>
              </a:spcAft>
            </a:pPr>
            <a:r>
              <a:rPr lang="en-US" sz="1800" kern="100" dirty="0">
                <a:effectLst/>
                <a:latin typeface="Calibri" panose="020F0502020204030204" pitchFamily="34" charset="0"/>
                <a:ea typeface="Calibri" panose="020F0502020204030204" pitchFamily="34" charset="0"/>
                <a:cs typeface="Mangal" panose="02040503050203030202" pitchFamily="18" charset="0"/>
              </a:rPr>
              <a:t>SELECT `Customer ID`, AVG(Total) AS </a:t>
            </a:r>
            <a:r>
              <a:rPr lang="en-US" sz="1800" kern="100" dirty="0" err="1">
                <a:effectLst/>
                <a:latin typeface="Calibri" panose="020F0502020204030204" pitchFamily="34" charset="0"/>
                <a:ea typeface="Calibri" panose="020F0502020204030204" pitchFamily="34" charset="0"/>
                <a:cs typeface="Mangal" panose="02040503050203030202" pitchFamily="18" charset="0"/>
              </a:rPr>
              <a:t>AvgSpending</a:t>
            </a:r>
            <a:r>
              <a:rPr lang="en-US" sz="1800" kern="100" dirty="0">
                <a:effectLst/>
                <a:latin typeface="Calibri" panose="020F0502020204030204" pitchFamily="34" charset="0"/>
                <a:ea typeface="Calibri" panose="020F0502020204030204" pitchFamily="34" charset="0"/>
                <a:cs typeface="Mangal" panose="02040503050203030202" pitchFamily="18" charset="0"/>
              </a:rPr>
              <a:t>,       </a:t>
            </a:r>
          </a:p>
          <a:p>
            <a:pPr>
              <a:lnSpc>
                <a:spcPct val="115000"/>
              </a:lnSpc>
              <a:spcAft>
                <a:spcPts val="1000"/>
              </a:spcAft>
            </a:pPr>
            <a:r>
              <a:rPr lang="en-US" sz="1800" kern="100" dirty="0">
                <a:latin typeface="Calibri" panose="020F0502020204030204" pitchFamily="34" charset="0"/>
                <a:ea typeface="Calibri" panose="020F0502020204030204" pitchFamily="34" charset="0"/>
                <a:cs typeface="Mangal" panose="02040503050203030202" pitchFamily="18" charset="0"/>
              </a:rPr>
              <a:t>              </a:t>
            </a:r>
            <a:r>
              <a:rPr lang="en-US" sz="1800" kern="100" dirty="0">
                <a:effectLst/>
                <a:latin typeface="Calibri" panose="020F0502020204030204" pitchFamily="34" charset="0"/>
                <a:ea typeface="Calibri" panose="020F0502020204030204" pitchFamily="34" charset="0"/>
                <a:cs typeface="Mangal" panose="02040503050203030202" pitchFamily="18" charset="0"/>
              </a:rPr>
              <a:t>CASE           </a:t>
            </a:r>
          </a:p>
          <a:p>
            <a:pPr>
              <a:lnSpc>
                <a:spcPct val="115000"/>
              </a:lnSpc>
              <a:spcAft>
                <a:spcPts val="1000"/>
              </a:spcAft>
            </a:pPr>
            <a:r>
              <a:rPr lang="en-US" sz="1800" kern="100" dirty="0">
                <a:latin typeface="Calibri" panose="020F0502020204030204" pitchFamily="34" charset="0"/>
                <a:ea typeface="Calibri" panose="020F0502020204030204" pitchFamily="34" charset="0"/>
                <a:cs typeface="Mangal" panose="02040503050203030202" pitchFamily="18" charset="0"/>
              </a:rPr>
              <a:t>              </a:t>
            </a:r>
            <a:r>
              <a:rPr lang="en-US" sz="1800" kern="100" dirty="0">
                <a:effectLst/>
                <a:latin typeface="Calibri" panose="020F0502020204030204" pitchFamily="34" charset="0"/>
                <a:ea typeface="Calibri" panose="020F0502020204030204" pitchFamily="34" charset="0"/>
                <a:cs typeface="Mangal" panose="02040503050203030202" pitchFamily="18" charset="0"/>
              </a:rPr>
              <a:t>WHEN AVG(Total) &gt;= 400 THEN 'High'           </a:t>
            </a:r>
          </a:p>
          <a:p>
            <a:pPr marL="0" indent="0">
              <a:lnSpc>
                <a:spcPct val="115000"/>
              </a:lnSpc>
              <a:spcAft>
                <a:spcPts val="1000"/>
              </a:spcAft>
              <a:buNone/>
            </a:pPr>
            <a:r>
              <a:rPr lang="en-US" sz="1800" kern="100" dirty="0">
                <a:latin typeface="Calibri" panose="020F0502020204030204" pitchFamily="34" charset="0"/>
                <a:ea typeface="Calibri" panose="020F0502020204030204" pitchFamily="34" charset="0"/>
                <a:cs typeface="Mangal" panose="02040503050203030202" pitchFamily="18" charset="0"/>
              </a:rPr>
              <a:t>                   </a:t>
            </a:r>
            <a:r>
              <a:rPr lang="en-US" sz="1800" kern="100" dirty="0">
                <a:effectLst/>
                <a:latin typeface="Calibri" panose="020F0502020204030204" pitchFamily="34" charset="0"/>
                <a:ea typeface="Calibri" panose="020F0502020204030204" pitchFamily="34" charset="0"/>
                <a:cs typeface="Mangal" panose="02040503050203030202" pitchFamily="18" charset="0"/>
              </a:rPr>
              <a:t>WHEN AVG(Total) BETWEEN 200 AND 399 THEN 'Medium'           </a:t>
            </a:r>
          </a:p>
          <a:p>
            <a:pPr marL="0" indent="0">
              <a:lnSpc>
                <a:spcPct val="115000"/>
              </a:lnSpc>
              <a:spcAft>
                <a:spcPts val="1000"/>
              </a:spcAft>
              <a:buNone/>
            </a:pPr>
            <a:r>
              <a:rPr lang="en-US" sz="1800" kern="100" dirty="0">
                <a:latin typeface="Calibri" panose="020F0502020204030204" pitchFamily="34" charset="0"/>
                <a:ea typeface="Calibri" panose="020F0502020204030204" pitchFamily="34" charset="0"/>
                <a:cs typeface="Mangal" panose="02040503050203030202" pitchFamily="18" charset="0"/>
              </a:rPr>
              <a:t>                   </a:t>
            </a:r>
            <a:r>
              <a:rPr lang="en-US" sz="1800" kern="100" dirty="0">
                <a:effectLst/>
                <a:latin typeface="Calibri" panose="020F0502020204030204" pitchFamily="34" charset="0"/>
                <a:ea typeface="Calibri" panose="020F0502020204030204" pitchFamily="34" charset="0"/>
                <a:cs typeface="Mangal" panose="02040503050203030202" pitchFamily="18" charset="0"/>
              </a:rPr>
              <a:t>ELSE 'Low'      </a:t>
            </a:r>
          </a:p>
          <a:p>
            <a:pPr marL="0" indent="0">
              <a:lnSpc>
                <a:spcPct val="115000"/>
              </a:lnSpc>
              <a:spcAft>
                <a:spcPts val="1000"/>
              </a:spcAft>
              <a:buNone/>
            </a:pPr>
            <a:r>
              <a:rPr lang="en-US" sz="1800" kern="100" dirty="0">
                <a:latin typeface="Calibri" panose="020F0502020204030204" pitchFamily="34" charset="0"/>
                <a:ea typeface="Calibri" panose="020F0502020204030204" pitchFamily="34" charset="0"/>
                <a:cs typeface="Mangal" panose="02040503050203030202" pitchFamily="18" charset="0"/>
              </a:rPr>
              <a:t>                   </a:t>
            </a:r>
            <a:r>
              <a:rPr lang="en-US" sz="1800" kern="100" dirty="0">
                <a:effectLst/>
                <a:latin typeface="Calibri" panose="020F0502020204030204" pitchFamily="34" charset="0"/>
                <a:ea typeface="Calibri" panose="020F0502020204030204" pitchFamily="34" charset="0"/>
                <a:cs typeface="Mangal" panose="02040503050203030202" pitchFamily="18" charset="0"/>
              </a:rPr>
              <a:t>END AS </a:t>
            </a:r>
            <a:r>
              <a:rPr lang="en-US" sz="1800" kern="100" dirty="0" err="1">
                <a:effectLst/>
                <a:latin typeface="Calibri" panose="020F0502020204030204" pitchFamily="34" charset="0"/>
                <a:ea typeface="Calibri" panose="020F0502020204030204" pitchFamily="34" charset="0"/>
                <a:cs typeface="Mangal" panose="02040503050203030202" pitchFamily="18" charset="0"/>
              </a:rPr>
              <a:t>SpendingTier</a:t>
            </a:r>
            <a:r>
              <a:rPr lang="en-US" sz="1800" kern="100" dirty="0">
                <a:effectLst/>
                <a:latin typeface="Calibri" panose="020F0502020204030204" pitchFamily="34" charset="0"/>
                <a:ea typeface="Calibri" panose="020F0502020204030204" pitchFamily="34" charset="0"/>
                <a:cs typeface="Mangal" panose="02040503050203030202" pitchFamily="18" charset="0"/>
              </a:rPr>
              <a:t> FROM sales </a:t>
            </a:r>
          </a:p>
          <a:p>
            <a:pPr marL="0" indent="0">
              <a:lnSpc>
                <a:spcPct val="115000"/>
              </a:lnSpc>
              <a:spcAft>
                <a:spcPts val="1000"/>
              </a:spcAft>
              <a:buNone/>
            </a:pPr>
            <a:r>
              <a:rPr lang="en-US" sz="1800" kern="100" dirty="0">
                <a:latin typeface="Calibri" panose="020F0502020204030204" pitchFamily="34" charset="0"/>
                <a:ea typeface="Calibri" panose="020F0502020204030204" pitchFamily="34" charset="0"/>
                <a:cs typeface="Mangal" panose="02040503050203030202" pitchFamily="18" charset="0"/>
              </a:rPr>
              <a:t>                   </a:t>
            </a:r>
            <a:r>
              <a:rPr lang="en-US" sz="1800" kern="100" dirty="0">
                <a:effectLst/>
                <a:latin typeface="Calibri" panose="020F0502020204030204" pitchFamily="34" charset="0"/>
                <a:ea typeface="Calibri" panose="020F0502020204030204" pitchFamily="34" charset="0"/>
                <a:cs typeface="Mangal" panose="02040503050203030202" pitchFamily="18" charset="0"/>
              </a:rPr>
              <a:t>GROUP BY `Customer ID`;</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2284635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5BE5B-4866-4F56-1136-67F5BE886ECB}"/>
              </a:ext>
            </a:extLst>
          </p:cNvPr>
          <p:cNvSpPr>
            <a:spLocks noGrp="1"/>
          </p:cNvSpPr>
          <p:nvPr>
            <p:ph type="title"/>
          </p:nvPr>
        </p:nvSpPr>
        <p:spPr>
          <a:xfrm>
            <a:off x="838200" y="365125"/>
            <a:ext cx="10515600" cy="788761"/>
          </a:xfrm>
        </p:spPr>
        <p:txBody>
          <a:bodyPr/>
          <a:lstStyle/>
          <a:p>
            <a:r>
              <a:rPr lang="en-IN" sz="3200" dirty="0">
                <a:latin typeface="Times New Roman" panose="02020603050405020304" pitchFamily="18" charset="0"/>
                <a:cs typeface="Times New Roman" panose="02020603050405020304" pitchFamily="18" charset="0"/>
              </a:rPr>
              <a:t>Output of task 3.</a:t>
            </a:r>
            <a:endParaRPr lang="en-IN"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86E2172E-893D-3E28-6FAB-A386A9DEB7CA}"/>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22A971C6-43CE-DDC8-A868-EB6EE81C6D25}"/>
              </a:ext>
            </a:extLst>
          </p:cNvPr>
          <p:cNvPicPr>
            <a:picLocks noChangeAspect="1"/>
          </p:cNvPicPr>
          <p:nvPr/>
        </p:nvPicPr>
        <p:blipFill>
          <a:blip r:embed="rId2"/>
          <a:stretch>
            <a:fillRect/>
          </a:stretch>
        </p:blipFill>
        <p:spPr>
          <a:xfrm>
            <a:off x="680321" y="2336873"/>
            <a:ext cx="9613861" cy="3599316"/>
          </a:xfrm>
          <a:prstGeom prst="rect">
            <a:avLst/>
          </a:prstGeom>
        </p:spPr>
      </p:pic>
    </p:spTree>
    <p:extLst>
      <p:ext uri="{BB962C8B-B14F-4D97-AF65-F5344CB8AC3E}">
        <p14:creationId xmlns:p14="http://schemas.microsoft.com/office/powerpoint/2010/main" val="109741937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378</TotalTime>
  <Words>877</Words>
  <Application>Microsoft Office PowerPoint</Application>
  <PresentationFormat>Widescreen</PresentationFormat>
  <Paragraphs>83</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Times New Roman</vt:lpstr>
      <vt:lpstr>Trebuchet MS</vt:lpstr>
      <vt:lpstr>Berlin</vt:lpstr>
      <vt:lpstr>Final Project using   SQL </vt:lpstr>
      <vt:lpstr>Project Title : Sales Performance Analysis of Walmart Stores Using Advanced MySQL Techniques </vt:lpstr>
      <vt:lpstr>List of Task </vt:lpstr>
      <vt:lpstr>Task 1 - : Identifying the Top Branch by Sales Growth Rate</vt:lpstr>
      <vt:lpstr>Output:-</vt:lpstr>
      <vt:lpstr>Task 2: Finding the Most Profitable Product Line for Each Branch</vt:lpstr>
      <vt:lpstr>Output of task 2</vt:lpstr>
      <vt:lpstr>Task 3: Analyzing Customer Segmentation Based on Spending.</vt:lpstr>
      <vt:lpstr>Output of task 3.</vt:lpstr>
      <vt:lpstr>Task 4: Detecting Anomalies in Sales Transactions</vt:lpstr>
      <vt:lpstr>Output of task 4</vt:lpstr>
      <vt:lpstr>Task 5: Most Popular Payment Method by City.</vt:lpstr>
      <vt:lpstr>Output of task 5: </vt:lpstr>
      <vt:lpstr>Task 6: Monthly Sales Distribution by Gender.</vt:lpstr>
      <vt:lpstr>Output of task 6.</vt:lpstr>
      <vt:lpstr>Task-7:- Best Product Line By Customer Type</vt:lpstr>
      <vt:lpstr>Output of task 7.</vt:lpstr>
      <vt:lpstr>Task 8: Identifying Repeat Customers</vt:lpstr>
      <vt:lpstr>Output of task 8</vt:lpstr>
      <vt:lpstr>Task 9: Finding Top 5 Customers by Sales Volume.</vt:lpstr>
      <vt:lpstr>Output of task 9.</vt:lpstr>
      <vt:lpstr>Task 10: Analyzing Sales Trends by Day of the Week.</vt:lpstr>
      <vt:lpstr>Output of task 10 .</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ABHISHEK YADAV 2301010254</dc:creator>
  <cp:lastModifiedBy>Chaitanya Deshpande</cp:lastModifiedBy>
  <cp:revision>26</cp:revision>
  <dcterms:created xsi:type="dcterms:W3CDTF">2024-11-15T15:14:20Z</dcterms:created>
  <dcterms:modified xsi:type="dcterms:W3CDTF">2025-05-12T18:28:27Z</dcterms:modified>
</cp:coreProperties>
</file>