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24384000" cy="13716000"/>
  <p:notesSz cx="6858000" cy="9144000"/>
  <p:embeddedFontLst>
    <p:embeddedFont>
      <p:font typeface="Helvetica Neue" panose="020B0604020202020204"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
      <p:font typeface="Roboto Mono Medium" panose="00000009000000000000" pitchFamily="49" charset="0"/>
      <p:regular r:id="rId31"/>
      <p:bold r:id="rId32"/>
      <p:italic r:id="rId33"/>
      <p:boldItalic r:id="rId34"/>
    </p:embeddedFont>
    <p:embeddedFont>
      <p:font typeface="Roboto Mono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nx6yOeAVRQOJNwZxdJMyzdm3v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3258e7014_0_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4" name="Google Shape;74;g2c3258e70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bb08b49e9_0_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5" name="Google Shape;135;g2cbb08b49e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bb08b49e9_0_6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41" name="Google Shape;141;g2cbb08b49e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bb08b49e9_0_6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47" name="Google Shape;147;g2cbb08b49e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bb08b49e9_0_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3" name="Google Shape;153;g2cbb08b49e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b08b49e9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9" name="Google Shape;159;g2cbb08b49e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bb08b49e9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bb08b49e9_0_8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bb08b49e9_0_9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70" name="Google Shape;170;g2cbb08b49e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bb08b49e9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76" name="Google Shape;176;g2cbb08b49e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bb08b49e9_0_1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82" name="Google Shape;182;g2cbb08b49e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bb08b49e9_0_10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88" name="Google Shape;188;g2cbb08b49e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bb08b49e9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88" name="Google Shape;88;g2cbb08b49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bc4cd7a02_0_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94" name="Google Shape;194;g26bc4cd7a0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bb08b49e9_0_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4" name="Google Shape;94;g2cbb08b49e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bb08b49e9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00" name="Google Shape;100;g2cbb08b49e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bb08b49e9_0_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06" name="Google Shape;106;g2cbb08b49e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bb08b49e9_0_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12" name="Google Shape;112;g2cbb08b49e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bb08b49e9_0_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18" name="Google Shape;118;g2cbb08b49e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bb08b49e9_0_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24" name="Google Shape;124;g2cbb08b49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bb08b49e9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29" name="Google Shape;129;g2cbb08b49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50" name="Google Shape;50;p13"/>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1" name="Google Shape;51;p13"/>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1800"/>
              </a:spcBef>
              <a:spcAft>
                <a:spcPts val="0"/>
              </a:spcAft>
              <a:buClr>
                <a:srgbClr val="000000"/>
              </a:buClr>
              <a:buSzPts val="5500"/>
              <a:buFont typeface="Helvetica Neue"/>
              <a:buNone/>
              <a:defRPr sz="5500"/>
            </a:lvl1pPr>
            <a:lvl2pPr marL="914400" lvl="1" indent="-228600" algn="l">
              <a:lnSpc>
                <a:spcPct val="100000"/>
              </a:lnSpc>
              <a:spcBef>
                <a:spcPts val="1800"/>
              </a:spcBef>
              <a:spcAft>
                <a:spcPts val="0"/>
              </a:spcAft>
              <a:buClr>
                <a:srgbClr val="000000"/>
              </a:buClr>
              <a:buSzPts val="5500"/>
              <a:buFont typeface="Helvetica Neue"/>
              <a:buNone/>
              <a:defRPr sz="5500"/>
            </a:lvl2pPr>
            <a:lvl3pPr marL="1371600" lvl="2" indent="-228600" algn="l">
              <a:lnSpc>
                <a:spcPct val="100000"/>
              </a:lnSpc>
              <a:spcBef>
                <a:spcPts val="1800"/>
              </a:spcBef>
              <a:spcAft>
                <a:spcPts val="0"/>
              </a:spcAft>
              <a:buClr>
                <a:srgbClr val="000000"/>
              </a:buClr>
              <a:buSzPts val="5500"/>
              <a:buFont typeface="Helvetica Neue"/>
              <a:buNone/>
              <a:defRPr sz="5500"/>
            </a:lvl3pPr>
            <a:lvl4pPr marL="1828800" lvl="3" indent="-228600" algn="l">
              <a:lnSpc>
                <a:spcPct val="100000"/>
              </a:lnSpc>
              <a:spcBef>
                <a:spcPts val="1800"/>
              </a:spcBef>
              <a:spcAft>
                <a:spcPts val="0"/>
              </a:spcAft>
              <a:buClr>
                <a:srgbClr val="000000"/>
              </a:buClr>
              <a:buSzPts val="5500"/>
              <a:buFont typeface="Helvetica Neue"/>
              <a:buNone/>
              <a:defRPr sz="5500"/>
            </a:lvl4pPr>
            <a:lvl5pPr marL="2286000" lvl="4" indent="-228600" algn="l">
              <a:lnSpc>
                <a:spcPct val="100000"/>
              </a:lnSpc>
              <a:spcBef>
                <a:spcPts val="1800"/>
              </a:spcBef>
              <a:spcAft>
                <a:spcPts val="0"/>
              </a:spcAft>
              <a:buClr>
                <a:srgbClr val="000000"/>
              </a:buClr>
              <a:buSzPts val="5500"/>
              <a:buFont typeface="Helvetica Neue"/>
              <a:buNone/>
              <a:defRPr sz="5500"/>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2" name="Google Shape;52;p1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1206500" y="4920843"/>
            <a:ext cx="21971000" cy="3874314"/>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5" name="Google Shape;55;p1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6"/>
        <p:cNvGrpSpPr/>
        <p:nvPr/>
      </p:nvGrpSpPr>
      <p:grpSpPr>
        <a:xfrm>
          <a:off x="0" y="0"/>
          <a:ext cx="0" cy="0"/>
          <a:chOff x="0" y="0"/>
          <a:chExt cx="0" cy="0"/>
        </a:xfrm>
      </p:grpSpPr>
      <p:sp>
        <p:nvSpPr>
          <p:cNvPr id="57" name="Google Shape;57;p15"/>
          <p:cNvSpPr txBox="1">
            <a:spLocks noGrp="1"/>
          </p:cNvSpPr>
          <p:nvPr>
            <p:ph type="body" idx="1"/>
          </p:nvPr>
        </p:nvSpPr>
        <p:spPr>
          <a:xfrm>
            <a:off x="1206500" y="1075927"/>
            <a:ext cx="21971000" cy="724158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25000"/>
              <a:buFont typeface="Helvetica Neue"/>
              <a:buNone/>
              <a:defRPr sz="25000" b="1"/>
            </a:lvl1pPr>
            <a:lvl2pPr marL="914400" lvl="1" indent="-228600" algn="ctr">
              <a:lnSpc>
                <a:spcPct val="80000"/>
              </a:lnSpc>
              <a:spcBef>
                <a:spcPts val="0"/>
              </a:spcBef>
              <a:spcAft>
                <a:spcPts val="0"/>
              </a:spcAft>
              <a:buClr>
                <a:srgbClr val="000000"/>
              </a:buClr>
              <a:buSzPts val="25000"/>
              <a:buFont typeface="Helvetica Neue"/>
              <a:buNone/>
              <a:defRPr sz="25000" b="1"/>
            </a:lvl2pPr>
            <a:lvl3pPr marL="1371600" lvl="2" indent="-228600" algn="ctr">
              <a:lnSpc>
                <a:spcPct val="80000"/>
              </a:lnSpc>
              <a:spcBef>
                <a:spcPts val="0"/>
              </a:spcBef>
              <a:spcAft>
                <a:spcPts val="0"/>
              </a:spcAft>
              <a:buClr>
                <a:srgbClr val="000000"/>
              </a:buClr>
              <a:buSzPts val="25000"/>
              <a:buFont typeface="Helvetica Neue"/>
              <a:buNone/>
              <a:defRPr sz="25000" b="1"/>
            </a:lvl3pPr>
            <a:lvl4pPr marL="1828800" lvl="3" indent="-228600" algn="ctr">
              <a:lnSpc>
                <a:spcPct val="80000"/>
              </a:lnSpc>
              <a:spcBef>
                <a:spcPts val="0"/>
              </a:spcBef>
              <a:spcAft>
                <a:spcPts val="0"/>
              </a:spcAft>
              <a:buClr>
                <a:srgbClr val="000000"/>
              </a:buClr>
              <a:buSzPts val="25000"/>
              <a:buFont typeface="Helvetica Neue"/>
              <a:buNone/>
              <a:defRPr sz="25000" b="1"/>
            </a:lvl4pPr>
            <a:lvl5pPr marL="2286000" lvl="4" indent="-228600" algn="ctr">
              <a:lnSpc>
                <a:spcPct val="80000"/>
              </a:lnSpc>
              <a:spcBef>
                <a:spcPts val="0"/>
              </a:spcBef>
              <a:spcAft>
                <a:spcPts val="0"/>
              </a:spcAft>
              <a:buClr>
                <a:srgbClr val="000000"/>
              </a:buClr>
              <a:buSzPts val="25000"/>
              <a:buFont typeface="Helvetica Neue"/>
              <a:buNone/>
              <a:defRPr sz="250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8" name="Google Shape;58;p15"/>
          <p:cNvSpPr txBox="1">
            <a:spLocks noGrp="1"/>
          </p:cNvSpPr>
          <p:nvPr>
            <p:ph type="body" idx="2"/>
          </p:nvPr>
        </p:nvSpPr>
        <p:spPr>
          <a:xfrm>
            <a:off x="1206500" y="8262180"/>
            <a:ext cx="21971000" cy="93478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9" name="Google Shape;59;p1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Google Shape;61;p16"/>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2" name="Google Shape;62;p16"/>
          <p:cNvSpPr txBox="1">
            <a:spLocks noGrp="1"/>
          </p:cNvSpPr>
          <p:nvPr>
            <p:ph type="body" idx="2"/>
          </p:nvPr>
        </p:nvSpPr>
        <p:spPr>
          <a:xfrm>
            <a:off x="1753923" y="4939860"/>
            <a:ext cx="20876154" cy="3836280"/>
          </a:xfrm>
          <a:prstGeom prst="rect">
            <a:avLst/>
          </a:prstGeom>
          <a:noFill/>
          <a:ln>
            <a:noFill/>
          </a:ln>
        </p:spPr>
        <p:txBody>
          <a:bodyPr spcFirstLastPara="1" wrap="square" lIns="50800" tIns="50800" rIns="50800" bIns="50800" anchor="t" anchorCtr="0">
            <a:normAutofit/>
          </a:bodyPr>
          <a:lstStyle>
            <a:lvl1pPr marL="457200" lvl="0"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3" name="Google Shape;63;p1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4"/>
        <p:cNvGrpSpPr/>
        <p:nvPr/>
      </p:nvGrpSpPr>
      <p:grpSpPr>
        <a:xfrm>
          <a:off x="0" y="0"/>
          <a:ext cx="0" cy="0"/>
          <a:chOff x="0" y="0"/>
          <a:chExt cx="0" cy="0"/>
        </a:xfrm>
      </p:grpSpPr>
      <p:sp>
        <p:nvSpPr>
          <p:cNvPr id="65" name="Google Shape;65;p17"/>
          <p:cNvSpPr>
            <a:spLocks noGrp="1"/>
          </p:cNvSpPr>
          <p:nvPr>
            <p:ph type="pic" idx="2"/>
          </p:nvPr>
        </p:nvSpPr>
        <p:spPr>
          <a:xfrm>
            <a:off x="15760700" y="1016000"/>
            <a:ext cx="7439099" cy="5949678"/>
          </a:xfrm>
          <a:prstGeom prst="rect">
            <a:avLst/>
          </a:prstGeom>
          <a:noFill/>
          <a:ln>
            <a:noFill/>
          </a:ln>
        </p:spPr>
      </p:sp>
      <p:sp>
        <p:nvSpPr>
          <p:cNvPr id="66" name="Google Shape;66;p17"/>
          <p:cNvSpPr>
            <a:spLocks noGrp="1"/>
          </p:cNvSpPr>
          <p:nvPr>
            <p:ph type="pic" idx="3"/>
          </p:nvPr>
        </p:nvSpPr>
        <p:spPr>
          <a:xfrm>
            <a:off x="13500100" y="3978275"/>
            <a:ext cx="10439400" cy="12150181"/>
          </a:xfrm>
          <a:prstGeom prst="rect">
            <a:avLst/>
          </a:prstGeom>
          <a:noFill/>
          <a:ln>
            <a:noFill/>
          </a:ln>
        </p:spPr>
      </p:sp>
      <p:sp>
        <p:nvSpPr>
          <p:cNvPr id="67" name="Google Shape;67;p17"/>
          <p:cNvSpPr>
            <a:spLocks noGrp="1"/>
          </p:cNvSpPr>
          <p:nvPr>
            <p:ph type="pic" idx="4"/>
          </p:nvPr>
        </p:nvSpPr>
        <p:spPr>
          <a:xfrm>
            <a:off x="-139700" y="495300"/>
            <a:ext cx="16611600" cy="12458700"/>
          </a:xfrm>
          <a:prstGeom prst="rect">
            <a:avLst/>
          </a:prstGeom>
          <a:noFill/>
          <a:ln>
            <a:noFill/>
          </a:ln>
        </p:spPr>
      </p:sp>
      <p:sp>
        <p:nvSpPr>
          <p:cNvPr id="68" name="Google Shape;68;p1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9"/>
        <p:cNvGrpSpPr/>
        <p:nvPr/>
      </p:nvGrpSpPr>
      <p:grpSpPr>
        <a:xfrm>
          <a:off x="0" y="0"/>
          <a:ext cx="0" cy="0"/>
          <a:chOff x="0" y="0"/>
          <a:chExt cx="0" cy="0"/>
        </a:xfrm>
      </p:grpSpPr>
      <p:sp>
        <p:nvSpPr>
          <p:cNvPr id="70" name="Google Shape;70;p18"/>
          <p:cNvSpPr>
            <a:spLocks noGrp="1"/>
          </p:cNvSpPr>
          <p:nvPr>
            <p:ph type="pic" idx="2"/>
          </p:nvPr>
        </p:nvSpPr>
        <p:spPr>
          <a:xfrm>
            <a:off x="-1333500" y="-5524500"/>
            <a:ext cx="27051000" cy="21640800"/>
          </a:xfrm>
          <a:prstGeom prst="rect">
            <a:avLst/>
          </a:prstGeom>
          <a:noFill/>
          <a:ln>
            <a:noFill/>
          </a:ln>
        </p:spPr>
      </p:sp>
      <p:sp>
        <p:nvSpPr>
          <p:cNvPr id="71" name="Google Shape;71;p1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body" idx="1"/>
          </p:nvPr>
        </p:nvSpPr>
        <p:spPr>
          <a:xfrm>
            <a:off x="1201340" y="11859862"/>
            <a:ext cx="21971003"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3" name="Google Shape;13;p5"/>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4" name="Google Shape;14;p5"/>
          <p:cNvSpPr txBox="1">
            <a:spLocks noGrp="1"/>
          </p:cNvSpPr>
          <p:nvPr>
            <p:ph type="body" idx="2"/>
          </p:nvPr>
        </p:nvSpPr>
        <p:spPr>
          <a:xfrm>
            <a:off x="1201342" y="7223190"/>
            <a:ext cx="21971001" cy="1905001"/>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5" name="Google Shape;15;p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16"/>
        <p:cNvGrpSpPr/>
        <p:nvPr/>
      </p:nvGrpSpPr>
      <p:grpSpPr>
        <a:xfrm>
          <a:off x="0" y="0"/>
          <a:ext cx="0" cy="0"/>
          <a:chOff x="0" y="0"/>
          <a:chExt cx="0" cy="0"/>
        </a:xfrm>
      </p:grpSpPr>
      <p:sp>
        <p:nvSpPr>
          <p:cNvPr id="17" name="Google Shape;17;p6"/>
          <p:cNvSpPr>
            <a:spLocks noGrp="1"/>
          </p:cNvSpPr>
          <p:nvPr>
            <p:ph type="pic" idx="2"/>
          </p:nvPr>
        </p:nvSpPr>
        <p:spPr>
          <a:xfrm>
            <a:off x="-1155700" y="-1295400"/>
            <a:ext cx="26746200" cy="16018933"/>
          </a:xfrm>
          <a:prstGeom prst="rect">
            <a:avLst/>
          </a:prstGeom>
          <a:noFill/>
          <a:ln>
            <a:noFill/>
          </a:ln>
        </p:spPr>
      </p:sp>
      <p:sp>
        <p:nvSpPr>
          <p:cNvPr id="18" name="Google Shape;18;p6"/>
          <p:cNvSpPr txBox="1">
            <a:spLocks noGrp="1"/>
          </p:cNvSpPr>
          <p:nvPr>
            <p:ph type="title"/>
          </p:nvPr>
        </p:nvSpPr>
        <p:spPr>
          <a:xfrm>
            <a:off x="1206500" y="7124700"/>
            <a:ext cx="21971000" cy="46482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9" name="Google Shape;19;p6"/>
          <p:cNvSpPr txBox="1">
            <a:spLocks noGrp="1"/>
          </p:cNvSpPr>
          <p:nvPr>
            <p:ph type="body" idx="1"/>
          </p:nvPr>
        </p:nvSpPr>
        <p:spPr>
          <a:xfrm>
            <a:off x="1207690" y="1106137"/>
            <a:ext cx="21968621"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0" name="Google Shape;20;p6"/>
          <p:cNvSpPr txBox="1">
            <a:spLocks noGrp="1"/>
          </p:cNvSpPr>
          <p:nvPr>
            <p:ph type="body" idx="3"/>
          </p:nvPr>
        </p:nvSpPr>
        <p:spPr>
          <a:xfrm>
            <a:off x="1206500" y="11609910"/>
            <a:ext cx="21971000" cy="111695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1" name="Google Shape;21;p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22"/>
        <p:cNvGrpSpPr/>
        <p:nvPr/>
      </p:nvGrpSpPr>
      <p:grpSpPr>
        <a:xfrm>
          <a:off x="0" y="0"/>
          <a:ext cx="0" cy="0"/>
          <a:chOff x="0" y="0"/>
          <a:chExt cx="0" cy="0"/>
        </a:xfrm>
      </p:grpSpPr>
      <p:sp>
        <p:nvSpPr>
          <p:cNvPr id="23" name="Google Shape;23;p7"/>
          <p:cNvSpPr>
            <a:spLocks noGrp="1"/>
          </p:cNvSpPr>
          <p:nvPr>
            <p:ph type="pic" idx="2"/>
          </p:nvPr>
        </p:nvSpPr>
        <p:spPr>
          <a:xfrm>
            <a:off x="10972800" y="-203200"/>
            <a:ext cx="12144837" cy="14135100"/>
          </a:xfrm>
          <a:prstGeom prst="rect">
            <a:avLst/>
          </a:prstGeom>
          <a:noFill/>
          <a:ln>
            <a:noFill/>
          </a:ln>
        </p:spPr>
      </p:sp>
      <p:sp>
        <p:nvSpPr>
          <p:cNvPr id="24" name="Google Shape;24;p7"/>
          <p:cNvSpPr txBox="1">
            <a:spLocks noGrp="1"/>
          </p:cNvSpPr>
          <p:nvPr>
            <p:ph type="title"/>
          </p:nvPr>
        </p:nvSpPr>
        <p:spPr>
          <a:xfrm>
            <a:off x="1206500" y="1270000"/>
            <a:ext cx="9779000" cy="5882273"/>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5" name="Google Shape;25;p7"/>
          <p:cNvSpPr txBox="1">
            <a:spLocks noGrp="1"/>
          </p:cNvSpPr>
          <p:nvPr>
            <p:ph type="body" idx="1"/>
          </p:nvPr>
        </p:nvSpPr>
        <p:spPr>
          <a:xfrm>
            <a:off x="1206500" y="7060576"/>
            <a:ext cx="9779000" cy="5385424"/>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6" name="Google Shape;26;p7"/>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9" name="Google Shape;29;p8"/>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0" name="Google Shape;30;p8"/>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1" name="Google Shape;31;p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2"/>
        <p:cNvGrpSpPr/>
        <p:nvPr/>
      </p:nvGrpSpPr>
      <p:grpSpPr>
        <a:xfrm>
          <a:off x="0" y="0"/>
          <a:ext cx="0" cy="0"/>
          <a:chOff x="0" y="0"/>
          <a:chExt cx="0" cy="0"/>
        </a:xfrm>
      </p:grpSpPr>
      <p:sp>
        <p:nvSpPr>
          <p:cNvPr id="33" name="Google Shape;33;p9"/>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4" name="Google Shape;34;p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7" name="Google Shape;37;p10"/>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8" name="Google Shape;38;p10"/>
          <p:cNvSpPr>
            <a:spLocks noGrp="1"/>
          </p:cNvSpPr>
          <p:nvPr>
            <p:ph type="pic" idx="3"/>
          </p:nvPr>
        </p:nvSpPr>
        <p:spPr>
          <a:xfrm>
            <a:off x="12192000" y="-407266"/>
            <a:ext cx="10916874" cy="14555832"/>
          </a:xfrm>
          <a:prstGeom prst="rect">
            <a:avLst/>
          </a:prstGeom>
          <a:noFill/>
          <a:ln>
            <a:noFill/>
          </a:ln>
        </p:spPr>
      </p:sp>
      <p:sp>
        <p:nvSpPr>
          <p:cNvPr id="39" name="Google Shape;39;p10"/>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0" name="Google Shape;40;p1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206496" y="4533900"/>
            <a:ext cx="21971004" cy="4648200"/>
          </a:xfrm>
          <a:prstGeom prst="rect">
            <a:avLst/>
          </a:prstGeom>
          <a:noFill/>
          <a:ln>
            <a:noFill/>
          </a:ln>
        </p:spPr>
        <p:txBody>
          <a:bodyPr spcFirstLastPara="1" wrap="square" lIns="50800" tIns="50800" rIns="50800" bIns="50800" anchor="ctr" anchorCtr="0">
            <a:normAutofit/>
          </a:bodyPr>
          <a:lstStyle>
            <a:lvl1pPr lvl="0" algn="l">
              <a:lnSpc>
                <a:spcPct val="80000"/>
              </a:lnSpc>
              <a:spcBef>
                <a:spcPts val="0"/>
              </a:spcBef>
              <a:spcAft>
                <a:spcPts val="0"/>
              </a:spcAft>
              <a:buClr>
                <a:srgbClr val="000000"/>
              </a:buClr>
              <a:buSzPts val="11600"/>
              <a:buFont typeface="Helvetica Neue"/>
              <a:buNone/>
              <a:defRPr sz="116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3" name="Google Shape;43;p11"/>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6" name="Google Shape;46;p12"/>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7" name="Google Shape;47;p1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3"/>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marR="0" lvl="0"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L="914400" marR="0" lvl="1"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L="1371600" marR="0" lvl="2"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L="1828800" marR="0" lvl="3"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L="2286000" marR="0" lvl="4"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L="2743200" marR="0" lvl="5"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L="3200400" marR="0" lvl="6"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L="3657600" marR="0" lvl="7"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L="4114800" marR="0" lvl="8" indent="-60350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c3258e7014_0_15"/>
          <p:cNvSpPr txBox="1"/>
          <p:nvPr/>
        </p:nvSpPr>
        <p:spPr>
          <a:xfrm>
            <a:off x="4515500" y="1707950"/>
            <a:ext cx="14993400" cy="317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200"/>
              <a:buFont typeface="Arial"/>
              <a:buNone/>
            </a:pPr>
            <a:r>
              <a:rPr lang="en-IN" sz="8000" b="0" i="0" u="none" strike="noStrike" cap="none">
                <a:solidFill>
                  <a:srgbClr val="1155CC"/>
                </a:solidFill>
                <a:latin typeface="Roboto Mono SemiBold"/>
                <a:ea typeface="Roboto Mono SemiBold"/>
                <a:cs typeface="Roboto Mono SemiBold"/>
                <a:sym typeface="Roboto Mono SemiBold"/>
              </a:rPr>
              <a:t>CodeCraft : Unleashing Langchain &amp; LLMs</a:t>
            </a:r>
            <a:endParaRPr sz="8000" b="0" i="0" u="none" strike="noStrike" cap="none">
              <a:solidFill>
                <a:srgbClr val="1155CC"/>
              </a:solidFill>
              <a:latin typeface="Roboto Mono SemiBold"/>
              <a:ea typeface="Roboto Mono SemiBold"/>
              <a:cs typeface="Roboto Mono SemiBold"/>
              <a:sym typeface="Roboto Mono SemiBold"/>
            </a:endParaRPr>
          </a:p>
          <a:p>
            <a:pPr marL="0" marR="0" lvl="0" indent="0" algn="l" rtl="0">
              <a:lnSpc>
                <a:spcPct val="100000"/>
              </a:lnSpc>
              <a:spcBef>
                <a:spcPts val="0"/>
              </a:spcBef>
              <a:spcAft>
                <a:spcPts val="0"/>
              </a:spcAft>
              <a:buClr>
                <a:srgbClr val="000000"/>
              </a:buClr>
              <a:buSzPts val="6200"/>
              <a:buFont typeface="Arial"/>
              <a:buNone/>
            </a:pPr>
            <a:endParaRPr sz="8000" b="0" i="0" u="none" strike="noStrike" cap="none">
              <a:solidFill>
                <a:srgbClr val="000000"/>
              </a:solidFill>
              <a:latin typeface="Roboto Mono SemiBold"/>
              <a:ea typeface="Roboto Mono SemiBold"/>
              <a:cs typeface="Roboto Mono SemiBold"/>
              <a:sym typeface="Roboto Mono SemiBold"/>
            </a:endParaRPr>
          </a:p>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000000"/>
              </a:solidFill>
              <a:latin typeface="Roboto Mono SemiBold"/>
              <a:ea typeface="Roboto Mono SemiBold"/>
              <a:cs typeface="Roboto Mono SemiBold"/>
              <a:sym typeface="Roboto Mono SemiBold"/>
            </a:endParaRPr>
          </a:p>
          <a:p>
            <a:pPr marL="0" marR="0" lvl="0" indent="0" algn="l" rtl="0">
              <a:lnSpc>
                <a:spcPct val="100000"/>
              </a:lnSpc>
              <a:spcBef>
                <a:spcPts val="0"/>
              </a:spcBef>
              <a:spcAft>
                <a:spcPts val="0"/>
              </a:spcAft>
              <a:buClr>
                <a:srgbClr val="000000"/>
              </a:buClr>
              <a:buSzPts val="6200"/>
              <a:buFont typeface="Arial"/>
              <a:buNone/>
            </a:pPr>
            <a:endParaRPr sz="6200" b="0" i="1" u="none" strike="noStrike" cap="none">
              <a:solidFill>
                <a:srgbClr val="000000"/>
              </a:solidFill>
              <a:latin typeface="Roboto Mono SemiBold"/>
              <a:ea typeface="Roboto Mono SemiBold"/>
              <a:cs typeface="Roboto Mono SemiBold"/>
              <a:sym typeface="Roboto Mono SemiBold"/>
            </a:endParaRPr>
          </a:p>
        </p:txBody>
      </p:sp>
      <p:sp>
        <p:nvSpPr>
          <p:cNvPr id="77" name="Google Shape;77;g2c3258e7014_0_15"/>
          <p:cNvSpPr txBox="1"/>
          <p:nvPr/>
        </p:nvSpPr>
        <p:spPr>
          <a:xfrm>
            <a:off x="10542600" y="11584150"/>
            <a:ext cx="138414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000000"/>
              </a:solidFill>
              <a:latin typeface="Helvetica Neue"/>
              <a:ea typeface="Helvetica Neue"/>
              <a:cs typeface="Helvetica Neue"/>
              <a:sym typeface="Helvetica Neue"/>
            </a:endParaRPr>
          </a:p>
        </p:txBody>
      </p:sp>
      <p:sp>
        <p:nvSpPr>
          <p:cNvPr id="78" name="Google Shape;78;g2c3258e7014_0_15"/>
          <p:cNvSpPr txBox="1"/>
          <p:nvPr/>
        </p:nvSpPr>
        <p:spPr>
          <a:xfrm>
            <a:off x="13350500" y="11179800"/>
            <a:ext cx="10192800" cy="19398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000000"/>
              </a:buClr>
              <a:buSzPts val="4800"/>
              <a:buFont typeface="Roboto Mono Medium"/>
              <a:buChar char="-"/>
            </a:pPr>
            <a:r>
              <a:rPr lang="en-IN" sz="4800">
                <a:latin typeface="Roboto Mono Medium"/>
                <a:ea typeface="Roboto Mono Medium"/>
                <a:cs typeface="Roboto Mono Medium"/>
                <a:sym typeface="Roboto Mono Medium"/>
              </a:rPr>
              <a:t>Chaitanya N</a:t>
            </a:r>
            <a:r>
              <a:rPr lang="en-IN" sz="4800" b="0" i="0" u="none" strike="noStrike" cap="none">
                <a:solidFill>
                  <a:srgbClr val="000000"/>
                </a:solidFill>
                <a:latin typeface="Roboto Mono Medium"/>
                <a:ea typeface="Roboto Mono Medium"/>
                <a:cs typeface="Roboto Mono Medium"/>
                <a:sym typeface="Roboto Mono Medium"/>
              </a:rPr>
              <a:t>(</a:t>
            </a:r>
            <a:r>
              <a:rPr lang="en-IN" sz="4800">
                <a:latin typeface="Roboto Mono Medium"/>
                <a:ea typeface="Roboto Mono Medium"/>
                <a:cs typeface="Roboto Mono Medium"/>
                <a:sym typeface="Roboto Mono Medium"/>
              </a:rPr>
              <a:t>PES2UG22CS138</a:t>
            </a:r>
            <a:r>
              <a:rPr lang="en-IN" sz="4800" b="0" i="0" u="none" strike="noStrike" cap="none">
                <a:solidFill>
                  <a:srgbClr val="000000"/>
                </a:solidFill>
                <a:latin typeface="Roboto Mono Medium"/>
                <a:ea typeface="Roboto Mono Medium"/>
                <a:cs typeface="Roboto Mono Medium"/>
                <a:sym typeface="Roboto Mono Medium"/>
              </a:rPr>
              <a:t>)</a:t>
            </a:r>
            <a:endParaRPr sz="4800" b="0" i="0" u="none" strike="noStrike" cap="none">
              <a:solidFill>
                <a:srgbClr val="000000"/>
              </a:solidFill>
              <a:latin typeface="Roboto Mono Medium"/>
              <a:ea typeface="Roboto Mono Medium"/>
              <a:cs typeface="Roboto Mono Medium"/>
              <a:sym typeface="Roboto Mono Medium"/>
            </a:endParaRPr>
          </a:p>
          <a:p>
            <a:pPr marL="457200" marR="0" lvl="0" indent="-457200" algn="l" rtl="0">
              <a:lnSpc>
                <a:spcPct val="100000"/>
              </a:lnSpc>
              <a:spcBef>
                <a:spcPts val="0"/>
              </a:spcBef>
              <a:spcAft>
                <a:spcPts val="0"/>
              </a:spcAft>
              <a:buClr>
                <a:srgbClr val="000000"/>
              </a:buClr>
              <a:buSzPts val="4800"/>
              <a:buFont typeface="Roboto Mono Medium"/>
              <a:buChar char="-"/>
            </a:pPr>
            <a:r>
              <a:rPr lang="en-IN" sz="4800">
                <a:latin typeface="Roboto Mono Medium"/>
                <a:ea typeface="Roboto Mono Medium"/>
                <a:cs typeface="Roboto Mono Medium"/>
                <a:sym typeface="Roboto Mono Medium"/>
              </a:rPr>
              <a:t>Dishanth K</a:t>
            </a:r>
            <a:r>
              <a:rPr lang="en-IN" sz="4800" b="0" i="0" u="none" strike="noStrike" cap="none">
                <a:solidFill>
                  <a:srgbClr val="000000"/>
                </a:solidFill>
                <a:latin typeface="Roboto Mono Medium"/>
                <a:ea typeface="Roboto Mono Medium"/>
                <a:cs typeface="Roboto Mono Medium"/>
                <a:sym typeface="Roboto Mono Medium"/>
              </a:rPr>
              <a:t>(</a:t>
            </a:r>
            <a:r>
              <a:rPr lang="en-IN" sz="4800">
                <a:latin typeface="Roboto Mono Medium"/>
                <a:ea typeface="Roboto Mono Medium"/>
                <a:cs typeface="Roboto Mono Medium"/>
                <a:sym typeface="Roboto Mono Medium"/>
              </a:rPr>
              <a:t>PES2UG22CS186</a:t>
            </a:r>
            <a:r>
              <a:rPr lang="en-IN" sz="4800" b="0" i="0" u="none" strike="noStrike" cap="none">
                <a:solidFill>
                  <a:srgbClr val="000000"/>
                </a:solidFill>
                <a:latin typeface="Roboto Mono Medium"/>
                <a:ea typeface="Roboto Mono Medium"/>
                <a:cs typeface="Roboto Mono Medium"/>
                <a:sym typeface="Roboto Mono Medium"/>
              </a:rPr>
              <a:t>)</a:t>
            </a:r>
            <a:endParaRPr sz="4800" b="0" i="0" u="none" strike="noStrike" cap="none">
              <a:solidFill>
                <a:srgbClr val="000000"/>
              </a:solidFill>
              <a:latin typeface="Roboto Mono Medium"/>
              <a:ea typeface="Roboto Mono Medium"/>
              <a:cs typeface="Roboto Mono Medium"/>
              <a:sym typeface="Roboto Mono Medium"/>
            </a:endParaRPr>
          </a:p>
        </p:txBody>
      </p:sp>
      <p:sp>
        <p:nvSpPr>
          <p:cNvPr id="79" name="Google Shape;79;g2c3258e7014_0_15"/>
          <p:cNvSpPr txBox="1"/>
          <p:nvPr/>
        </p:nvSpPr>
        <p:spPr>
          <a:xfrm>
            <a:off x="2775950" y="6570000"/>
            <a:ext cx="18472500" cy="1723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0"/>
              <a:buFont typeface="Arial"/>
              <a:buNone/>
            </a:pPr>
            <a:r>
              <a:rPr lang="en-IN" sz="10000">
                <a:solidFill>
                  <a:srgbClr val="FF0000"/>
                </a:solidFill>
                <a:latin typeface="Roboto Mono SemiBold"/>
                <a:ea typeface="Roboto Mono SemiBold"/>
                <a:cs typeface="Roboto Mono SemiBold"/>
                <a:sym typeface="Roboto Mono SemiBold"/>
              </a:rPr>
              <a:t>Resume Analyser</a:t>
            </a:r>
            <a:endParaRPr sz="10000" b="0" i="0" u="none" strike="noStrike" cap="none">
              <a:solidFill>
                <a:srgbClr val="FF0000"/>
              </a:solidFill>
              <a:latin typeface="Roboto Mono SemiBold"/>
              <a:ea typeface="Roboto Mono SemiBold"/>
              <a:cs typeface="Roboto Mono SemiBold"/>
              <a:sym typeface="Roboto Mon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cbb08b49e9_0_59"/>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457200" marR="0" lvl="0" indent="-482600" algn="l" rtl="0">
              <a:lnSpc>
                <a:spcPct val="150000"/>
              </a:lnSpc>
              <a:spcBef>
                <a:spcPts val="0"/>
              </a:spcBef>
              <a:spcAft>
                <a:spcPts val="0"/>
              </a:spcAft>
              <a:buSzPts val="4000"/>
              <a:buFont typeface="Roboto Mono Medium"/>
              <a:buChar char="●"/>
            </a:pPr>
            <a:r>
              <a:rPr lang="en-IN" sz="4000" b="1">
                <a:latin typeface="Roboto Mono"/>
                <a:ea typeface="Roboto Mono"/>
                <a:cs typeface="Roboto Mono"/>
                <a:sym typeface="Roboto Mono"/>
              </a:rPr>
              <a:t>Libraries Used:</a:t>
            </a:r>
            <a:endParaRPr sz="4000" b="1">
              <a:latin typeface="Roboto Mono"/>
              <a:ea typeface="Roboto Mono"/>
              <a:cs typeface="Roboto Mono"/>
              <a:sym typeface="Roboto Mono"/>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None used explicitly but involves string processing and pattern matching.</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b="1">
                <a:latin typeface="Roboto Mono"/>
                <a:ea typeface="Roboto Mono"/>
                <a:cs typeface="Roboto Mono"/>
                <a:sym typeface="Roboto Mono"/>
              </a:rPr>
              <a:t>Steps:</a:t>
            </a:r>
            <a:endParaRPr sz="4000" b="1">
              <a:latin typeface="Roboto Mono"/>
              <a:ea typeface="Roboto Mono"/>
              <a:cs typeface="Roboto Mono"/>
              <a:sym typeface="Roboto Mono"/>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The extracted text content from the resume is analyzed to identify key information such as name, email, contact details, and skills.</a:t>
            </a:r>
            <a:endParaRPr sz="4000">
              <a:latin typeface="Roboto Mono Medium"/>
              <a:ea typeface="Roboto Mono Medium"/>
              <a:cs typeface="Roboto Mono Medium"/>
              <a:sym typeface="Roboto Mono Medium"/>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Basic string processing techniques are employed to categorize resume sections such as education, work experience, and skills.</a:t>
            </a:r>
            <a:endParaRPr sz="4000">
              <a:latin typeface="Roboto Mono Medium"/>
              <a:ea typeface="Roboto Mono Medium"/>
              <a:cs typeface="Roboto Mono Medium"/>
              <a:sym typeface="Roboto Mono Medium"/>
            </a:endParaRPr>
          </a:p>
        </p:txBody>
      </p:sp>
      <p:sp>
        <p:nvSpPr>
          <p:cNvPr id="138" name="Google Shape;138;g2cbb08b49e9_0_59"/>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Phase 2: Resume Analysis</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bb08b49e9_0_64"/>
          <p:cNvSpPr txBox="1"/>
          <p:nvPr/>
        </p:nvSpPr>
        <p:spPr>
          <a:xfrm>
            <a:off x="1048650" y="3633600"/>
            <a:ext cx="22286700" cy="76404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Libraries Used:</a:t>
            </a:r>
            <a:endParaRPr sz="3500" b="1">
              <a:latin typeface="Roboto Mono"/>
              <a:ea typeface="Roboto Mono"/>
              <a:cs typeface="Roboto Mono"/>
              <a:sym typeface="Roboto Mono"/>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streamlit_tags: For displaying and interacting with tags in the Streamlit interface.</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Steps:</a:t>
            </a:r>
            <a:endParaRPr sz="3500" b="1">
              <a:latin typeface="Roboto Mono"/>
              <a:ea typeface="Roboto Mono"/>
              <a:cs typeface="Roboto Mono"/>
              <a:sym typeface="Roboto Mono"/>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Based on the extracted skills from the resume, predefined lists of keywords related to different job roles or industries (e.g., data science, web development) are used to identify the user's field of interest.</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Skill recommendations are provided based on the identified field of interest, using predefined lists of recommended skills for each job role or industry.</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streamlit_tags library is used to display the recommended skills as interactive tags in the Streamlit interface.</a:t>
            </a:r>
            <a:endParaRPr sz="3500">
              <a:latin typeface="Roboto Mono Medium"/>
              <a:ea typeface="Roboto Mono Medium"/>
              <a:cs typeface="Roboto Mono Medium"/>
              <a:sym typeface="Roboto Mono Medium"/>
            </a:endParaRPr>
          </a:p>
        </p:txBody>
      </p:sp>
      <p:sp>
        <p:nvSpPr>
          <p:cNvPr id="144" name="Google Shape;144;g2cbb08b49e9_0_64"/>
          <p:cNvSpPr txBox="1"/>
          <p:nvPr/>
        </p:nvSpPr>
        <p:spPr>
          <a:xfrm>
            <a:off x="3598325" y="2261525"/>
            <a:ext cx="164394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Phase 3: Skill Recommendation</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cbb08b49e9_0_69"/>
          <p:cNvSpPr txBox="1"/>
          <p:nvPr/>
        </p:nvSpPr>
        <p:spPr>
          <a:xfrm>
            <a:off x="1048650" y="3633600"/>
            <a:ext cx="22286700" cy="76404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Libraries Used:</a:t>
            </a:r>
            <a:endParaRPr sz="3500" b="1">
              <a:latin typeface="Roboto Mono"/>
              <a:ea typeface="Roboto Mono"/>
              <a:cs typeface="Roboto Mono"/>
              <a:sym typeface="Roboto Mono"/>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gradientai: For accessing AI models via the Gradient platform.</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Steps:</a:t>
            </a:r>
            <a:endParaRPr sz="3500" b="1">
              <a:latin typeface="Roboto Mono"/>
              <a:ea typeface="Roboto Mono"/>
              <a:cs typeface="Roboto Mono"/>
              <a:sym typeface="Roboto Mono"/>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User input (query) is collected to specify the skill for which course recommendations are requested.</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An API call is made to the Gradient platform using the gradientai library to access AI models for generating course recommendations based on the specified skill and is fine tuned using some samples.</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generated course recommendations are displayed in the Streamlit interface.</a:t>
            </a:r>
            <a:endParaRPr sz="3500">
              <a:latin typeface="Roboto Mono Medium"/>
              <a:ea typeface="Roboto Mono Medium"/>
              <a:cs typeface="Roboto Mono Medium"/>
              <a:sym typeface="Roboto Mono Medium"/>
            </a:endParaRPr>
          </a:p>
        </p:txBody>
      </p:sp>
      <p:sp>
        <p:nvSpPr>
          <p:cNvPr id="150" name="Google Shape;150;g2cbb08b49e9_0_69"/>
          <p:cNvSpPr txBox="1"/>
          <p:nvPr/>
        </p:nvSpPr>
        <p:spPr>
          <a:xfrm>
            <a:off x="3598325" y="2261525"/>
            <a:ext cx="164394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Phase 4: Course Recommendations</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cbb08b49e9_0_74"/>
          <p:cNvSpPr txBox="1"/>
          <p:nvPr/>
        </p:nvSpPr>
        <p:spPr>
          <a:xfrm>
            <a:off x="1048650" y="3633600"/>
            <a:ext cx="22286700" cy="76404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Libraries Used:</a:t>
            </a:r>
            <a:endParaRPr sz="3500" b="1">
              <a:latin typeface="Roboto Mono"/>
              <a:ea typeface="Roboto Mono"/>
              <a:cs typeface="Roboto Mono"/>
              <a:sym typeface="Roboto Mono"/>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None explicitly used, but involves basic arithmetic operations.</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b="1">
                <a:latin typeface="Roboto Mono"/>
                <a:ea typeface="Roboto Mono"/>
                <a:cs typeface="Roboto Mono"/>
                <a:sym typeface="Roboto Mono"/>
              </a:rPr>
              <a:t>Steps:</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Each relevant section identified in the resume adds points to the overall score, reflecting the completeness and quality of the resume.</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A simple scoring system,based on a predefined set of criteria, assigns scores to different resume components.</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total score is calculated by summing up the scores assigned to each resume section.</a:t>
            </a:r>
            <a:endParaRPr sz="3500">
              <a:latin typeface="Roboto Mono Medium"/>
              <a:ea typeface="Roboto Mono Medium"/>
              <a:cs typeface="Roboto Mono Medium"/>
              <a:sym typeface="Roboto Mono Medium"/>
            </a:endParaRPr>
          </a:p>
          <a:p>
            <a:pPr marL="1371600" marR="0" lvl="1"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calculated resume score is displayed to the user in the Streamlit interface, providing feedback on the effectiveness of their resume presentation.</a:t>
            </a:r>
            <a:endParaRPr sz="3500">
              <a:latin typeface="Roboto Mono Medium"/>
              <a:ea typeface="Roboto Mono Medium"/>
              <a:cs typeface="Roboto Mono Medium"/>
              <a:sym typeface="Roboto Mono Medium"/>
            </a:endParaRPr>
          </a:p>
        </p:txBody>
      </p:sp>
      <p:sp>
        <p:nvSpPr>
          <p:cNvPr id="156" name="Google Shape;156;g2cbb08b49e9_0_74"/>
          <p:cNvSpPr txBox="1"/>
          <p:nvPr/>
        </p:nvSpPr>
        <p:spPr>
          <a:xfrm>
            <a:off x="3598325" y="2261525"/>
            <a:ext cx="164394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Phase 5: Resume Score Calculation</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cbb08b49e9_0_80"/>
          <p:cNvSpPr txBox="1"/>
          <p:nvPr/>
        </p:nvSpPr>
        <p:spPr>
          <a:xfrm>
            <a:off x="1048650" y="3933725"/>
            <a:ext cx="22286700" cy="88722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Users can upload their resumes and receive detailed analysis results, including extracted information such as skills, education, and work experience.</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Personalized skill recommendations help users identify additional skills to enhance their resumes and improve their job search prospects.</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Course recommendations offer users opportunities for skill development and career advancement based on their identified skills.</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user-friendly interface enhances the overall user experience, providing a seamless and interactive platform for resume analysis and career guidance.</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inclusion of resume scoring provides users with actionable feedback on their resume quality, enabling them to make improvements and increase their chances of success in the job market.</a:t>
            </a:r>
            <a:endParaRPr sz="3500">
              <a:latin typeface="Roboto Mono Medium"/>
              <a:ea typeface="Roboto Mono Medium"/>
              <a:cs typeface="Roboto Mono Medium"/>
              <a:sym typeface="Roboto Mono Medium"/>
            </a:endParaRPr>
          </a:p>
        </p:txBody>
      </p:sp>
      <p:sp>
        <p:nvSpPr>
          <p:cNvPr id="162" name="Google Shape;162;g2cbb08b49e9_0_80"/>
          <p:cNvSpPr txBox="1"/>
          <p:nvPr/>
        </p:nvSpPr>
        <p:spPr>
          <a:xfrm>
            <a:off x="6191850" y="123847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Output and results</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g2cbb08b49e9_0_86"/>
          <p:cNvPicPr preferRelativeResize="0"/>
          <p:nvPr/>
        </p:nvPicPr>
        <p:blipFill>
          <a:blip r:embed="rId3">
            <a:alphaModFix/>
          </a:blip>
          <a:stretch>
            <a:fillRect/>
          </a:stretch>
        </p:blipFill>
        <p:spPr>
          <a:xfrm>
            <a:off x="7831675" y="0"/>
            <a:ext cx="9948326" cy="13715999"/>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cbb08b49e9_0_95"/>
          <p:cNvSpPr txBox="1"/>
          <p:nvPr/>
        </p:nvSpPr>
        <p:spPr>
          <a:xfrm>
            <a:off x="1048650" y="3933725"/>
            <a:ext cx="22286700" cy="8872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1.</a:t>
            </a:r>
            <a:r>
              <a:rPr lang="en-IN" sz="3500" b="1">
                <a:latin typeface="Roboto Mono"/>
                <a:ea typeface="Roboto Mono"/>
                <a:cs typeface="Roboto Mono"/>
                <a:sym typeface="Roboto Mono"/>
              </a:rPr>
              <a:t> Relevance:</a:t>
            </a:r>
            <a:r>
              <a:rPr lang="en-IN" sz="3500">
                <a:latin typeface="Roboto Mono Medium"/>
                <a:ea typeface="Roboto Mono Medium"/>
                <a:cs typeface="Roboto Mono Medium"/>
                <a:sym typeface="Roboto Mono Medium"/>
              </a:rPr>
              <a:t> Resume enhancement is crucial for job seekers.</a:t>
            </a: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  </a:t>
            </a: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2. </a:t>
            </a:r>
            <a:r>
              <a:rPr lang="en-IN" sz="3500" b="1">
                <a:latin typeface="Roboto Mono"/>
                <a:ea typeface="Roboto Mono"/>
                <a:cs typeface="Roboto Mono"/>
                <a:sym typeface="Roboto Mono"/>
              </a:rPr>
              <a:t>Empowerment</a:t>
            </a:r>
            <a:r>
              <a:rPr lang="en-IN" sz="3500">
                <a:latin typeface="Roboto Mono Medium"/>
                <a:ea typeface="Roboto Mono Medium"/>
                <a:cs typeface="Roboto Mono Medium"/>
                <a:sym typeface="Roboto Mono Medium"/>
              </a:rPr>
              <a:t>: Personalized feedback empowers users in their job search.</a:t>
            </a: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3. </a:t>
            </a:r>
            <a:r>
              <a:rPr lang="en-IN" sz="3500" b="1">
                <a:latin typeface="Roboto Mono"/>
                <a:ea typeface="Roboto Mono"/>
                <a:cs typeface="Roboto Mono"/>
                <a:sym typeface="Roboto Mono"/>
              </a:rPr>
              <a:t>Innovation</a:t>
            </a:r>
            <a:r>
              <a:rPr lang="en-IN" sz="3500">
                <a:latin typeface="Roboto Mono Medium"/>
                <a:ea typeface="Roboto Mono Medium"/>
                <a:cs typeface="Roboto Mono Medium"/>
                <a:sym typeface="Roboto Mono Medium"/>
              </a:rPr>
              <a:t>: Leveraging tech improves resume analysis and recommendations.</a:t>
            </a: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4. </a:t>
            </a:r>
            <a:r>
              <a:rPr lang="en-IN" sz="3500" b="1">
                <a:latin typeface="Roboto Mono"/>
                <a:ea typeface="Roboto Mono"/>
                <a:cs typeface="Roboto Mono"/>
                <a:sym typeface="Roboto Mono"/>
              </a:rPr>
              <a:t>Impact</a:t>
            </a:r>
            <a:r>
              <a:rPr lang="en-IN" sz="3500">
                <a:latin typeface="Roboto Mono Medium"/>
                <a:ea typeface="Roboto Mono Medium"/>
                <a:cs typeface="Roboto Mono Medium"/>
                <a:sym typeface="Roboto Mono Medium"/>
              </a:rPr>
              <a:t>: Enhancing resumes boosts career prospects effectively.</a:t>
            </a: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endParaRPr sz="3500">
              <a:latin typeface="Roboto Mono Medium"/>
              <a:ea typeface="Roboto Mono Medium"/>
              <a:cs typeface="Roboto Mono Medium"/>
              <a:sym typeface="Roboto Mono Medium"/>
            </a:endParaRPr>
          </a:p>
          <a:p>
            <a:pPr marL="0" marR="0" lvl="0" indent="0" algn="l" rtl="0">
              <a:lnSpc>
                <a:spcPct val="150000"/>
              </a:lnSpc>
              <a:spcBef>
                <a:spcPts val="0"/>
              </a:spcBef>
              <a:spcAft>
                <a:spcPts val="0"/>
              </a:spcAft>
              <a:buNone/>
            </a:pPr>
            <a:r>
              <a:rPr lang="en-IN" sz="3500">
                <a:latin typeface="Roboto Mono Medium"/>
                <a:ea typeface="Roboto Mono Medium"/>
                <a:cs typeface="Roboto Mono Medium"/>
                <a:sym typeface="Roboto Mono Medium"/>
              </a:rPr>
              <a:t>5. </a:t>
            </a:r>
            <a:r>
              <a:rPr lang="en-IN" sz="3500" b="1">
                <a:latin typeface="Roboto Mono"/>
                <a:ea typeface="Roboto Mono"/>
                <a:cs typeface="Roboto Mono"/>
                <a:sym typeface="Roboto Mono"/>
              </a:rPr>
              <a:t>Accessibility</a:t>
            </a:r>
            <a:r>
              <a:rPr lang="en-IN" sz="3500">
                <a:latin typeface="Roboto Mono Medium"/>
                <a:ea typeface="Roboto Mono Medium"/>
                <a:cs typeface="Roboto Mono Medium"/>
                <a:sym typeface="Roboto Mono Medium"/>
              </a:rPr>
              <a:t>: User-friendly web app ensures broad access to assistance.</a:t>
            </a:r>
            <a:endParaRPr sz="3500">
              <a:latin typeface="Roboto Mono Medium"/>
              <a:ea typeface="Roboto Mono Medium"/>
              <a:cs typeface="Roboto Mono Medium"/>
              <a:sym typeface="Roboto Mono Medium"/>
            </a:endParaRPr>
          </a:p>
        </p:txBody>
      </p:sp>
      <p:sp>
        <p:nvSpPr>
          <p:cNvPr id="173" name="Google Shape;173;g2cbb08b49e9_0_95"/>
          <p:cNvSpPr txBox="1"/>
          <p:nvPr/>
        </p:nvSpPr>
        <p:spPr>
          <a:xfrm>
            <a:off x="3601950" y="1167925"/>
            <a:ext cx="171801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Why you choose this particular </a:t>
            </a:r>
            <a:endParaRPr sz="6000" b="1">
              <a:latin typeface="Roboto Mono"/>
              <a:ea typeface="Roboto Mono"/>
              <a:cs typeface="Roboto Mono"/>
              <a:sym typeface="Roboto Mono"/>
            </a:endParaRPr>
          </a:p>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topic?</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cbb08b49e9_0_105"/>
          <p:cNvSpPr txBox="1"/>
          <p:nvPr/>
        </p:nvSpPr>
        <p:spPr>
          <a:xfrm>
            <a:off x="1048650" y="2840125"/>
            <a:ext cx="22286700" cy="99657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50000"/>
              </a:lnSpc>
              <a:spcBef>
                <a:spcPts val="0"/>
              </a:spcBef>
              <a:spcAft>
                <a:spcPts val="0"/>
              </a:spcAft>
              <a:buSzPts val="3600"/>
              <a:buFont typeface="Roboto Mono"/>
              <a:buChar char="●"/>
            </a:pPr>
            <a:r>
              <a:rPr lang="en-IN" sz="3600" b="1">
                <a:latin typeface="Roboto Mono"/>
                <a:ea typeface="Roboto Mono"/>
                <a:cs typeface="Roboto Mono"/>
                <a:sym typeface="Roboto Mono"/>
              </a:rPr>
              <a:t>Basic Model: </a:t>
            </a:r>
            <a:endParaRPr sz="3600" b="1">
              <a:latin typeface="Roboto Mono"/>
              <a:ea typeface="Roboto Mono"/>
              <a:cs typeface="Roboto Mono"/>
              <a:sym typeface="Roboto Mono"/>
            </a:endParaRPr>
          </a:p>
          <a:p>
            <a:pPr marL="914400" marR="0" lvl="1" indent="-457200" algn="l" rtl="0">
              <a:lnSpc>
                <a:spcPct val="150000"/>
              </a:lnSpc>
              <a:spcBef>
                <a:spcPts val="0"/>
              </a:spcBef>
              <a:spcAft>
                <a:spcPts val="0"/>
              </a:spcAft>
              <a:buSzPts val="3600"/>
              <a:buFont typeface="Roboto Mono"/>
              <a:buChar char="○"/>
            </a:pPr>
            <a:r>
              <a:rPr lang="en-IN" sz="3600">
                <a:latin typeface="Roboto Mono Medium"/>
                <a:ea typeface="Roboto Mono Medium"/>
                <a:cs typeface="Roboto Mono Medium"/>
                <a:sym typeface="Roboto Mono Medium"/>
              </a:rPr>
              <a:t>Offer a basic version of the Resume Analyzer for free, allowing users to upload a limited number of resumes and receive basic analysis and recommendations.</a:t>
            </a:r>
            <a:endParaRPr sz="3600">
              <a:latin typeface="Roboto Mono Medium"/>
              <a:ea typeface="Roboto Mono Medium"/>
              <a:cs typeface="Roboto Mono Medium"/>
              <a:sym typeface="Roboto Mono Medium"/>
            </a:endParaRPr>
          </a:p>
          <a:p>
            <a:pPr marL="457200" marR="0" lvl="0" indent="0" algn="l" rtl="0">
              <a:lnSpc>
                <a:spcPct val="150000"/>
              </a:lnSpc>
              <a:spcBef>
                <a:spcPts val="0"/>
              </a:spcBef>
              <a:spcAft>
                <a:spcPts val="0"/>
              </a:spcAft>
              <a:buNone/>
            </a:pPr>
            <a:endParaRPr sz="3600">
              <a:latin typeface="Roboto Mono Medium"/>
              <a:ea typeface="Roboto Mono Medium"/>
              <a:cs typeface="Roboto Mono Medium"/>
              <a:sym typeface="Roboto Mono Medium"/>
            </a:endParaRPr>
          </a:p>
          <a:p>
            <a:pPr marL="457200" marR="0" lvl="0" indent="-457200" algn="l" rtl="0">
              <a:lnSpc>
                <a:spcPct val="150000"/>
              </a:lnSpc>
              <a:spcBef>
                <a:spcPts val="0"/>
              </a:spcBef>
              <a:spcAft>
                <a:spcPts val="0"/>
              </a:spcAft>
              <a:buSzPts val="3600"/>
              <a:buFont typeface="Roboto Mono"/>
              <a:buChar char="●"/>
            </a:pPr>
            <a:r>
              <a:rPr lang="en-IN" sz="3600" b="1">
                <a:latin typeface="Roboto Mono"/>
                <a:ea typeface="Roboto Mono"/>
                <a:cs typeface="Roboto Mono"/>
                <a:sym typeface="Roboto Mono"/>
              </a:rPr>
              <a:t>Premium Subscription:</a:t>
            </a:r>
            <a:endParaRPr sz="3600" b="1">
              <a:latin typeface="Roboto Mono"/>
              <a:ea typeface="Roboto Mono"/>
              <a:cs typeface="Roboto Mono"/>
              <a:sym typeface="Roboto Mono"/>
            </a:endParaRPr>
          </a:p>
          <a:p>
            <a:pPr marL="1371600" marR="0" lvl="1" indent="-457200" algn="l" rtl="0">
              <a:lnSpc>
                <a:spcPct val="150000"/>
              </a:lnSpc>
              <a:spcBef>
                <a:spcPts val="0"/>
              </a:spcBef>
              <a:spcAft>
                <a:spcPts val="0"/>
              </a:spcAft>
              <a:buSzPts val="3600"/>
              <a:buFont typeface="Roboto Mono Medium"/>
              <a:buChar char="○"/>
            </a:pPr>
            <a:r>
              <a:rPr lang="en-IN" sz="3600">
                <a:latin typeface="Roboto Mono Medium"/>
                <a:ea typeface="Roboto Mono Medium"/>
                <a:cs typeface="Roboto Mono Medium"/>
                <a:sym typeface="Roboto Mono Medium"/>
              </a:rPr>
              <a:t>Introduce premium subscription plans with enhanced features and benefits for users who require more advanced analysis and personalized recommendations.</a:t>
            </a:r>
            <a:endParaRPr sz="3600">
              <a:latin typeface="Roboto Mono Medium"/>
              <a:ea typeface="Roboto Mono Medium"/>
              <a:cs typeface="Roboto Mono Medium"/>
              <a:sym typeface="Roboto Mono Medium"/>
            </a:endParaRPr>
          </a:p>
        </p:txBody>
      </p:sp>
      <p:sp>
        <p:nvSpPr>
          <p:cNvPr id="179" name="Google Shape;179;g2cbb08b49e9_0_105"/>
          <p:cNvSpPr txBox="1"/>
          <p:nvPr/>
        </p:nvSpPr>
        <p:spPr>
          <a:xfrm>
            <a:off x="3601950" y="1167925"/>
            <a:ext cx="171801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Business Model</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cbb08b49e9_0_113"/>
          <p:cNvSpPr txBox="1"/>
          <p:nvPr/>
        </p:nvSpPr>
        <p:spPr>
          <a:xfrm>
            <a:off x="1048650" y="2840125"/>
            <a:ext cx="22286700" cy="99657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50000"/>
              </a:lnSpc>
              <a:spcBef>
                <a:spcPts val="0"/>
              </a:spcBef>
              <a:spcAft>
                <a:spcPts val="0"/>
              </a:spcAft>
              <a:buSzPts val="3600"/>
              <a:buFont typeface="Roboto Mono"/>
              <a:buChar char="●"/>
            </a:pPr>
            <a:r>
              <a:rPr lang="en-IN" sz="3600" b="1" dirty="0">
                <a:latin typeface="Roboto Mono"/>
                <a:ea typeface="Roboto Mono"/>
                <a:cs typeface="Roboto Mono"/>
                <a:sym typeface="Roboto Mono"/>
              </a:rPr>
              <a:t>Corporate Plans:</a:t>
            </a:r>
            <a:endParaRPr sz="3600" b="1" dirty="0">
              <a:latin typeface="Roboto Mono"/>
              <a:ea typeface="Roboto Mono"/>
              <a:cs typeface="Roboto Mono"/>
              <a:sym typeface="Roboto Mono"/>
            </a:endParaRPr>
          </a:p>
          <a:p>
            <a:pPr marL="914400" marR="0" lvl="1" indent="-457200" algn="l" rtl="0">
              <a:lnSpc>
                <a:spcPct val="150000"/>
              </a:lnSpc>
              <a:spcBef>
                <a:spcPts val="0"/>
              </a:spcBef>
              <a:spcAft>
                <a:spcPts val="0"/>
              </a:spcAft>
              <a:buSzPts val="3600"/>
              <a:buFont typeface="Roboto Mono Medium"/>
              <a:buChar char="○"/>
            </a:pPr>
            <a:r>
              <a:rPr lang="en-IN" sz="3600" dirty="0">
                <a:latin typeface="Roboto Mono Medium"/>
                <a:ea typeface="Roboto Mono Medium"/>
                <a:cs typeface="Roboto Mono Medium"/>
                <a:sym typeface="Roboto Mono Medium"/>
              </a:rPr>
              <a:t>Offer tailored plans for businesses and organizations looking to provide career development and skill enhancement resources for their HR employees.</a:t>
            </a:r>
            <a:endParaRPr sz="3600" dirty="0">
              <a:latin typeface="Roboto Mono Medium"/>
              <a:ea typeface="Roboto Mono Medium"/>
              <a:cs typeface="Roboto Mono Medium"/>
              <a:sym typeface="Roboto Mono Medium"/>
            </a:endParaRPr>
          </a:p>
          <a:p>
            <a:pPr marL="914400" marR="0" lvl="1" indent="-457200" algn="l" rtl="0">
              <a:lnSpc>
                <a:spcPct val="150000"/>
              </a:lnSpc>
              <a:spcBef>
                <a:spcPts val="0"/>
              </a:spcBef>
              <a:spcAft>
                <a:spcPts val="0"/>
              </a:spcAft>
              <a:buSzPts val="3600"/>
              <a:buFont typeface="Roboto Mono Medium"/>
              <a:buChar char="○"/>
            </a:pPr>
            <a:r>
              <a:rPr lang="en-IN" sz="3600" dirty="0">
                <a:latin typeface="Roboto Mono Medium"/>
                <a:ea typeface="Roboto Mono Medium"/>
                <a:cs typeface="Roboto Mono Medium"/>
                <a:sym typeface="Roboto Mono Medium"/>
              </a:rPr>
              <a:t>Corporate plans may include bulk discounts, centralized administration features, and customizable branding options.</a:t>
            </a:r>
            <a:endParaRPr sz="3600" dirty="0">
              <a:latin typeface="Roboto Mono Medium"/>
              <a:ea typeface="Roboto Mono Medium"/>
              <a:cs typeface="Roboto Mono Medium"/>
              <a:sym typeface="Roboto Mono Medium"/>
            </a:endParaRPr>
          </a:p>
          <a:p>
            <a:pPr marL="914400" marR="0" lvl="0" indent="0" algn="l" rtl="0">
              <a:lnSpc>
                <a:spcPct val="150000"/>
              </a:lnSpc>
              <a:spcBef>
                <a:spcPts val="0"/>
              </a:spcBef>
              <a:spcAft>
                <a:spcPts val="0"/>
              </a:spcAft>
              <a:buNone/>
            </a:pPr>
            <a:endParaRPr sz="3600" dirty="0">
              <a:latin typeface="Roboto Mono Medium"/>
              <a:ea typeface="Roboto Mono Medium"/>
              <a:cs typeface="Roboto Mono Medium"/>
              <a:sym typeface="Roboto Mono Medium"/>
            </a:endParaRPr>
          </a:p>
          <a:p>
            <a:pPr marL="457200" marR="0" lvl="0" indent="-457200" algn="l" rtl="0">
              <a:lnSpc>
                <a:spcPct val="150000"/>
              </a:lnSpc>
              <a:spcBef>
                <a:spcPts val="0"/>
              </a:spcBef>
              <a:spcAft>
                <a:spcPts val="0"/>
              </a:spcAft>
              <a:buSzPts val="3600"/>
              <a:buFont typeface="Roboto Mono"/>
              <a:buChar char="●"/>
            </a:pPr>
            <a:r>
              <a:rPr lang="en-IN" sz="3600" b="1" dirty="0">
                <a:latin typeface="Roboto Mono"/>
                <a:ea typeface="Roboto Mono"/>
                <a:cs typeface="Roboto Mono"/>
                <a:sym typeface="Roboto Mono"/>
              </a:rPr>
              <a:t>Advertising Revenue:</a:t>
            </a:r>
            <a:endParaRPr sz="3600" b="1" dirty="0">
              <a:latin typeface="Roboto Mono"/>
              <a:ea typeface="Roboto Mono"/>
              <a:cs typeface="Roboto Mono"/>
              <a:sym typeface="Roboto Mono"/>
            </a:endParaRPr>
          </a:p>
          <a:p>
            <a:pPr marL="1371600" marR="0" lvl="1" indent="-457200" algn="l" rtl="0">
              <a:lnSpc>
                <a:spcPct val="150000"/>
              </a:lnSpc>
              <a:spcBef>
                <a:spcPts val="0"/>
              </a:spcBef>
              <a:spcAft>
                <a:spcPts val="0"/>
              </a:spcAft>
              <a:buSzPts val="3600"/>
              <a:buFont typeface="Roboto Mono Medium"/>
              <a:buChar char="○"/>
            </a:pPr>
            <a:r>
              <a:rPr lang="en-IN" sz="3600" dirty="0">
                <a:latin typeface="Roboto Mono Medium"/>
                <a:ea typeface="Roboto Mono Medium"/>
                <a:cs typeface="Roboto Mono Medium"/>
                <a:sym typeface="Roboto Mono Medium"/>
              </a:rPr>
              <a:t>Generate revenue through targeted advertising within the platform, leveraging user data and analytics to provide relevant advertising opportunities to advertisers.</a:t>
            </a:r>
            <a:endParaRPr sz="3600" dirty="0">
              <a:latin typeface="Roboto Mono Medium"/>
              <a:ea typeface="Roboto Mono Medium"/>
              <a:cs typeface="Roboto Mono Medium"/>
              <a:sym typeface="Roboto Mono Medium"/>
            </a:endParaRPr>
          </a:p>
        </p:txBody>
      </p:sp>
      <p:sp>
        <p:nvSpPr>
          <p:cNvPr id="185" name="Google Shape;185;g2cbb08b49e9_0_113"/>
          <p:cNvSpPr txBox="1"/>
          <p:nvPr/>
        </p:nvSpPr>
        <p:spPr>
          <a:xfrm>
            <a:off x="3601950" y="1167925"/>
            <a:ext cx="171801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Business Model</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cbb08b49e9_0_100"/>
          <p:cNvSpPr txBox="1"/>
          <p:nvPr/>
        </p:nvSpPr>
        <p:spPr>
          <a:xfrm>
            <a:off x="1048650" y="2840125"/>
            <a:ext cx="22286700" cy="99657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The Resume Analyzer project provides personalized career guidance and skill enhancement in the competitive job market.</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Leveraging innovative technology and user-friendly design, the web application empowers users to optimize resumes, receive tailored skill recommendations, and access relevant courses.</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It demonstrates potential to positively impact users' employability and career prospects by aiding in navigating the complexities of the job search process.</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Successful implementation showcases opportunities for future development and expansion, with potential to enhance functionality and broaden reach.</a:t>
            </a:r>
            <a:endParaRPr sz="3500">
              <a:latin typeface="Roboto Mono Medium"/>
              <a:ea typeface="Roboto Mono Medium"/>
              <a:cs typeface="Roboto Mono Medium"/>
              <a:sym typeface="Roboto Mono Medium"/>
            </a:endParaRPr>
          </a:p>
          <a:p>
            <a:pPr marL="457200" marR="0" lvl="0" indent="-450850" algn="l" rtl="0">
              <a:lnSpc>
                <a:spcPct val="150000"/>
              </a:lnSpc>
              <a:spcBef>
                <a:spcPts val="0"/>
              </a:spcBef>
              <a:spcAft>
                <a:spcPts val="0"/>
              </a:spcAft>
              <a:buSzPts val="3500"/>
              <a:buFont typeface="Roboto Mono Medium"/>
              <a:buChar char="●"/>
            </a:pPr>
            <a:r>
              <a:rPr lang="en-IN" sz="3500">
                <a:latin typeface="Roboto Mono Medium"/>
                <a:ea typeface="Roboto Mono Medium"/>
                <a:cs typeface="Roboto Mono Medium"/>
                <a:sym typeface="Roboto Mono Medium"/>
              </a:rPr>
              <a:t>Overall, the Resume Analyzer project serves as a valuable tool for job seekers, offering comprehensive support and guidance throughout their career development journey.</a:t>
            </a:r>
            <a:endParaRPr sz="3500">
              <a:latin typeface="Roboto Mono Medium"/>
              <a:ea typeface="Roboto Mono Medium"/>
              <a:cs typeface="Roboto Mono Medium"/>
              <a:sym typeface="Roboto Mono Medium"/>
            </a:endParaRPr>
          </a:p>
        </p:txBody>
      </p:sp>
      <p:sp>
        <p:nvSpPr>
          <p:cNvPr id="191" name="Google Shape;191;g2cbb08b49e9_0_100"/>
          <p:cNvSpPr txBox="1"/>
          <p:nvPr/>
        </p:nvSpPr>
        <p:spPr>
          <a:xfrm>
            <a:off x="3601950" y="1167925"/>
            <a:ext cx="171801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Conclusion &amp; Future scope</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cbb08b49e9_0_3"/>
          <p:cNvSpPr txBox="1"/>
          <p:nvPr/>
        </p:nvSpPr>
        <p:spPr>
          <a:xfrm>
            <a:off x="1048650" y="4309100"/>
            <a:ext cx="22286700" cy="70803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r>
              <a:rPr lang="en-IN" sz="4000">
                <a:latin typeface="Roboto Mono Medium"/>
                <a:ea typeface="Roboto Mono Medium"/>
                <a:cs typeface="Roboto Mono Medium"/>
                <a:sym typeface="Roboto Mono Medium"/>
              </a:rPr>
              <a:t>To effectively addresses the challenge of enhancing employability by providing personalized resume analysis and skill recommendations, offering valuable insights to job seekers and empowering them to align their skill sets with industry demands, ultimately improving their job search success.</a:t>
            </a:r>
            <a:endParaRPr sz="4000" b="0" i="0" u="none" strike="noStrike" cap="none">
              <a:solidFill>
                <a:srgbClr val="000000"/>
              </a:solidFill>
              <a:latin typeface="Roboto Mono Medium"/>
              <a:ea typeface="Roboto Mono Medium"/>
              <a:cs typeface="Roboto Mono Medium"/>
              <a:sym typeface="Roboto Mono Medium"/>
            </a:endParaRPr>
          </a:p>
        </p:txBody>
      </p:sp>
      <p:sp>
        <p:nvSpPr>
          <p:cNvPr id="91" name="Google Shape;91;g2cbb08b49e9_0_3"/>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Problem Statement</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6bc4cd7a02_0_58"/>
          <p:cNvSpPr txBox="1"/>
          <p:nvPr/>
        </p:nvSpPr>
        <p:spPr>
          <a:xfrm>
            <a:off x="2264250" y="3697075"/>
            <a:ext cx="19855500" cy="7994400"/>
          </a:xfrm>
          <a:prstGeom prst="rect">
            <a:avLst/>
          </a:prstGeom>
          <a:noFill/>
          <a:ln>
            <a:noFill/>
          </a:ln>
        </p:spPr>
        <p:txBody>
          <a:bodyPr spcFirstLastPara="1" wrap="square" lIns="91425" tIns="91425" rIns="91425" bIns="91425" anchor="t" anchorCtr="0">
            <a:noAutofit/>
          </a:bodyPr>
          <a:lstStyle/>
          <a:p>
            <a:pPr marL="914400" marR="0" lvl="0" indent="0" algn="l" rtl="0">
              <a:lnSpc>
                <a:spcPct val="150000"/>
              </a:lnSpc>
              <a:spcBef>
                <a:spcPts val="0"/>
              </a:spcBef>
              <a:spcAft>
                <a:spcPts val="0"/>
              </a:spcAft>
              <a:buClr>
                <a:srgbClr val="000000"/>
              </a:buClr>
              <a:buSzPts val="4000"/>
              <a:buFont typeface="Arial"/>
              <a:buNone/>
            </a:pPr>
            <a:endParaRPr sz="4000" b="0" i="0" u="none" strike="noStrike" cap="none">
              <a:solidFill>
                <a:srgbClr val="000000"/>
              </a:solidFill>
              <a:latin typeface="Roboto Mono Medium"/>
              <a:ea typeface="Roboto Mono Medium"/>
              <a:cs typeface="Roboto Mono Medium"/>
              <a:sym typeface="Roboto Mono Medium"/>
            </a:endParaRPr>
          </a:p>
        </p:txBody>
      </p:sp>
      <p:sp>
        <p:nvSpPr>
          <p:cNvPr id="197" name="Google Shape;197;g26bc4cd7a02_0_58"/>
          <p:cNvSpPr txBox="1"/>
          <p:nvPr/>
        </p:nvSpPr>
        <p:spPr>
          <a:xfrm>
            <a:off x="1259250" y="2126625"/>
            <a:ext cx="20822100" cy="16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rgbClr val="000000"/>
              </a:solidFill>
              <a:latin typeface="Roboto Mono"/>
              <a:ea typeface="Roboto Mono"/>
              <a:cs typeface="Roboto Mono"/>
              <a:sym typeface="Roboto Mono"/>
            </a:endParaRPr>
          </a:p>
        </p:txBody>
      </p:sp>
      <p:pic>
        <p:nvPicPr>
          <p:cNvPr id="198" name="Google Shape;198;g26bc4cd7a02_0_58"/>
          <p:cNvPicPr preferRelativeResize="0"/>
          <p:nvPr/>
        </p:nvPicPr>
        <p:blipFill rotWithShape="1">
          <a:blip r:embed="rId3">
            <a:alphaModFix/>
          </a:blip>
          <a:srcRect/>
          <a:stretch/>
        </p:blipFill>
        <p:spPr>
          <a:xfrm>
            <a:off x="6876188" y="4739200"/>
            <a:ext cx="10631625" cy="452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cbb08b49e9_0_9"/>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457200" marR="0" lvl="0" indent="-482600" algn="l" rtl="0">
              <a:lnSpc>
                <a:spcPct val="150000"/>
              </a:lnSpc>
              <a:spcBef>
                <a:spcPts val="0"/>
              </a:spcBef>
              <a:spcAft>
                <a:spcPts val="0"/>
              </a:spcAft>
              <a:buSzPts val="4000"/>
              <a:buFont typeface="Roboto Mono Medium"/>
              <a:buAutoNum type="arabicPeriod"/>
            </a:pPr>
            <a:r>
              <a:rPr lang="en-IN" sz="4000" b="1" dirty="0">
                <a:latin typeface="Roboto Mono"/>
                <a:ea typeface="Roboto Mono"/>
                <a:cs typeface="Roboto Mono"/>
                <a:sym typeface="Roboto Mono"/>
              </a:rPr>
              <a:t>Data Processing</a:t>
            </a:r>
            <a:r>
              <a:rPr lang="en-IN" sz="4000" dirty="0">
                <a:latin typeface="Roboto Mono Medium"/>
                <a:ea typeface="Roboto Mono Medium"/>
                <a:cs typeface="Roboto Mono Medium"/>
                <a:sym typeface="Roboto Mono Medium"/>
              </a:rPr>
              <a:t>:</a:t>
            </a:r>
            <a:endParaRPr sz="4000" dirty="0">
              <a:latin typeface="Roboto Mono Medium"/>
              <a:ea typeface="Roboto Mono Medium"/>
              <a:cs typeface="Roboto Mono Medium"/>
              <a:sym typeface="Roboto Mono Medium"/>
            </a:endParaRPr>
          </a:p>
          <a:p>
            <a:pPr marL="457200" marR="0" lvl="0" indent="0" algn="l" rtl="0">
              <a:lnSpc>
                <a:spcPct val="150000"/>
              </a:lnSpc>
              <a:spcBef>
                <a:spcPts val="0"/>
              </a:spcBef>
              <a:spcAft>
                <a:spcPts val="0"/>
              </a:spcAft>
              <a:buNone/>
            </a:pPr>
            <a:endParaRPr sz="4000" dirty="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dirty="0">
                <a:latin typeface="Roboto Mono Medium"/>
                <a:ea typeface="Roboto Mono Medium"/>
                <a:cs typeface="Roboto Mono Medium"/>
                <a:sym typeface="Roboto Mono Medium"/>
              </a:rPr>
              <a:t>Utilize PDF parsing techniques to extract text content from uploaded resumes.</a:t>
            </a:r>
            <a:endParaRPr sz="4000" dirty="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dirty="0">
                <a:latin typeface="Roboto Mono Medium"/>
                <a:ea typeface="Roboto Mono Medium"/>
                <a:cs typeface="Roboto Mono Medium"/>
                <a:sym typeface="Roboto Mono Medium"/>
              </a:rPr>
              <a:t>Employ basic text processing methods to tokenize, clean, and preprocess the resume text.</a:t>
            </a:r>
            <a:endParaRPr sz="4000" dirty="0">
              <a:latin typeface="Roboto Mono Medium"/>
              <a:ea typeface="Roboto Mono Medium"/>
              <a:cs typeface="Roboto Mono Medium"/>
              <a:sym typeface="Roboto Mono Medium"/>
            </a:endParaRPr>
          </a:p>
        </p:txBody>
      </p:sp>
      <p:sp>
        <p:nvSpPr>
          <p:cNvPr id="97" name="Google Shape;97;g2cbb08b49e9_0_9"/>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Proposed Methodology</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cbb08b49e9_0_16"/>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4000" b="1">
                <a:latin typeface="Roboto Mono"/>
                <a:ea typeface="Roboto Mono"/>
                <a:cs typeface="Roboto Mono"/>
                <a:sym typeface="Roboto Mono"/>
              </a:rPr>
              <a:t>2. Resume Analysis:</a:t>
            </a:r>
            <a:endParaRPr sz="4000" b="1">
              <a:latin typeface="Roboto Mono"/>
              <a:ea typeface="Roboto Mono"/>
              <a:cs typeface="Roboto Mono"/>
              <a:sym typeface="Roboto Mono"/>
            </a:endParaRPr>
          </a:p>
          <a:p>
            <a:pPr marL="914400" marR="0" lvl="0" indent="0" algn="l" rtl="0">
              <a:lnSpc>
                <a:spcPct val="150000"/>
              </a:lnSpc>
              <a:spcBef>
                <a:spcPts val="0"/>
              </a:spcBef>
              <a:spcAft>
                <a:spcPts val="0"/>
              </a:spcAft>
              <a:buNone/>
            </a:pPr>
            <a:endParaRPr sz="4000" b="1">
              <a:latin typeface="Roboto Mono"/>
              <a:ea typeface="Roboto Mono"/>
              <a:cs typeface="Roboto Mono"/>
              <a:sym typeface="Roboto Mono"/>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Apply keyword extraction to identify relevant skills and qualifications mentioned in the resume.</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Use basic pattern matching or rule-based methods to categorize resume sections such as education, work experience, and skills.</a:t>
            </a:r>
            <a:endParaRPr sz="4000">
              <a:latin typeface="Roboto Mono Medium"/>
              <a:ea typeface="Roboto Mono Medium"/>
              <a:cs typeface="Roboto Mono Medium"/>
              <a:sym typeface="Roboto Mono Medium"/>
            </a:endParaRPr>
          </a:p>
        </p:txBody>
      </p:sp>
      <p:sp>
        <p:nvSpPr>
          <p:cNvPr id="103" name="Google Shape;103;g2cbb08b49e9_0_16"/>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Proposed Methodology</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cbb08b49e9_0_22"/>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4000" b="1">
                <a:latin typeface="Roboto Mono"/>
                <a:ea typeface="Roboto Mono"/>
                <a:cs typeface="Roboto Mono"/>
                <a:sym typeface="Roboto Mono"/>
              </a:rPr>
              <a:t>3. Skill Recommendation:</a:t>
            </a:r>
            <a:endParaRPr sz="4000" b="1">
              <a:latin typeface="Roboto Mono"/>
              <a:ea typeface="Roboto Mono"/>
              <a:cs typeface="Roboto Mono"/>
              <a:sym typeface="Roboto Mono"/>
            </a:endParaRPr>
          </a:p>
          <a:p>
            <a:pPr marL="0" marR="0" lvl="0" indent="0" algn="l" rtl="0">
              <a:lnSpc>
                <a:spcPct val="150000"/>
              </a:lnSpc>
              <a:spcBef>
                <a:spcPts val="0"/>
              </a:spcBef>
              <a:spcAft>
                <a:spcPts val="0"/>
              </a:spcAft>
              <a:buNone/>
            </a:pPr>
            <a:endParaRPr sz="4000" b="1">
              <a:latin typeface="Roboto Mono"/>
              <a:ea typeface="Roboto Mono"/>
              <a:cs typeface="Roboto Mono"/>
              <a:sym typeface="Roboto Mono"/>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Implement a simple rule-based system to recommend additional skills based on the identified keywords and job role.</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Prioritize skills commonly associated with the user's field of interest or industry.</a:t>
            </a:r>
            <a:endParaRPr sz="4000">
              <a:latin typeface="Roboto Mono Medium"/>
              <a:ea typeface="Roboto Mono Medium"/>
              <a:cs typeface="Roboto Mono Medium"/>
              <a:sym typeface="Roboto Mono Medium"/>
            </a:endParaRPr>
          </a:p>
        </p:txBody>
      </p:sp>
      <p:sp>
        <p:nvSpPr>
          <p:cNvPr id="109" name="Google Shape;109;g2cbb08b49e9_0_22"/>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Proposed Methodology</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cbb08b49e9_0_27"/>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4000" b="1">
                <a:latin typeface="Roboto Mono"/>
                <a:ea typeface="Roboto Mono"/>
                <a:cs typeface="Roboto Mono"/>
                <a:sym typeface="Roboto Mono"/>
              </a:rPr>
              <a:t>4.Course Recommendations:</a:t>
            </a:r>
            <a:endParaRPr sz="4000" b="1">
              <a:latin typeface="Roboto Mono"/>
              <a:ea typeface="Roboto Mono"/>
              <a:cs typeface="Roboto Mono"/>
              <a:sym typeface="Roboto Mono"/>
            </a:endParaRPr>
          </a:p>
          <a:p>
            <a:pPr marL="914400" marR="0" lvl="0" indent="0" algn="l" rtl="0">
              <a:lnSpc>
                <a:spcPct val="150000"/>
              </a:lnSpc>
              <a:spcBef>
                <a:spcPts val="0"/>
              </a:spcBef>
              <a:spcAft>
                <a:spcPts val="0"/>
              </a:spcAft>
              <a:buNone/>
            </a:pPr>
            <a:endParaRPr sz="4000" b="1">
              <a:latin typeface="Roboto Mono"/>
              <a:ea typeface="Roboto Mono"/>
              <a:cs typeface="Roboto Mono"/>
              <a:sym typeface="Roboto Mono"/>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Curate a small list of online courses or learning resources relevant to the recommended skills.</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Present course recommendations based on predefined mappings between skills and courses.</a:t>
            </a:r>
            <a:endParaRPr sz="4000">
              <a:latin typeface="Roboto Mono Medium"/>
              <a:ea typeface="Roboto Mono Medium"/>
              <a:cs typeface="Roboto Mono Medium"/>
              <a:sym typeface="Roboto Mono Medium"/>
            </a:endParaRPr>
          </a:p>
        </p:txBody>
      </p:sp>
      <p:sp>
        <p:nvSpPr>
          <p:cNvPr id="115" name="Google Shape;115;g2cbb08b49e9_0_27"/>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Proposed Methodology</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cbb08b49e9_0_42"/>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4000" b="1">
                <a:latin typeface="Roboto Mono"/>
                <a:ea typeface="Roboto Mono"/>
                <a:cs typeface="Roboto Mono"/>
                <a:sym typeface="Roboto Mono"/>
              </a:rPr>
              <a:t>5. User Interface Design:</a:t>
            </a:r>
            <a:endParaRPr sz="4000" b="1">
              <a:latin typeface="Roboto Mono"/>
              <a:ea typeface="Roboto Mono"/>
              <a:cs typeface="Roboto Mono"/>
              <a:sym typeface="Roboto Mono"/>
            </a:endParaRPr>
          </a:p>
          <a:p>
            <a:pPr marL="914400" marR="0" lvl="0" indent="0" algn="l" rtl="0">
              <a:lnSpc>
                <a:spcPct val="150000"/>
              </a:lnSpc>
              <a:spcBef>
                <a:spcPts val="0"/>
              </a:spcBef>
              <a:spcAft>
                <a:spcPts val="0"/>
              </a:spcAft>
              <a:buNone/>
            </a:pPr>
            <a:endParaRPr sz="4000" b="1">
              <a:latin typeface="Roboto Mono"/>
              <a:ea typeface="Roboto Mono"/>
              <a:cs typeface="Roboto Mono"/>
              <a:sym typeface="Roboto Mono"/>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Develop a straightforward web interface using Streamlit for resume upload and result display.</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Design intuitive widgets for users to interact with, such as buttons for skill recommendation and course suggestions.</a:t>
            </a:r>
            <a:endParaRPr sz="4000">
              <a:latin typeface="Roboto Mono Medium"/>
              <a:ea typeface="Roboto Mono Medium"/>
              <a:cs typeface="Roboto Mono Medium"/>
              <a:sym typeface="Roboto Mono Medium"/>
            </a:endParaRPr>
          </a:p>
        </p:txBody>
      </p:sp>
      <p:sp>
        <p:nvSpPr>
          <p:cNvPr id="121" name="Google Shape;121;g2cbb08b49e9_0_42"/>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Proposed Methodology</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cbb08b49e9_0_48"/>
          <p:cNvSpPr txBox="1"/>
          <p:nvPr/>
        </p:nvSpPr>
        <p:spPr>
          <a:xfrm>
            <a:off x="6101125" y="592637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18000" b="1">
                <a:latin typeface="Roboto Mono"/>
                <a:ea typeface="Roboto Mono"/>
                <a:cs typeface="Roboto Mono"/>
                <a:sym typeface="Roboto Mono"/>
              </a:rPr>
              <a:t>Pipeline</a:t>
            </a:r>
            <a:endParaRPr sz="18000" b="1" i="0" u="none" strike="noStrike" cap="none">
              <a:solidFill>
                <a:srgbClr val="000000"/>
              </a:solidFill>
              <a:latin typeface="Roboto Mono"/>
              <a:ea typeface="Roboto Mono"/>
              <a:cs typeface="Roboto Mono"/>
              <a:sym typeface="Roboto Mono"/>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cbb08b49e9_0_53"/>
          <p:cNvSpPr txBox="1"/>
          <p:nvPr/>
        </p:nvSpPr>
        <p:spPr>
          <a:xfrm>
            <a:off x="1048650" y="4193675"/>
            <a:ext cx="22286700" cy="7080300"/>
          </a:xfrm>
          <a:prstGeom prst="rect">
            <a:avLst/>
          </a:prstGeom>
          <a:noFill/>
          <a:ln>
            <a:noFill/>
          </a:ln>
        </p:spPr>
        <p:txBody>
          <a:bodyPr spcFirstLastPara="1" wrap="square" lIns="91425" tIns="91425" rIns="91425" bIns="91425" anchor="t" anchorCtr="0">
            <a:noAutofit/>
          </a:bodyPr>
          <a:lstStyle/>
          <a:p>
            <a:pPr marL="457200" marR="0" lvl="0" indent="-482600" algn="l" rtl="0">
              <a:lnSpc>
                <a:spcPct val="150000"/>
              </a:lnSpc>
              <a:spcBef>
                <a:spcPts val="0"/>
              </a:spcBef>
              <a:spcAft>
                <a:spcPts val="0"/>
              </a:spcAft>
              <a:buSzPts val="4000"/>
              <a:buFont typeface="Roboto Mono Medium"/>
              <a:buChar char="●"/>
            </a:pPr>
            <a:r>
              <a:rPr lang="en-IN" sz="4000" b="1">
                <a:latin typeface="Roboto Mono"/>
                <a:ea typeface="Roboto Mono"/>
                <a:cs typeface="Roboto Mono"/>
                <a:sym typeface="Roboto Mono"/>
              </a:rPr>
              <a:t>Libraries Used:</a:t>
            </a:r>
            <a:endParaRPr sz="4000" b="1">
              <a:latin typeface="Roboto Mono"/>
              <a:ea typeface="Roboto Mono"/>
              <a:cs typeface="Roboto Mono"/>
              <a:sym typeface="Roboto Mono"/>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streamlit: For building the web application interface.</a:t>
            </a:r>
            <a:endParaRPr sz="4000">
              <a:latin typeface="Roboto Mono Medium"/>
              <a:ea typeface="Roboto Mono Medium"/>
              <a:cs typeface="Roboto Mono Medium"/>
              <a:sym typeface="Roboto Mono Medium"/>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pyresparser: For parsing the resume and extracting information.</a:t>
            </a:r>
            <a:endParaRPr sz="4000">
              <a:latin typeface="Roboto Mono Medium"/>
              <a:ea typeface="Roboto Mono Medium"/>
              <a:cs typeface="Roboto Mono Medium"/>
              <a:sym typeface="Roboto Mono Medium"/>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pdfminer3: For parsing PDF files to extract text content.</a:t>
            </a:r>
            <a:endParaRPr sz="4000">
              <a:latin typeface="Roboto Mono Medium"/>
              <a:ea typeface="Roboto Mono Medium"/>
              <a:cs typeface="Roboto Mono Medium"/>
              <a:sym typeface="Roboto Mono Medium"/>
            </a:endParaRPr>
          </a:p>
          <a:p>
            <a:pPr marL="457200" marR="0" lvl="0" indent="-482600" algn="l" rtl="0">
              <a:lnSpc>
                <a:spcPct val="150000"/>
              </a:lnSpc>
              <a:spcBef>
                <a:spcPts val="0"/>
              </a:spcBef>
              <a:spcAft>
                <a:spcPts val="0"/>
              </a:spcAft>
              <a:buSzPts val="4000"/>
              <a:buFont typeface="Roboto Mono Medium"/>
              <a:buChar char="●"/>
            </a:pPr>
            <a:r>
              <a:rPr lang="en-IN" sz="4000" b="1">
                <a:latin typeface="Roboto Mono"/>
                <a:ea typeface="Roboto Mono"/>
                <a:cs typeface="Roboto Mono"/>
                <a:sym typeface="Roboto Mono"/>
              </a:rPr>
              <a:t>Steps:</a:t>
            </a:r>
            <a:endParaRPr sz="4000" b="1">
              <a:latin typeface="Roboto Mono"/>
              <a:ea typeface="Roboto Mono"/>
              <a:cs typeface="Roboto Mono"/>
              <a:sym typeface="Roboto Mono"/>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User uploads a PDF resume using the Streamlit file uploader widget.</a:t>
            </a:r>
            <a:endParaRPr sz="4000">
              <a:latin typeface="Roboto Mono Medium"/>
              <a:ea typeface="Roboto Mono Medium"/>
              <a:cs typeface="Roboto Mono Medium"/>
              <a:sym typeface="Roboto Mono Medium"/>
            </a:endParaRPr>
          </a:p>
          <a:p>
            <a:pPr marL="1371600" marR="0" lvl="1" indent="-482600" algn="l" rtl="0">
              <a:lnSpc>
                <a:spcPct val="150000"/>
              </a:lnSpc>
              <a:spcBef>
                <a:spcPts val="0"/>
              </a:spcBef>
              <a:spcAft>
                <a:spcPts val="0"/>
              </a:spcAft>
              <a:buSzPts val="4000"/>
              <a:buFont typeface="Roboto Mono Medium"/>
              <a:buChar char="○"/>
            </a:pPr>
            <a:r>
              <a:rPr lang="en-IN" sz="4000">
                <a:latin typeface="Roboto Mono Medium"/>
                <a:ea typeface="Roboto Mono Medium"/>
                <a:cs typeface="Roboto Mono Medium"/>
                <a:sym typeface="Roboto Mono Medium"/>
              </a:rPr>
              <a:t>The uploaded PDF file is processed using PDF parsing techniques from the pdfminer3 library to extract text content.</a:t>
            </a:r>
            <a:endParaRPr sz="4000">
              <a:latin typeface="Roboto Mono Medium"/>
              <a:ea typeface="Roboto Mono Medium"/>
              <a:cs typeface="Roboto Mono Medium"/>
              <a:sym typeface="Roboto Mono Medium"/>
            </a:endParaRPr>
          </a:p>
        </p:txBody>
      </p:sp>
      <p:sp>
        <p:nvSpPr>
          <p:cNvPr id="132" name="Google Shape;132;g2cbb08b49e9_0_53"/>
          <p:cNvSpPr txBox="1"/>
          <p:nvPr/>
        </p:nvSpPr>
        <p:spPr>
          <a:xfrm>
            <a:off x="6191850" y="2261525"/>
            <a:ext cx="12000300" cy="167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IN" sz="6000" b="1">
                <a:latin typeface="Roboto Mono"/>
                <a:ea typeface="Roboto Mono"/>
                <a:cs typeface="Roboto Mono"/>
                <a:sym typeface="Roboto Mono"/>
              </a:rPr>
              <a:t>Phase 1: Data Processing</a:t>
            </a:r>
            <a:endParaRPr sz="6000" b="1" i="0" u="none" strike="noStrike" cap="none">
              <a:solidFill>
                <a:srgbClr val="000000"/>
              </a:solidFill>
              <a:latin typeface="Roboto Mono"/>
              <a:ea typeface="Roboto Mono"/>
              <a:cs typeface="Roboto Mono"/>
              <a:sym typeface="Roboto Mono"/>
            </a:endParaRPr>
          </a:p>
        </p:txBody>
      </p:sp>
    </p:spTree>
  </p:cSld>
  <p:clrMapOvr>
    <a:masterClrMapping/>
  </p:clrMapOvr>
  <p:transition spd="med">
    <p:pull/>
  </p:transition>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Custom</PresentationFormat>
  <Paragraphs>105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 Neue</vt:lpstr>
      <vt:lpstr>Roboto Mono</vt:lpstr>
      <vt:lpstr>Roboto Mono SemiBold</vt:lpstr>
      <vt:lpstr>Roboto Mono Medium</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Chaitanya N</cp:lastModifiedBy>
  <cp:revision>1</cp:revision>
  <dcterms:modified xsi:type="dcterms:W3CDTF">2024-04-12T17:16:09Z</dcterms:modified>
</cp:coreProperties>
</file>