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71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0525" y="454583"/>
            <a:ext cx="549846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0525" y="1131002"/>
            <a:ext cx="6633209" cy="108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4" name="object 4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0175" y="1636693"/>
            <a:ext cx="4248785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900" spc="340" dirty="0"/>
              <a:t>LinkBERT:</a:t>
            </a:r>
            <a:r>
              <a:rPr sz="2900" spc="120" dirty="0"/>
              <a:t> </a:t>
            </a:r>
            <a:r>
              <a:rPr lang="en-US" sz="2900" spc="120" dirty="0"/>
              <a:t>Fine-tuning Pretrained </a:t>
            </a:r>
            <a:r>
              <a:rPr sz="2900" spc="430" dirty="0"/>
              <a:t>Language</a:t>
            </a:r>
            <a:r>
              <a:rPr sz="2900" spc="125" dirty="0"/>
              <a:t> </a:t>
            </a:r>
            <a:r>
              <a:rPr sz="2900" spc="275" dirty="0"/>
              <a:t>Model</a:t>
            </a:r>
            <a:r>
              <a:rPr sz="2900" spc="125" dirty="0"/>
              <a:t> </a:t>
            </a:r>
            <a:r>
              <a:rPr sz="2900" spc="280" dirty="0"/>
              <a:t>with </a:t>
            </a:r>
            <a:r>
              <a:rPr sz="2900" spc="430" dirty="0"/>
              <a:t>Document</a:t>
            </a:r>
            <a:r>
              <a:rPr sz="2900" spc="105" dirty="0"/>
              <a:t> </a:t>
            </a:r>
            <a:r>
              <a:rPr sz="2900" spc="315" dirty="0"/>
              <a:t>Links</a:t>
            </a:r>
            <a:endParaRPr sz="2900" dirty="0"/>
          </a:p>
        </p:txBody>
      </p:sp>
      <p:sp>
        <p:nvSpPr>
          <p:cNvPr id="8" name="object 8"/>
          <p:cNvSpPr txBox="1"/>
          <p:nvPr/>
        </p:nvSpPr>
        <p:spPr>
          <a:xfrm>
            <a:off x="5156974" y="3959646"/>
            <a:ext cx="2005826" cy="84458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09"/>
              </a:spcBef>
            </a:pPr>
            <a:r>
              <a:rPr lang="en-US" sz="1400" spc="-10" dirty="0" err="1">
                <a:solidFill>
                  <a:srgbClr val="FFFFFF"/>
                </a:solidFill>
                <a:latin typeface="+mn-lt"/>
                <a:cs typeface="Lato"/>
              </a:rPr>
              <a:t>Jyothesh</a:t>
            </a:r>
            <a:r>
              <a:rPr lang="en-US" sz="1400" spc="-10" dirty="0">
                <a:solidFill>
                  <a:srgbClr val="FFFFFF"/>
                </a:solidFill>
                <a:latin typeface="+mn-lt"/>
                <a:cs typeface="Lato"/>
              </a:rPr>
              <a:t> </a:t>
            </a:r>
            <a:r>
              <a:rPr lang="en-US" sz="1400" spc="-10" dirty="0" err="1">
                <a:solidFill>
                  <a:srgbClr val="FFFFFF"/>
                </a:solidFill>
                <a:latin typeface="+mn-lt"/>
                <a:cs typeface="Lato"/>
              </a:rPr>
              <a:t>Lagishetty</a:t>
            </a:r>
            <a:r>
              <a:rPr lang="en-US" sz="1400" spc="-10" dirty="0">
                <a:solidFill>
                  <a:srgbClr val="FFFFFF"/>
                </a:solidFill>
                <a:latin typeface="+mn-lt"/>
                <a:cs typeface="Lato"/>
              </a:rPr>
              <a:t> </a:t>
            </a:r>
          </a:p>
          <a:p>
            <a:pPr marL="12700" marR="5080">
              <a:lnSpc>
                <a:spcPct val="80000"/>
              </a:lnSpc>
              <a:spcBef>
                <a:spcPts val="409"/>
              </a:spcBef>
            </a:pPr>
            <a:r>
              <a:rPr lang="en-US" sz="1400" spc="-10" dirty="0" err="1">
                <a:solidFill>
                  <a:srgbClr val="FFFFFF"/>
                </a:solidFill>
                <a:latin typeface="+mn-lt"/>
                <a:cs typeface="Lato"/>
              </a:rPr>
              <a:t>Chaithanya</a:t>
            </a:r>
            <a:r>
              <a:rPr lang="en-US" sz="1400" spc="-10" dirty="0">
                <a:solidFill>
                  <a:srgbClr val="FFFFFF"/>
                </a:solidFill>
                <a:latin typeface="+mn-lt"/>
                <a:cs typeface="Lato"/>
              </a:rPr>
              <a:t> </a:t>
            </a:r>
            <a:r>
              <a:rPr lang="en-US" sz="1400" spc="-10" dirty="0" err="1">
                <a:solidFill>
                  <a:srgbClr val="FFFFFF"/>
                </a:solidFill>
                <a:latin typeface="+mn-lt"/>
                <a:cs typeface="Lato"/>
              </a:rPr>
              <a:t>Kolli</a:t>
            </a:r>
            <a:endParaRPr lang="en-US" sz="1400" spc="-10" dirty="0">
              <a:solidFill>
                <a:srgbClr val="FFFFFF"/>
              </a:solidFill>
              <a:latin typeface="+mn-lt"/>
              <a:cs typeface="Lato"/>
            </a:endParaRPr>
          </a:p>
          <a:p>
            <a:pPr marL="12700" marR="5080">
              <a:lnSpc>
                <a:spcPct val="80000"/>
              </a:lnSpc>
              <a:spcBef>
                <a:spcPts val="409"/>
              </a:spcBef>
            </a:pPr>
            <a:r>
              <a:rPr lang="en-US" sz="1400" spc="-10" dirty="0">
                <a:solidFill>
                  <a:srgbClr val="FFFFFF"/>
                </a:solidFill>
                <a:latin typeface="Tahoma"/>
                <a:cs typeface="Tahoma"/>
              </a:rPr>
              <a:t>Guna jaswanth reddy </a:t>
            </a:r>
            <a:r>
              <a:rPr lang="en-US" sz="1400" spc="-10" dirty="0" err="1">
                <a:solidFill>
                  <a:srgbClr val="FFFFFF"/>
                </a:solidFill>
                <a:latin typeface="Tahoma"/>
                <a:cs typeface="Tahoma"/>
              </a:rPr>
              <a:t>Maduri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Problem</a:t>
            </a:r>
            <a:r>
              <a:rPr spc="85" dirty="0"/>
              <a:t> </a:t>
            </a:r>
            <a:r>
              <a:rPr spc="245" dirty="0"/>
              <a:t>Deﬁnition</a:t>
            </a:r>
            <a:r>
              <a:rPr spc="90" dirty="0"/>
              <a:t> </a:t>
            </a:r>
            <a:r>
              <a:rPr dirty="0"/>
              <a:t>&amp;</a:t>
            </a:r>
            <a:r>
              <a:rPr spc="85" dirty="0"/>
              <a:t> </a:t>
            </a:r>
            <a:r>
              <a:rPr spc="229" dirty="0"/>
              <a:t>Previous</a:t>
            </a:r>
            <a:r>
              <a:rPr spc="90" dirty="0"/>
              <a:t> </a:t>
            </a:r>
            <a:r>
              <a:rPr spc="24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9433" y="1604252"/>
            <a:ext cx="6617970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Goal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paper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demonstrate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incorporating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hyperlinks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pretraining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adding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context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improve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capturing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relationships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document,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ultimately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leading</a:t>
            </a:r>
            <a:r>
              <a:rPr sz="13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better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range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downstream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natural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processing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tasks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Multi-hop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QA.</a:t>
            </a:r>
            <a:endParaRPr sz="1300" dirty="0">
              <a:latin typeface="Tahoma"/>
              <a:cs typeface="Tahoma"/>
            </a:endParaRPr>
          </a:p>
          <a:p>
            <a:pPr marL="340360" marR="222885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Existing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LM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pretraining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BERT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typically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consider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single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context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documents.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pose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limitations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because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documents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rich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dependencies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(e.g.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hyperlinks,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references),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knowledge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span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across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documents.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75" y="288083"/>
            <a:ext cx="152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Main</a:t>
            </a:r>
            <a:r>
              <a:rPr spc="95" dirty="0"/>
              <a:t> </a:t>
            </a:r>
            <a:r>
              <a:rPr spc="22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351" y="768024"/>
            <a:ext cx="7331075" cy="776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0205" indent="-357505">
              <a:lnSpc>
                <a:spcPts val="1480"/>
              </a:lnSpc>
              <a:spcBef>
                <a:spcPts val="130"/>
              </a:spcBef>
              <a:buFont typeface="Arial"/>
              <a:buChar char="●"/>
              <a:tabLst>
                <a:tab pos="370205" algn="l"/>
              </a:tabLst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LM</a:t>
            </a:r>
            <a:r>
              <a:rPr sz="1250" spc="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pretrained</a:t>
            </a:r>
            <a:r>
              <a:rPr sz="12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2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12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joint</a:t>
            </a:r>
            <a:r>
              <a:rPr sz="12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self-supervised</a:t>
            </a:r>
            <a:r>
              <a:rPr sz="12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objectives:</a:t>
            </a:r>
            <a:endParaRPr sz="1250" dirty="0">
              <a:latin typeface="Tahoma"/>
              <a:cs typeface="Tahoma"/>
            </a:endParaRPr>
          </a:p>
          <a:p>
            <a:pPr marL="796290" marR="5080" lvl="1" indent="-357505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796290" algn="l"/>
              </a:tabLst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Masked</a:t>
            </a:r>
            <a:r>
              <a:rPr sz="12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Modeling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2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learn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brought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together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context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document links</a:t>
            </a:r>
            <a:endParaRPr sz="1250" dirty="0">
              <a:latin typeface="Tahoma"/>
              <a:cs typeface="Tahoma"/>
            </a:endParaRPr>
          </a:p>
          <a:p>
            <a:pPr marL="796290" lvl="1" indent="-357505">
              <a:lnSpc>
                <a:spcPts val="1415"/>
              </a:lnSpc>
              <a:buAutoNum type="arabicPeriod"/>
              <a:tabLst>
                <a:tab pos="796290" algn="l"/>
              </a:tabLst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Relation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r>
              <a:rPr sz="125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2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5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learn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relations</a:t>
            </a:r>
            <a:r>
              <a:rPr sz="125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documents.</a:t>
            </a:r>
            <a:endParaRPr sz="12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7951" y="3720226"/>
            <a:ext cx="7534275" cy="11468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64490" marR="426720" indent="-327025">
              <a:lnSpc>
                <a:spcPts val="1460"/>
              </a:lnSpc>
              <a:spcBef>
                <a:spcPts val="210"/>
              </a:spcBef>
              <a:buFont typeface="Arial"/>
              <a:buChar char="●"/>
              <a:tabLst>
                <a:tab pos="364490" algn="l"/>
              </a:tabLst>
            </a:pPr>
            <a:r>
              <a:rPr sz="1250" spc="-40" dirty="0">
                <a:solidFill>
                  <a:srgbClr val="FFFFFF"/>
                </a:solidFill>
                <a:latin typeface="Tahoma"/>
                <a:cs typeface="Tahoma"/>
              </a:rPr>
              <a:t>Take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Pretraining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Corpus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documents,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1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8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(X</a:t>
            </a:r>
            <a:r>
              <a:rPr sz="12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60" dirty="0">
                <a:solidFill>
                  <a:srgbClr val="FFFFFF"/>
                </a:solidFill>
                <a:latin typeface="Tahoma"/>
                <a:cs typeface="Tahoma"/>
              </a:rPr>
              <a:t>E),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8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{(X</a:t>
            </a:r>
            <a:r>
              <a:rPr sz="1275" spc="-97" baseline="32679" dirty="0">
                <a:solidFill>
                  <a:srgbClr val="FFFFFF"/>
                </a:solidFill>
                <a:latin typeface="Tahoma"/>
                <a:cs typeface="Tahoma"/>
              </a:rPr>
              <a:t>(i)</a:t>
            </a:r>
            <a:r>
              <a:rPr sz="1275" spc="52" baseline="3267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275" spc="-15" baseline="32679" dirty="0">
                <a:solidFill>
                  <a:srgbClr val="FFFFFF"/>
                </a:solidFill>
                <a:latin typeface="Tahoma"/>
                <a:cs typeface="Tahoma"/>
              </a:rPr>
              <a:t>(j)</a:t>
            </a:r>
            <a:r>
              <a:rPr sz="1275" spc="52" baseline="3267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65" dirty="0">
                <a:solidFill>
                  <a:srgbClr val="FFFFFF"/>
                </a:solidFill>
                <a:latin typeface="Tahoma"/>
                <a:cs typeface="Tahoma"/>
              </a:rPr>
              <a:t>)}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denotes</a:t>
            </a:r>
            <a:r>
              <a:rPr sz="12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Tahoma"/>
                <a:cs typeface="Tahoma"/>
              </a:rPr>
              <a:t>link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25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documents.</a:t>
            </a:r>
            <a:endParaRPr sz="1250" dirty="0">
              <a:latin typeface="Tahoma"/>
              <a:cs typeface="Tahoma"/>
            </a:endParaRPr>
          </a:p>
          <a:p>
            <a:pPr marL="364490" indent="-326390">
              <a:lnSpc>
                <a:spcPts val="1395"/>
              </a:lnSpc>
              <a:buFont typeface="Arial"/>
              <a:buChar char="●"/>
              <a:tabLst>
                <a:tab pos="364490" algn="l"/>
              </a:tabLst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Tahoma"/>
                <a:cs typeface="Tahoma"/>
              </a:rPr>
              <a:t>graph,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directed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edge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(X</a:t>
            </a:r>
            <a:r>
              <a:rPr sz="1275" spc="-44" baseline="32679" dirty="0">
                <a:solidFill>
                  <a:srgbClr val="FFFFFF"/>
                </a:solidFill>
                <a:latin typeface="Tahoma"/>
                <a:cs typeface="Tahoma"/>
              </a:rPr>
              <a:t>(i)</a:t>
            </a:r>
            <a:r>
              <a:rPr sz="1275" spc="120" baseline="3267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,X</a:t>
            </a:r>
            <a:r>
              <a:rPr sz="1275" spc="-82" baseline="32679" dirty="0">
                <a:solidFill>
                  <a:srgbClr val="FFFFFF"/>
                </a:solidFill>
                <a:latin typeface="Tahoma"/>
                <a:cs typeface="Tahoma"/>
              </a:rPr>
              <a:t>(j)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hyperlink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2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275" spc="-15" baseline="32679" dirty="0">
                <a:solidFill>
                  <a:srgbClr val="FFFFFF"/>
                </a:solidFill>
                <a:latin typeface="Tahoma"/>
                <a:cs typeface="Tahoma"/>
              </a:rPr>
              <a:t>(i)</a:t>
            </a:r>
            <a:r>
              <a:rPr sz="1275" spc="120" baseline="3267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2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275" spc="-15" baseline="32679" dirty="0">
                <a:solidFill>
                  <a:srgbClr val="FFFFFF"/>
                </a:solidFill>
                <a:latin typeface="Tahoma"/>
                <a:cs typeface="Tahoma"/>
              </a:rPr>
              <a:t>(j)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250" dirty="0">
              <a:latin typeface="Tahoma"/>
              <a:cs typeface="Tahoma"/>
            </a:endParaRPr>
          </a:p>
          <a:p>
            <a:pPr marL="364490" indent="-326390">
              <a:lnSpc>
                <a:spcPts val="1460"/>
              </a:lnSpc>
              <a:buFont typeface="Arial"/>
              <a:buChar char="●"/>
              <a:tabLst>
                <a:tab pos="364490" algn="l"/>
              </a:tabLst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TF-IDF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cosine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similarity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metric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obtain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top-k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documents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3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275" spc="-44" baseline="32679" dirty="0">
                <a:solidFill>
                  <a:srgbClr val="FFFFFF"/>
                </a:solidFill>
                <a:latin typeface="Tahoma"/>
                <a:cs typeface="Tahoma"/>
              </a:rPr>
              <a:t>(j)</a:t>
            </a:r>
            <a:r>
              <a:rPr sz="1275" spc="-67" baseline="3267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’s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edges</a:t>
            </a:r>
            <a:r>
              <a:rPr sz="12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Tahoma"/>
                <a:cs typeface="Tahoma"/>
              </a:rPr>
              <a:t>(X</a:t>
            </a:r>
            <a:r>
              <a:rPr sz="1275" spc="-37" baseline="32679" dirty="0">
                <a:solidFill>
                  <a:srgbClr val="FFFFFF"/>
                </a:solidFill>
                <a:latin typeface="Tahoma"/>
                <a:cs typeface="Tahoma"/>
              </a:rPr>
              <a:t>(i)</a:t>
            </a:r>
            <a:r>
              <a:rPr sz="1275" spc="104" baseline="3267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35" dirty="0">
                <a:solidFill>
                  <a:srgbClr val="FFFFFF"/>
                </a:solidFill>
                <a:latin typeface="Tahoma"/>
                <a:cs typeface="Tahoma"/>
              </a:rPr>
              <a:t>,X</a:t>
            </a:r>
            <a:r>
              <a:rPr sz="1275" spc="-52" baseline="32679" dirty="0">
                <a:solidFill>
                  <a:srgbClr val="FFFFFF"/>
                </a:solidFill>
                <a:latin typeface="Tahoma"/>
                <a:cs typeface="Tahoma"/>
              </a:rPr>
              <a:t>(j)</a:t>
            </a:r>
            <a:r>
              <a:rPr sz="1275" spc="112" baseline="3267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Tahoma"/>
                <a:cs typeface="Tahoma"/>
              </a:rPr>
              <a:t>).</a:t>
            </a:r>
            <a:endParaRPr sz="1250" dirty="0">
              <a:latin typeface="Tahoma"/>
              <a:cs typeface="Tahoma"/>
            </a:endParaRPr>
          </a:p>
          <a:p>
            <a:pPr marL="364490" marR="843915" indent="-327025">
              <a:lnSpc>
                <a:spcPts val="1460"/>
              </a:lnSpc>
              <a:spcBef>
                <a:spcPts val="60"/>
              </a:spcBef>
              <a:buFont typeface="Arial"/>
              <a:buChar char="●"/>
              <a:tabLst>
                <a:tab pos="364490" algn="l"/>
              </a:tabLst>
            </a:pPr>
            <a:r>
              <a:rPr sz="1250" spc="6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12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modeling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thus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natural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fusion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language-based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graph-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self-supervised</a:t>
            </a:r>
            <a:r>
              <a:rPr sz="125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learning.</a:t>
            </a:r>
            <a:endParaRPr sz="125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700" y="1761100"/>
            <a:ext cx="6906275" cy="1725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500" y="198162"/>
            <a:ext cx="6801484" cy="3221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 marR="59690">
              <a:lnSpc>
                <a:spcPct val="114999"/>
              </a:lnSpc>
              <a:spcBef>
                <a:spcPts val="125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instances,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sample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anchor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segment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corpus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(Segment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A;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2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spc="-30" baseline="-3267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i="1" spc="-20" dirty="0">
                <a:solidFill>
                  <a:srgbClr val="FFFFFF"/>
                </a:solidFill>
                <a:latin typeface="MS PGothic"/>
                <a:cs typeface="MS PGothic"/>
              </a:rPr>
              <a:t>⊆</a:t>
            </a:r>
            <a:r>
              <a:rPr sz="1300" i="1" spc="-2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spc="-30" baseline="32679" dirty="0">
                <a:solidFill>
                  <a:srgbClr val="FFFFFF"/>
                </a:solidFill>
                <a:latin typeface="Trebuchet MS"/>
                <a:cs typeface="Trebuchet MS"/>
              </a:rPr>
              <a:t>(i)</a:t>
            </a:r>
            <a:r>
              <a:rPr sz="1275" i="1" spc="52" baseline="3267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25" dirty="0">
                <a:solidFill>
                  <a:srgbClr val="FFFFFF"/>
                </a:solidFill>
                <a:latin typeface="Tahoma"/>
                <a:cs typeface="Tahoma"/>
              </a:rPr>
              <a:t>).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segment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(Segment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B;</a:t>
            </a:r>
            <a:r>
              <a:rPr sz="1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2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spc="-30" baseline="-3267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),</a:t>
            </a:r>
            <a:endParaRPr sz="1300" dirty="0">
              <a:latin typeface="Tahoma"/>
              <a:cs typeface="Tahoma"/>
            </a:endParaRPr>
          </a:p>
          <a:p>
            <a:pPr marL="290195" indent="-230504">
              <a:lnSpc>
                <a:spcPct val="100000"/>
              </a:lnSpc>
              <a:spcBef>
                <a:spcPts val="1435"/>
              </a:spcBef>
              <a:buAutoNum type="arabicParenBoth"/>
              <a:tabLst>
                <a:tab pos="2901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contiguous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segment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300" i="1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baseline="-3267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275" i="1" spc="22" baseline="-3267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i="1" dirty="0">
                <a:solidFill>
                  <a:srgbClr val="FFFFFF"/>
                </a:solidFill>
                <a:latin typeface="MS PGothic"/>
                <a:cs typeface="MS PGothic"/>
              </a:rPr>
              <a:t>⊆</a:t>
            </a:r>
            <a:r>
              <a:rPr sz="1300" i="1" spc="-145" dirty="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spc="-15" baseline="32679" dirty="0">
                <a:solidFill>
                  <a:srgbClr val="FFFFFF"/>
                </a:solidFill>
                <a:latin typeface="Trebuchet MS"/>
                <a:cs typeface="Trebuchet MS"/>
              </a:rPr>
              <a:t>(i)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),</a:t>
            </a:r>
            <a:endParaRPr sz="1300" dirty="0">
              <a:latin typeface="Tahoma"/>
              <a:cs typeface="Tahoma"/>
            </a:endParaRPr>
          </a:p>
          <a:p>
            <a:pPr marL="290195" indent="-230504">
              <a:lnSpc>
                <a:spcPct val="100000"/>
              </a:lnSpc>
              <a:spcBef>
                <a:spcPts val="1430"/>
              </a:spcBef>
              <a:buAutoNum type="arabicParenBoth"/>
              <a:tabLst>
                <a:tab pos="290195" algn="l"/>
              </a:tabLst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segment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300" i="1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baseline="-3267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275" i="1" spc="37" baseline="-3267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i="1" dirty="0">
                <a:solidFill>
                  <a:srgbClr val="FFFFFF"/>
                </a:solidFill>
                <a:latin typeface="MS PGothic"/>
                <a:cs typeface="MS PGothic"/>
              </a:rPr>
              <a:t>⊆</a:t>
            </a:r>
            <a:r>
              <a:rPr sz="1300" i="1" spc="-150" dirty="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sz="1300" i="1" spc="-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spc="-97" baseline="32679" dirty="0">
                <a:solidFill>
                  <a:srgbClr val="FFFFFF"/>
                </a:solidFill>
                <a:latin typeface="Trebuchet MS"/>
                <a:cs typeface="Trebuchet MS"/>
              </a:rPr>
              <a:t>(j)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10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1300" b="1" i="1" spc="-105" dirty="0">
                <a:solidFill>
                  <a:srgbClr val="FFFFFF"/>
                </a:solidFill>
                <a:latin typeface="Calibri"/>
                <a:cs typeface="Calibri"/>
              </a:rPr>
              <a:t>≠</a:t>
            </a:r>
            <a:r>
              <a:rPr sz="1300" i="1" spc="-10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),</a:t>
            </a:r>
            <a:r>
              <a:rPr sz="1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endParaRPr sz="1300" dirty="0">
              <a:latin typeface="Tahoma"/>
              <a:cs typeface="Tahoma"/>
            </a:endParaRPr>
          </a:p>
          <a:p>
            <a:pPr marL="290195" indent="-230504">
              <a:lnSpc>
                <a:spcPct val="100000"/>
              </a:lnSpc>
              <a:spcBef>
                <a:spcPts val="1435"/>
              </a:spcBef>
              <a:buAutoNum type="arabicParenBoth"/>
              <a:tabLst>
                <a:tab pos="290195" algn="l"/>
              </a:tabLst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segment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documents</a:t>
            </a:r>
            <a:r>
              <a:rPr sz="13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linked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Segment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300" i="1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baseline="-3267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275" i="1" spc="30" baseline="-3267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i="1" dirty="0">
                <a:solidFill>
                  <a:srgbClr val="FFFFFF"/>
                </a:solidFill>
                <a:latin typeface="MS PGothic"/>
                <a:cs typeface="MS PGothic"/>
              </a:rPr>
              <a:t>⊆</a:t>
            </a:r>
            <a:r>
              <a:rPr sz="1300" i="1" spc="-145" dirty="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sz="1300" i="1" spc="-6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spc="-89" baseline="32679" dirty="0">
                <a:solidFill>
                  <a:srgbClr val="FFFFFF"/>
                </a:solidFill>
                <a:latin typeface="Trebuchet MS"/>
                <a:cs typeface="Trebuchet MS"/>
              </a:rPr>
              <a:t>(j)</a:t>
            </a:r>
            <a:r>
              <a:rPr sz="1275" i="1" spc="30" baseline="3267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85" dirty="0">
                <a:solidFill>
                  <a:srgbClr val="FFFFFF"/>
                </a:solidFill>
                <a:latin typeface="Trebuchet MS"/>
                <a:cs typeface="Trebuchet MS"/>
              </a:rPr>
              <a:t>(X</a:t>
            </a:r>
            <a:r>
              <a:rPr sz="1275" i="1" spc="-127" baseline="32679" dirty="0">
                <a:solidFill>
                  <a:srgbClr val="FFFFFF"/>
                </a:solidFill>
                <a:latin typeface="Trebuchet MS"/>
                <a:cs typeface="Trebuchet MS"/>
              </a:rPr>
              <a:t>(i)</a:t>
            </a:r>
            <a:r>
              <a:rPr sz="1300" i="1" spc="-85" dirty="0">
                <a:solidFill>
                  <a:srgbClr val="FFFFFF"/>
                </a:solidFill>
                <a:latin typeface="Trebuchet MS"/>
                <a:cs typeface="Trebuchet MS"/>
              </a:rPr>
              <a:t>,X</a:t>
            </a:r>
            <a:r>
              <a:rPr sz="1275" i="1" spc="-127" baseline="32679" dirty="0">
                <a:solidFill>
                  <a:srgbClr val="FFFFFF"/>
                </a:solidFill>
                <a:latin typeface="Trebuchet MS"/>
                <a:cs typeface="Trebuchet MS"/>
              </a:rPr>
              <a:t>(j)</a:t>
            </a:r>
            <a:r>
              <a:rPr sz="1300" i="1" spc="-8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1300" i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i="1" dirty="0">
                <a:solidFill>
                  <a:srgbClr val="FFFFFF"/>
                </a:solidFill>
                <a:latin typeface="MS PGothic"/>
                <a:cs typeface="MS PGothic"/>
              </a:rPr>
              <a:t>∈</a:t>
            </a:r>
            <a:r>
              <a:rPr sz="1300" i="1" spc="-150" dirty="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sz="1300" i="1" spc="-25" dirty="0">
                <a:solidFill>
                  <a:srgbClr val="FFFFFF"/>
                </a:solidFill>
                <a:latin typeface="Arial"/>
                <a:cs typeface="Arial"/>
              </a:rPr>
              <a:t>ε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).</a:t>
            </a:r>
            <a:endParaRPr sz="13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435"/>
              </a:spcBef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join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segments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special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tokens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form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instance: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[CLS]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baseline="-3267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75" i="1" spc="44" baseline="-3267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[SEP]</a:t>
            </a:r>
            <a:r>
              <a:rPr sz="13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2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spc="-37" baseline="-3267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275" baseline="-32679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35"/>
              </a:spcBef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[SEP].</a:t>
            </a:r>
            <a:endParaRPr sz="13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435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Relation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(DPR),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classiﬁes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relation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segment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baseline="-32679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275" i="1" spc="89" baseline="-3267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segment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4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275" i="1" spc="-67" baseline="-3267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300" i="1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MS PGothic"/>
                <a:cs typeface="MS PGothic"/>
              </a:rPr>
              <a:t>∈</a:t>
            </a:r>
            <a:endParaRPr sz="1300" dirty="0">
              <a:latin typeface="MS PGothic"/>
              <a:cs typeface="MS PGothic"/>
            </a:endParaRPr>
          </a:p>
          <a:p>
            <a:pPr marL="63500">
              <a:lnSpc>
                <a:spcPct val="100000"/>
              </a:lnSpc>
              <a:spcBef>
                <a:spcPts val="229"/>
              </a:spcBef>
            </a:pP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{</a:t>
            </a:r>
            <a:r>
              <a:rPr sz="1300" i="1" spc="-55" dirty="0">
                <a:solidFill>
                  <a:srgbClr val="FFFFFF"/>
                </a:solidFill>
                <a:latin typeface="Trebuchet MS"/>
                <a:cs typeface="Trebuchet MS"/>
              </a:rPr>
              <a:t>contiguous,random,linked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})</a:t>
            </a:r>
            <a:endParaRPr sz="13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435"/>
              </a:spcBef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Loss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Function: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925" y="3329375"/>
            <a:ext cx="3978974" cy="9050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Results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865">
              <a:lnSpc>
                <a:spcPct val="114999"/>
              </a:lnSpc>
              <a:spcBef>
                <a:spcPts val="100"/>
              </a:spcBef>
            </a:pPr>
            <a:r>
              <a:rPr dirty="0"/>
              <a:t>Notably</a:t>
            </a:r>
            <a:r>
              <a:rPr spc="-110" dirty="0"/>
              <a:t> </a:t>
            </a:r>
            <a:r>
              <a:rPr dirty="0"/>
              <a:t>large</a:t>
            </a:r>
            <a:r>
              <a:rPr spc="-105" dirty="0"/>
              <a:t> </a:t>
            </a:r>
            <a:r>
              <a:rPr spc="-20" dirty="0"/>
              <a:t>gains</a:t>
            </a:r>
            <a:r>
              <a:rPr spc="-110" dirty="0"/>
              <a:t> </a:t>
            </a:r>
            <a:r>
              <a:rPr dirty="0"/>
              <a:t>on</a:t>
            </a:r>
            <a:r>
              <a:rPr spc="-105" dirty="0"/>
              <a:t> </a:t>
            </a:r>
            <a:r>
              <a:rPr spc="90" dirty="0"/>
              <a:t>QA</a:t>
            </a:r>
            <a:r>
              <a:rPr spc="-110" dirty="0"/>
              <a:t> </a:t>
            </a:r>
            <a:r>
              <a:rPr dirty="0"/>
              <a:t>datasets</a:t>
            </a:r>
            <a:r>
              <a:rPr spc="-105" dirty="0"/>
              <a:t> </a:t>
            </a:r>
            <a:r>
              <a:rPr dirty="0"/>
              <a:t>that</a:t>
            </a:r>
            <a:r>
              <a:rPr spc="-110" dirty="0"/>
              <a:t> </a:t>
            </a:r>
            <a:r>
              <a:rPr dirty="0"/>
              <a:t>require</a:t>
            </a:r>
            <a:r>
              <a:rPr spc="-105" dirty="0"/>
              <a:t> </a:t>
            </a:r>
            <a:r>
              <a:rPr dirty="0"/>
              <a:t>reasoning</a:t>
            </a:r>
            <a:r>
              <a:rPr spc="-110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dirty="0"/>
              <a:t>multiple</a:t>
            </a:r>
            <a:r>
              <a:rPr spc="-110" dirty="0"/>
              <a:t> </a:t>
            </a:r>
            <a:r>
              <a:rPr spc="-10" dirty="0"/>
              <a:t>documents,</a:t>
            </a:r>
            <a:r>
              <a:rPr spc="-105" dirty="0"/>
              <a:t> </a:t>
            </a:r>
            <a:r>
              <a:rPr spc="-10" dirty="0"/>
              <a:t>such</a:t>
            </a:r>
            <a:r>
              <a:rPr spc="-110" dirty="0"/>
              <a:t> </a:t>
            </a:r>
            <a:r>
              <a:rPr spc="-35" dirty="0"/>
              <a:t>as </a:t>
            </a:r>
            <a:r>
              <a:rPr spc="50" dirty="0"/>
              <a:t>HotpotQA</a:t>
            </a:r>
            <a:r>
              <a:rPr spc="-100" dirty="0"/>
              <a:t> </a:t>
            </a:r>
            <a:r>
              <a:rPr spc="-145" dirty="0"/>
              <a:t>(+5%</a:t>
            </a:r>
            <a:r>
              <a:rPr spc="-95" dirty="0"/>
              <a:t> </a:t>
            </a:r>
            <a:r>
              <a:rPr dirty="0"/>
              <a:t>over</a:t>
            </a:r>
            <a:r>
              <a:rPr spc="-100" dirty="0"/>
              <a:t> </a:t>
            </a:r>
            <a:r>
              <a:rPr spc="-35" dirty="0"/>
              <a:t>BERT),</a:t>
            </a:r>
            <a:r>
              <a:rPr spc="-95" dirty="0"/>
              <a:t> </a:t>
            </a:r>
            <a:r>
              <a:rPr dirty="0"/>
              <a:t>TriviaQA</a:t>
            </a:r>
            <a:r>
              <a:rPr spc="-95" dirty="0"/>
              <a:t> </a:t>
            </a:r>
            <a:r>
              <a:rPr spc="-10" dirty="0"/>
              <a:t>(+6%).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/>
              <a:t>LinkBERT</a:t>
            </a:r>
            <a:r>
              <a:rPr spc="-90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dirty="0"/>
              <a:t>robust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distracting</a:t>
            </a:r>
            <a:r>
              <a:rPr spc="-85" dirty="0"/>
              <a:t> </a:t>
            </a:r>
            <a:r>
              <a:rPr dirty="0"/>
              <a:t>documents</a:t>
            </a:r>
            <a:r>
              <a:rPr spc="-90" dirty="0"/>
              <a:t> </a:t>
            </a:r>
            <a:r>
              <a:rPr spc="-70" dirty="0"/>
              <a:t>(-</a:t>
            </a:r>
            <a:r>
              <a:rPr spc="-95" dirty="0"/>
              <a:t>0.5%),</a:t>
            </a:r>
            <a:r>
              <a:rPr spc="-90" dirty="0"/>
              <a:t> </a:t>
            </a:r>
            <a:r>
              <a:rPr dirty="0"/>
              <a:t>While</a:t>
            </a:r>
            <a:r>
              <a:rPr spc="-90" dirty="0"/>
              <a:t> </a:t>
            </a:r>
            <a:r>
              <a:rPr dirty="0"/>
              <a:t>BERT</a:t>
            </a:r>
            <a:r>
              <a:rPr spc="-85" dirty="0"/>
              <a:t> </a:t>
            </a:r>
            <a:r>
              <a:rPr dirty="0"/>
              <a:t>incurs</a:t>
            </a:r>
            <a:r>
              <a:rPr spc="-90" dirty="0"/>
              <a:t> </a:t>
            </a:r>
            <a:r>
              <a:rPr spc="-40" dirty="0"/>
              <a:t>a</a:t>
            </a:r>
            <a:r>
              <a:rPr spc="-90" dirty="0"/>
              <a:t> </a:t>
            </a:r>
            <a:r>
              <a:rPr dirty="0"/>
              <a:t>large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drop</a:t>
            </a:r>
            <a:r>
              <a:rPr spc="-45" dirty="0"/>
              <a:t> </a:t>
            </a:r>
            <a:r>
              <a:rPr spc="-65" dirty="0"/>
              <a:t>(-</a:t>
            </a:r>
            <a:r>
              <a:rPr spc="-10" dirty="0"/>
              <a:t>2.8%)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4067"/>
              </p:ext>
            </p:extLst>
          </p:nvPr>
        </p:nvGraphicFramePr>
        <p:xfrm>
          <a:off x="1143000" y="2571750"/>
          <a:ext cx="2190115" cy="1411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0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HotpotQA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BERT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LinkBERT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78.2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" name="Picture 24" descr="A screenshot of a computer">
            <a:extLst>
              <a:ext uri="{FF2B5EF4-FFF2-40B4-BE49-F238E27FC236}">
                <a16:creationId xmlns:a16="http://schemas.microsoft.com/office/drawing/2014/main" id="{716EE192-8352-5968-42AA-A5E620B99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80" y="2346944"/>
            <a:ext cx="4939721" cy="1665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Example</a:t>
            </a:r>
            <a:r>
              <a:rPr spc="95" dirty="0"/>
              <a:t> </a:t>
            </a:r>
            <a:r>
              <a:rPr spc="150" dirty="0"/>
              <a:t>of</a:t>
            </a:r>
            <a:r>
              <a:rPr spc="95" dirty="0"/>
              <a:t> </a:t>
            </a:r>
            <a:r>
              <a:rPr spc="225" dirty="0"/>
              <a:t>Better</a:t>
            </a:r>
            <a:r>
              <a:rPr spc="95" dirty="0"/>
              <a:t> </a:t>
            </a:r>
            <a:r>
              <a:rPr spc="260" dirty="0"/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45C12-B5B4-0021-6BB1-CC984D614E93}"/>
              </a:ext>
            </a:extLst>
          </p:cNvPr>
          <p:cNvSpPr txBox="1"/>
          <p:nvPr/>
        </p:nvSpPr>
        <p:spPr>
          <a:xfrm>
            <a:off x="1524000" y="1170941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+mj-lt"/>
              </a:rPr>
              <a:t>HotpotQA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example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Question: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Roden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Brothers were taken over in 1953 by a group headquartered in which Canadian city?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Doc A: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Roden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Brothers was founded June 1, 1891 in Toronto, Ontario, Canada by Thomas and Frank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Roden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. In the 1910s the firm became known as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Roden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Bros. Ltd. and were later taken over by Henry Birks and Sons in 1953.... In 1974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Roden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Bros. Ltd. published the book, "Rich Cut Glass" with Clock House Publications in Peterborough, Ontario, which was a reprint of the 1917 edition published by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Roden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Bros., Toronto.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Doc B: Birks Group (formerly Birks &amp; Mayors) is a designer,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manufacturer and retailer of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jewellery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, timepieces, silverware and gifts, with stores and manufacturing facilities located in Canada and the United States. As of June 30, 2015, it operates stores under three different retail banners: ... The company is headquartered in Montreal, Quebec, with American corporate offices located in Tamarac, Florida.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+mj-lt"/>
              </a:rPr>
              <a:t>LinkBERT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predicts: "Montreal" (✔) BERT predicts: "Toronto" (X)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2450"/>
            <a:ext cx="2945878" cy="2298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1422450"/>
            <a:ext cx="2729799" cy="2336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567E3-1B1F-731F-F335-EEE4509378F8}"/>
              </a:ext>
            </a:extLst>
          </p:cNvPr>
          <p:cNvSpPr txBox="1"/>
          <p:nvPr/>
        </p:nvSpPr>
        <p:spPr>
          <a:xfrm>
            <a:off x="1524000" y="486967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Evaluation 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422450"/>
            <a:ext cx="6169702" cy="25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FA1E0-3502-8EC8-4883-3697702F4274}"/>
              </a:ext>
            </a:extLst>
          </p:cNvPr>
          <p:cNvSpPr txBox="1"/>
          <p:nvPr/>
        </p:nvSpPr>
        <p:spPr>
          <a:xfrm>
            <a:off x="3505200" y="219075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6975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687</Words>
  <Application>Microsoft Office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Tahoma</vt:lpstr>
      <vt:lpstr>Trebuchet MS</vt:lpstr>
      <vt:lpstr>Office Theme</vt:lpstr>
      <vt:lpstr>LinkBERT: Fine-tuning Pretrained Language Model with Document Links</vt:lpstr>
      <vt:lpstr>Problem Deﬁnition &amp; Previous Work</vt:lpstr>
      <vt:lpstr>Main Idea</vt:lpstr>
      <vt:lpstr>PowerPoint Presentation</vt:lpstr>
      <vt:lpstr>Results</vt:lpstr>
      <vt:lpstr>Example of Better Performance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Presentation_NLP</dc:title>
  <cp:lastModifiedBy>Guna jaswanth reddy</cp:lastModifiedBy>
  <cp:revision>1</cp:revision>
  <dcterms:created xsi:type="dcterms:W3CDTF">2024-04-21T23:41:29Z</dcterms:created>
  <dcterms:modified xsi:type="dcterms:W3CDTF">2024-04-22T01:12:42Z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