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10"/>
  </p:notesMasterIdLst>
  <p:sldIdLst>
    <p:sldId id="256" r:id="rId2"/>
    <p:sldId id="257" r:id="rId3"/>
    <p:sldId id="258" r:id="rId4"/>
    <p:sldId id="259" r:id="rId5"/>
    <p:sldId id="261" r:id="rId6"/>
    <p:sldId id="260"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2294" autoAdjust="0"/>
  </p:normalViewPr>
  <p:slideViewPr>
    <p:cSldViewPr>
      <p:cViewPr>
        <p:scale>
          <a:sx n="70" d="100"/>
          <a:sy n="70" d="100"/>
        </p:scale>
        <p:origin x="-1386" y="-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7E8E9-A3EC-4EDD-A6E9-2FAAE619950D}" type="datetimeFigureOut">
              <a:rPr lang="en-US" smtClean="0"/>
              <a:pPr/>
              <a:t>2/6/2016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B7CF90-1AFE-4407-BAA7-FF49310CCDA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a:t>
            </a:r>
            <a:endParaRPr lang="en-IN" dirty="0"/>
          </a:p>
        </p:txBody>
      </p:sp>
      <p:sp>
        <p:nvSpPr>
          <p:cNvPr id="4" name="Slide Number Placeholder 3"/>
          <p:cNvSpPr>
            <a:spLocks noGrp="1"/>
          </p:cNvSpPr>
          <p:nvPr>
            <p:ph type="sldNum" sz="quarter" idx="10"/>
          </p:nvPr>
        </p:nvSpPr>
        <p:spPr/>
        <p:txBody>
          <a:bodyPr/>
          <a:lstStyle/>
          <a:p>
            <a:fld id="{51B7CF90-1AFE-4407-BAA7-FF49310CCDA2}"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90600"/>
            <a:ext cx="7315200" cy="6001643"/>
          </a:xfrm>
          <a:prstGeom prst="rect">
            <a:avLst/>
          </a:prstGeom>
        </p:spPr>
        <p:txBody>
          <a:bodyPr wrap="square">
            <a:spAutoFit/>
          </a:bodyPr>
          <a:lstStyle/>
          <a:p>
            <a:endParaRPr lang="en-IN" sz="3200" dirty="0" smtClean="0"/>
          </a:p>
          <a:p>
            <a:r>
              <a:rPr lang="en-IN" sz="5400" dirty="0" smtClean="0"/>
              <a:t> </a:t>
            </a:r>
            <a:r>
              <a:rPr lang="en-IN" sz="5400" dirty="0" smtClean="0"/>
              <a:t>  Wireless </a:t>
            </a:r>
            <a:endParaRPr lang="en-IN" sz="5400" dirty="0" smtClean="0"/>
          </a:p>
          <a:p>
            <a:r>
              <a:rPr lang="en-IN" sz="5400" dirty="0" smtClean="0"/>
              <a:t>       And</a:t>
            </a:r>
            <a:endParaRPr lang="en-IN" sz="5400" dirty="0" smtClean="0"/>
          </a:p>
          <a:p>
            <a:r>
              <a:rPr lang="en-IN" sz="5400" dirty="0" smtClean="0"/>
              <a:t>         Mobile         Communication....</a:t>
            </a:r>
          </a:p>
          <a:p>
            <a:endParaRPr lang="en-US" sz="5400" dirty="0" smtClean="0"/>
          </a:p>
          <a:p>
            <a:r>
              <a:rPr lang="en-US" sz="5400" dirty="0" smtClean="0"/>
              <a:t>               </a:t>
            </a:r>
            <a:r>
              <a:rPr lang="en-US" sz="2800" dirty="0" smtClean="0"/>
              <a:t>SUBMITTED </a:t>
            </a:r>
            <a:r>
              <a:rPr lang="en-US" sz="2800" dirty="0" err="1" smtClean="0"/>
              <a:t>BY:K.Bhavana</a:t>
            </a:r>
            <a:r>
              <a:rPr lang="en-US" sz="2800" dirty="0" smtClean="0"/>
              <a:t> </a:t>
            </a:r>
            <a:r>
              <a:rPr lang="en-US" sz="2800" dirty="0" err="1" smtClean="0"/>
              <a:t>durga</a:t>
            </a:r>
            <a:endParaRPr lang="en-US" sz="2800" dirty="0" smtClean="0"/>
          </a:p>
          <a:p>
            <a:r>
              <a:rPr lang="en-US" sz="2800" dirty="0" smtClean="0"/>
              <a:t> </a:t>
            </a:r>
            <a:r>
              <a:rPr lang="en-US" sz="2800" dirty="0" smtClean="0"/>
              <a:t>                                                        </a:t>
            </a:r>
            <a:r>
              <a:rPr lang="en-US" sz="2800" dirty="0" err="1" smtClean="0"/>
              <a:t>P.Jayasri</a:t>
            </a:r>
            <a:endParaRPr lang="en-IN" sz="5400" dirty="0"/>
          </a:p>
        </p:txBody>
      </p:sp>
      <p:sp>
        <p:nvSpPr>
          <p:cNvPr id="3" name="Rectangle 2"/>
          <p:cNvSpPr/>
          <p:nvPr/>
        </p:nvSpPr>
        <p:spPr>
          <a:xfrm>
            <a:off x="1" y="0"/>
            <a:ext cx="4648199" cy="923330"/>
          </a:xfrm>
          <a:prstGeom prst="rect">
            <a:avLst/>
          </a:prstGeom>
          <a:noFill/>
        </p:spPr>
        <p:txBody>
          <a:bodyPr wrap="square" lIns="91440" tIns="45720" rIns="91440" bIns="45720">
            <a:spAutoFit/>
          </a:bodyPr>
          <a:lstStyle/>
          <a:p>
            <a:pPr algn="ctr"/>
            <a:r>
              <a:rPr lang="en-IN"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ABSTARCT:</a:t>
            </a:r>
            <a:endParaRPr lang="en-IN"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8534400" cy="8494633"/>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CONTENTS</a:t>
            </a:r>
          </a:p>
          <a:p>
            <a:pPr>
              <a:buFont typeface="Arial" pitchFamily="34" charset="0"/>
              <a:buChar char="•"/>
            </a:pPr>
            <a:r>
              <a:rPr lang="en-IN" sz="3200" dirty="0" smtClean="0">
                <a:solidFill>
                  <a:schemeClr val="tx2">
                    <a:lumMod val="75000"/>
                  </a:schemeClr>
                </a:solidFill>
              </a:rPr>
              <a:t>INTRODUCTION</a:t>
            </a:r>
            <a:endParaRPr lang="en-US" sz="3200" b="1" cap="all" dirty="0" smtClean="0">
              <a:ln/>
              <a:solidFill>
                <a:schemeClr val="tx2">
                  <a:lumMod val="7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a:buFont typeface="Arial" pitchFamily="34" charset="0"/>
              <a:buChar char="•"/>
            </a:pPr>
            <a:r>
              <a:rPr lang="en-IN" sz="2800" dirty="0" smtClean="0"/>
              <a:t>WIRELESS TRANSMISSION</a:t>
            </a:r>
            <a:r>
              <a:rPr lang="en-IN" sz="3200" dirty="0" smtClean="0"/>
              <a:t>:</a:t>
            </a:r>
            <a:r>
              <a:rPr lang="en-IN" sz="2800" dirty="0" smtClean="0"/>
              <a:t> </a:t>
            </a:r>
          </a:p>
          <a:p>
            <a:pPr>
              <a:buFont typeface="Wingdings" pitchFamily="2" charset="2"/>
              <a:buChar char="Ø"/>
            </a:pPr>
            <a:r>
              <a:rPr lang="en-IN" sz="2400" dirty="0" smtClean="0"/>
              <a:t> Signals </a:t>
            </a:r>
          </a:p>
          <a:p>
            <a:pPr>
              <a:buFont typeface="Wingdings" pitchFamily="2" charset="2"/>
              <a:buChar char="Ø"/>
            </a:pPr>
            <a:r>
              <a:rPr lang="en-IN" sz="2400" dirty="0" smtClean="0"/>
              <a:t>Frequencies                      </a:t>
            </a:r>
          </a:p>
          <a:p>
            <a:pPr>
              <a:buFont typeface="Wingdings" pitchFamily="2" charset="2"/>
              <a:buChar char="Ø"/>
            </a:pPr>
            <a:r>
              <a:rPr lang="en-IN" sz="2400" dirty="0" smtClean="0"/>
              <a:t> Antenna</a:t>
            </a:r>
          </a:p>
          <a:p>
            <a:pPr>
              <a:buFont typeface="Wingdings" pitchFamily="2" charset="2"/>
              <a:buChar char="Ø"/>
            </a:pPr>
            <a:r>
              <a:rPr lang="en-IN" sz="2400" dirty="0" smtClean="0"/>
              <a:t>Modulation</a:t>
            </a:r>
            <a:r>
              <a:rPr lang="en-IN" sz="2800" dirty="0" smtClean="0"/>
              <a:t/>
            </a:r>
            <a:br>
              <a:rPr lang="en-IN" sz="2800" dirty="0" smtClean="0"/>
            </a:br>
            <a:endParaRPr lang="en-IN" sz="2800" dirty="0" smtClean="0"/>
          </a:p>
          <a:p>
            <a:pPr>
              <a:buFont typeface="Arial" pitchFamily="34" charset="0"/>
              <a:buChar char="•"/>
            </a:pPr>
            <a:r>
              <a:rPr lang="en-IN" sz="3200" dirty="0" smtClean="0"/>
              <a:t>Basic Functions in Mobile Systems </a:t>
            </a:r>
          </a:p>
          <a:p>
            <a:pPr>
              <a:buFont typeface="Wingdings" pitchFamily="2" charset="2"/>
              <a:buChar char="Ø"/>
            </a:pPr>
            <a:r>
              <a:rPr lang="en-IN" sz="2800" dirty="0" smtClean="0"/>
              <a:t> Location management </a:t>
            </a:r>
          </a:p>
          <a:p>
            <a:pPr>
              <a:buFont typeface="Wingdings" pitchFamily="2" charset="2"/>
              <a:buChar char="Ø"/>
            </a:pPr>
            <a:r>
              <a:rPr lang="en-IN" sz="2800" dirty="0" smtClean="0"/>
              <a:t>Handover </a:t>
            </a:r>
          </a:p>
          <a:p>
            <a:pPr>
              <a:buFont typeface="Wingdings" pitchFamily="2" charset="2"/>
              <a:buChar char="Ø"/>
            </a:pPr>
            <a:r>
              <a:rPr lang="en-IN" sz="2800" dirty="0" smtClean="0"/>
              <a:t> Roaming</a:t>
            </a:r>
          </a:p>
          <a:p>
            <a:pPr>
              <a:buFont typeface="Arial" pitchFamily="34" charset="0"/>
              <a:buChar char="•"/>
            </a:pPr>
            <a:r>
              <a:rPr lang="en-IN" sz="2400" dirty="0" smtClean="0"/>
              <a:t>4G SERVICES</a:t>
            </a:r>
          </a:p>
          <a:p>
            <a:pPr>
              <a:buFont typeface="Wingdings" pitchFamily="2" charset="2"/>
              <a:buChar char="Ø"/>
            </a:pPr>
            <a:r>
              <a:rPr lang="en-IN" sz="2400" dirty="0" smtClean="0"/>
              <a:t>Economic implications</a:t>
            </a:r>
          </a:p>
          <a:p>
            <a:pPr>
              <a:buFont typeface="Arial" pitchFamily="34" charset="0"/>
              <a:buChar char="•"/>
            </a:pPr>
            <a:r>
              <a:rPr lang="en-IN" sz="2400" dirty="0" smtClean="0"/>
              <a:t>CONCLUSION</a:t>
            </a:r>
            <a:r>
              <a:rPr lang="en-IN" sz="2800" dirty="0" smtClean="0"/>
              <a:t/>
            </a:r>
            <a:br>
              <a:rPr lang="en-IN" sz="2800" dirty="0" smtClean="0"/>
            </a:br>
            <a:r>
              <a:rPr lang="en-IN" sz="2800" dirty="0" smtClean="0"/>
              <a:t/>
            </a:r>
            <a:br>
              <a:rPr lang="en-IN" sz="2800" dirty="0" smtClean="0"/>
            </a:br>
            <a:endParaRPr lang="en-IN" sz="2800" dirty="0" smtClean="0"/>
          </a:p>
          <a:p>
            <a:endParaRPr lang="en-US" sz="3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algn="ctr"/>
            <a:endParaRPr lang="en-US" sz="32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endParaRPr lang="en-IN" b="1" dirty="0" smtClean="0"/>
          </a:p>
          <a:p>
            <a:r>
              <a:rPr lang="en-IN" dirty="0" smtClean="0">
                <a:latin typeface="Times New Roman" pitchFamily="18" charset="0"/>
                <a:cs typeface="Times New Roman" pitchFamily="18" charset="0"/>
              </a:rPr>
              <a:t>       </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          The field of wireless and mobile communication has a remarkable history that spans over a century of technology innovations from Marconi's first transatlantic transmission in 1899 to the worldwide adoption of cellular mobile services by over four billion people today.  </a:t>
            </a:r>
          </a:p>
          <a:p>
            <a:r>
              <a:rPr lang="en-IN" dirty="0" smtClean="0">
                <a:latin typeface="Times New Roman" pitchFamily="18" charset="0"/>
                <a:cs typeface="Times New Roman" pitchFamily="18" charset="0"/>
              </a:rPr>
              <a:t>            </a:t>
            </a:r>
          </a:p>
          <a:p>
            <a:r>
              <a:rPr lang="en-IN" dirty="0" smtClean="0">
                <a:latin typeface="Times New Roman" pitchFamily="18" charset="0"/>
                <a:cs typeface="Times New Roman" pitchFamily="18" charset="0"/>
              </a:rPr>
              <a:t>           Wireless has become one of the most pervasive core technology enablers for a diverse variety of computing and communications applications ranging from third-generation/fourth-generation (3G/4G) cellular devices, broadband access, indoor WiFi networks, vehicle-to-vehicle (V2V) systems to embedded sensor and radio-frequency identification (RFID) applications. </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        This has led to an accelerating pace of research and development in the wireless area with the promise of significant new breakthroughs over the next decade and beyond.</a:t>
            </a:r>
          </a:p>
          <a:p>
            <a:r>
              <a:rPr lang="en-IN" dirty="0" smtClean="0">
                <a:latin typeface="Times New Roman" pitchFamily="18" charset="0"/>
                <a:cs typeface="Times New Roman" pitchFamily="18" charset="0"/>
              </a:rPr>
              <a:t>      This paper provides a perspective of some of the research frontiers of wireless and mobile communications, identifying early stage key technologies of strategic importance and the new applications that they will enable. </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     The paper also introduces a number of emerging wireless/mobile networking concepts including multihoming, ad hoc and multihop mesh, delay-tolerant routing, and mobile content caching, providing a discussion of the protocol capabilities needed to support each of these usage scenarios</a:t>
            </a:r>
            <a:r>
              <a:rPr lang="en-IN" dirty="0" smtClean="0"/>
              <a:t>. </a:t>
            </a:r>
          </a:p>
        </p:txBody>
      </p:sp>
      <p:sp>
        <p:nvSpPr>
          <p:cNvPr id="3" name="Rectangle 2"/>
          <p:cNvSpPr/>
          <p:nvPr/>
        </p:nvSpPr>
        <p:spPr>
          <a:xfrm>
            <a:off x="1" y="-228600"/>
            <a:ext cx="4495799" cy="923330"/>
          </a:xfrm>
          <a:prstGeom prst="rect">
            <a:avLst/>
          </a:prstGeom>
          <a:noFill/>
        </p:spPr>
        <p:txBody>
          <a:bodyPr wrap="square" lIns="91440" tIns="45720" rIns="91440" bIns="45720">
            <a:spAutoFit/>
          </a:bodyPr>
          <a:lstStyle/>
          <a:p>
            <a:pPr algn="ctr"/>
            <a:r>
              <a:rPr lang="en-IN"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Introduction:</a:t>
            </a:r>
            <a:endParaRPr lang="en-IN"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28600"/>
            <a:ext cx="9144000" cy="6401753"/>
          </a:xfrm>
          <a:prstGeom prst="rect">
            <a:avLst/>
          </a:prstGeom>
        </p:spPr>
        <p:txBody>
          <a:bodyPr wrap="square">
            <a:spAutoFit/>
          </a:bodyPr>
          <a:lstStyle/>
          <a:p>
            <a:pPr>
              <a:buFont typeface="Wingdings" pitchFamily="2" charset="2"/>
              <a:buChar char="Ø"/>
            </a:pPr>
            <a:r>
              <a:rPr lang="en-IN" sz="2800" dirty="0" smtClean="0"/>
              <a:t>Frequencies for mobile communication </a:t>
            </a:r>
          </a:p>
          <a:p>
            <a:pPr>
              <a:buFont typeface="Arial" pitchFamily="34" charset="0"/>
              <a:buChar char="•"/>
            </a:pPr>
            <a:endParaRPr lang="en-IN" sz="2800" dirty="0" smtClean="0"/>
          </a:p>
          <a:p>
            <a:pPr>
              <a:buFont typeface="Arial" pitchFamily="34" charset="0"/>
              <a:buChar char="•"/>
            </a:pPr>
            <a:r>
              <a:rPr lang="en-IN" dirty="0" smtClean="0"/>
              <a:t>VHF-/UHF-ranges for mobile radio  </a:t>
            </a:r>
          </a:p>
          <a:p>
            <a:pPr>
              <a:buFont typeface="Arial" pitchFamily="34" charset="0"/>
              <a:buChar char="•"/>
            </a:pPr>
            <a:r>
              <a:rPr lang="en-IN" dirty="0" smtClean="0"/>
              <a:t>simple, small antennas </a:t>
            </a:r>
          </a:p>
          <a:p>
            <a:pPr>
              <a:buFont typeface="Arial" pitchFamily="34" charset="0"/>
              <a:buChar char="•"/>
            </a:pPr>
            <a:r>
              <a:rPr lang="en-IN" dirty="0" smtClean="0"/>
              <a:t>good propagation characteristics (limited reflections, small path loss, penetration of walls)</a:t>
            </a:r>
          </a:p>
          <a:p>
            <a:r>
              <a:rPr lang="en-IN" dirty="0" smtClean="0"/>
              <a:t>typically used for radio &amp; TV (</a:t>
            </a:r>
            <a:r>
              <a:rPr lang="en-IN" dirty="0" err="1" smtClean="0"/>
              <a:t>terrestrial+satellite</a:t>
            </a:r>
            <a:r>
              <a:rPr lang="en-IN" dirty="0" smtClean="0"/>
              <a:t>) broadcast, wireless telecommunication (cordless/mobile phone) </a:t>
            </a:r>
          </a:p>
          <a:p>
            <a:endParaRPr lang="en-IN" dirty="0" smtClean="0"/>
          </a:p>
          <a:p>
            <a:pPr>
              <a:buFont typeface="Wingdings" pitchFamily="2" charset="2"/>
              <a:buChar char="Ø"/>
            </a:pPr>
            <a:r>
              <a:rPr lang="en-IN" sz="2800" dirty="0" smtClean="0"/>
              <a:t>SHF and higher for directed radio links, satellite communication </a:t>
            </a:r>
          </a:p>
          <a:p>
            <a:pPr>
              <a:buFont typeface="Arial" pitchFamily="34" charset="0"/>
              <a:buChar char="•"/>
            </a:pPr>
            <a:r>
              <a:rPr lang="en-IN" sz="2000" dirty="0" smtClean="0"/>
              <a:t>small antenna</a:t>
            </a:r>
            <a:r>
              <a:rPr lang="en-IN" sz="2800" dirty="0" smtClean="0"/>
              <a:t>, </a:t>
            </a:r>
            <a:r>
              <a:rPr lang="en-IN" sz="2000" dirty="0" smtClean="0"/>
              <a:t>strong focus </a:t>
            </a:r>
          </a:p>
          <a:p>
            <a:pPr>
              <a:buFont typeface="Arial" pitchFamily="34" charset="0"/>
              <a:buChar char="•"/>
            </a:pPr>
            <a:r>
              <a:rPr lang="en-IN" dirty="0" smtClean="0"/>
              <a:t>larger bandwidth available </a:t>
            </a:r>
          </a:p>
          <a:p>
            <a:pPr>
              <a:buFont typeface="Arial" pitchFamily="34" charset="0"/>
              <a:buChar char="•"/>
            </a:pPr>
            <a:r>
              <a:rPr lang="en-IN" dirty="0" smtClean="0"/>
              <a:t> no penetration of walls</a:t>
            </a:r>
          </a:p>
          <a:p>
            <a:endParaRPr lang="en-IN" dirty="0" smtClean="0"/>
          </a:p>
          <a:p>
            <a:pPr>
              <a:buFont typeface="Wingdings" pitchFamily="2" charset="2"/>
              <a:buChar char="Ø"/>
            </a:pPr>
            <a:r>
              <a:rPr lang="en-IN" sz="2400" dirty="0" smtClean="0"/>
              <a:t> Mobile systems and wireless LANs use frequencies in UHF to SHF spectrum </a:t>
            </a:r>
          </a:p>
          <a:p>
            <a:pPr>
              <a:buFont typeface="Arial" pitchFamily="34" charset="0"/>
              <a:buChar char="•"/>
            </a:pPr>
            <a:r>
              <a:rPr lang="en-IN" dirty="0" smtClean="0"/>
              <a:t>some systems planned up to EHF </a:t>
            </a:r>
          </a:p>
          <a:p>
            <a:pPr>
              <a:buFont typeface="Arial" pitchFamily="34" charset="0"/>
              <a:buChar char="•"/>
            </a:pPr>
            <a:r>
              <a:rPr lang="en-IN" dirty="0" smtClean="0"/>
              <a:t> limitations due to absorption by water and oxygen molecules (resonance frequencies) weather </a:t>
            </a:r>
            <a:r>
              <a:rPr lang="en-IN" dirty="0" err="1" smtClean="0"/>
              <a:t>depen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LENOVO\Downloads\wireless-communication-5-638.jpg"/>
          <p:cNvPicPr>
            <a:picLocks noChangeAspect="1" noChangeArrowheads="1"/>
          </p:cNvPicPr>
          <p:nvPr/>
        </p:nvPicPr>
        <p:blipFill>
          <a:blip r:embed="rId2"/>
          <a:srcRect/>
          <a:stretch>
            <a:fillRect/>
          </a:stretch>
        </p:blipFill>
        <p:spPr bwMode="auto">
          <a:xfrm>
            <a:off x="0" y="1"/>
            <a:ext cx="4724400" cy="3547002"/>
          </a:xfrm>
          <a:prstGeom prst="rect">
            <a:avLst/>
          </a:prstGeom>
          <a:noFill/>
        </p:spPr>
      </p:pic>
      <p:pic>
        <p:nvPicPr>
          <p:cNvPr id="1028" name="Picture 4" descr="C:\Users\LENOVO\Downloads\wireless-communication-9-638.jpg"/>
          <p:cNvPicPr>
            <a:picLocks noChangeAspect="1" noChangeArrowheads="1"/>
          </p:cNvPicPr>
          <p:nvPr/>
        </p:nvPicPr>
        <p:blipFill>
          <a:blip r:embed="rId3"/>
          <a:srcRect/>
          <a:stretch>
            <a:fillRect/>
          </a:stretch>
        </p:blipFill>
        <p:spPr bwMode="auto">
          <a:xfrm>
            <a:off x="4114800" y="3124200"/>
            <a:ext cx="4724400" cy="354700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28601"/>
            <a:ext cx="10363200" cy="2985433"/>
          </a:xfrm>
          <a:prstGeom prst="rect">
            <a:avLst/>
          </a:prstGeom>
        </p:spPr>
        <p:txBody>
          <a:bodyPr wrap="square">
            <a:spAutoFit/>
          </a:bodyPr>
          <a:lstStyle/>
          <a:p>
            <a:r>
              <a:rPr lang="en-IN" sz="3200" b="1" dirty="0" smtClean="0">
                <a:solidFill>
                  <a:schemeClr val="tx2">
                    <a:lumMod val="75000"/>
                  </a:schemeClr>
                </a:solidFill>
              </a:rPr>
              <a:t>Mobile Communication Systems </a:t>
            </a:r>
            <a:r>
              <a:rPr lang="en-IN" dirty="0" smtClean="0"/>
              <a:t>– </a:t>
            </a:r>
          </a:p>
          <a:p>
            <a:r>
              <a:rPr lang="en-IN" dirty="0" smtClean="0"/>
              <a:t> </a:t>
            </a:r>
            <a:endParaRPr lang="en-IN" sz="2400" dirty="0" smtClean="0"/>
          </a:p>
          <a:p>
            <a:r>
              <a:rPr lang="en-IN" sz="2400" dirty="0" smtClean="0"/>
              <a:t>What does it require?</a:t>
            </a:r>
          </a:p>
          <a:p>
            <a:endParaRPr lang="en-IN" sz="2400" dirty="0" smtClean="0"/>
          </a:p>
          <a:p>
            <a:pPr>
              <a:buFont typeface="Arial" pitchFamily="34" charset="0"/>
              <a:buChar char="•"/>
            </a:pPr>
            <a:r>
              <a:rPr lang="en-IN" dirty="0" smtClean="0"/>
              <a:t>  Provide </a:t>
            </a:r>
            <a:r>
              <a:rPr lang="en-IN" dirty="0" err="1" smtClean="0"/>
              <a:t>telecommunition</a:t>
            </a:r>
            <a:r>
              <a:rPr lang="en-IN" dirty="0" smtClean="0"/>
              <a:t> services  </a:t>
            </a:r>
          </a:p>
          <a:p>
            <a:pPr>
              <a:buFont typeface="Arial" pitchFamily="34" charset="0"/>
              <a:buChar char="•"/>
            </a:pPr>
            <a:r>
              <a:rPr lang="en-IN" dirty="0" smtClean="0"/>
              <a:t>voice (conversation, messaging)</a:t>
            </a:r>
          </a:p>
          <a:p>
            <a:pPr>
              <a:buFont typeface="Arial" pitchFamily="34" charset="0"/>
              <a:buChar char="•"/>
            </a:pPr>
            <a:r>
              <a:rPr lang="en-IN" dirty="0" smtClean="0"/>
              <a:t>data (fax, SMS/MMS, internet)</a:t>
            </a:r>
          </a:p>
          <a:p>
            <a:pPr>
              <a:buFont typeface="Arial" pitchFamily="34" charset="0"/>
              <a:buChar char="•"/>
            </a:pPr>
            <a:r>
              <a:rPr lang="en-IN" dirty="0" smtClean="0"/>
              <a:t>video (conversation, streaming, broadcast) </a:t>
            </a:r>
          </a:p>
          <a:p>
            <a:pPr>
              <a:buFont typeface="Arial" pitchFamily="34" charset="0"/>
              <a:buChar char="•"/>
            </a:pPr>
            <a:r>
              <a:rPr lang="en-IN" dirty="0" smtClean="0"/>
              <a:t> anywhere -coverage</a:t>
            </a:r>
          </a:p>
        </p:txBody>
      </p:sp>
      <p:sp>
        <p:nvSpPr>
          <p:cNvPr id="4" name="Rectangle 3"/>
          <p:cNvSpPr/>
          <p:nvPr/>
        </p:nvSpPr>
        <p:spPr>
          <a:xfrm>
            <a:off x="-215112" y="0"/>
            <a:ext cx="9574224" cy="923330"/>
          </a:xfrm>
          <a:prstGeom prst="rect">
            <a:avLst/>
          </a:prstGeom>
          <a:noFill/>
        </p:spPr>
        <p:txBody>
          <a:bodyPr wrap="square" lIns="91440" tIns="45720" rIns="91440" bIns="45720">
            <a:spAutoFit/>
          </a:bodyPr>
          <a:lstStyle/>
          <a:p>
            <a:pPr algn="ctr"/>
            <a:r>
              <a:rPr lang="en-IN"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a:t>
            </a:r>
            <a:endParaRPr lang="en-IN"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Rectangle 4"/>
          <p:cNvSpPr/>
          <p:nvPr/>
        </p:nvSpPr>
        <p:spPr>
          <a:xfrm>
            <a:off x="0" y="3352800"/>
            <a:ext cx="6553200" cy="1477328"/>
          </a:xfrm>
          <a:prstGeom prst="rect">
            <a:avLst/>
          </a:prstGeom>
        </p:spPr>
        <p:txBody>
          <a:bodyPr wrap="square">
            <a:spAutoFit/>
          </a:bodyPr>
          <a:lstStyle/>
          <a:p>
            <a:pPr lvl="1">
              <a:buFont typeface="Arial" pitchFamily="34" charset="0"/>
              <a:buChar char="•"/>
            </a:pPr>
            <a:r>
              <a:rPr lang="en-IN" dirty="0" smtClean="0"/>
              <a:t>Any Time-connectivity, </a:t>
            </a:r>
            <a:r>
              <a:rPr lang="en-IN" dirty="0" err="1" smtClean="0"/>
              <a:t>reachability</a:t>
            </a:r>
            <a:r>
              <a:rPr lang="en-IN" dirty="0" smtClean="0"/>
              <a:t> </a:t>
            </a:r>
          </a:p>
          <a:p>
            <a:pPr lvl="1">
              <a:buFont typeface="Arial" pitchFamily="34" charset="0"/>
              <a:buChar char="•"/>
            </a:pPr>
            <a:r>
              <a:rPr lang="en-IN" dirty="0" smtClean="0"/>
              <a:t>wireless - without cord/wire </a:t>
            </a:r>
          </a:p>
          <a:p>
            <a:pPr lvl="1">
              <a:buFont typeface="Arial" pitchFamily="34" charset="0"/>
              <a:buChar char="•"/>
            </a:pPr>
            <a:r>
              <a:rPr lang="en-IN" dirty="0" smtClean="0"/>
              <a:t>Mobile - in motion, on the move (terrestrial) </a:t>
            </a:r>
          </a:p>
          <a:p>
            <a:pPr lvl="1">
              <a:buFont typeface="Arial" pitchFamily="34" charset="0"/>
              <a:buChar char="•"/>
            </a:pPr>
            <a:r>
              <a:rPr lang="en-IN" dirty="0" smtClean="0"/>
              <a:t>secure - integrity, identity, privacy, non-repudiation</a:t>
            </a:r>
          </a:p>
          <a:p>
            <a:pPr lvl="1">
              <a:buFont typeface="Arial" pitchFamily="34" charset="0"/>
              <a:buChar char="•"/>
            </a:pPr>
            <a:r>
              <a:rPr lang="en-IN" dirty="0" smtClean="0"/>
              <a:t>  Reliable -guaranteed quality of service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296400" cy="4401205"/>
          </a:xfrm>
          <a:prstGeom prst="rect">
            <a:avLst/>
          </a:prstGeom>
        </p:spPr>
        <p:txBody>
          <a:bodyPr wrap="square">
            <a:spAutoFit/>
          </a:bodyPr>
          <a:lstStyle/>
          <a:p>
            <a:r>
              <a:rPr lang="en-IN" sz="2800" dirty="0" smtClean="0"/>
              <a:t>WHY 4G????</a:t>
            </a:r>
          </a:p>
          <a:p>
            <a:r>
              <a:rPr lang="en-IN" dirty="0" smtClean="0"/>
              <a:t>If 3G is not quite established yet, why are we talking about 4G? The answer is that if research and planning into 4G is not carried out now, it will not be possible to keep up with consumer demand. While 3G will attempt to satisfy demand in the current and short-term future, the market will outgrow 3G in a matter of years. The importance of planning ahead to 4G is also highlighted by the fact that 3G systems are not cross compatible or unified on a worldwide scale and may not live up to all the </a:t>
            </a:r>
            <a:r>
              <a:rPr lang="en-IN" dirty="0" err="1" smtClean="0"/>
              <a:t>hype.With</a:t>
            </a:r>
            <a:r>
              <a:rPr lang="en-IN" dirty="0" smtClean="0"/>
              <a:t> mobile communications, the evolutionary pattern seems to follow one decade cycles. In the 80’s it was 1G, in 90’s 2G and now in the new century 3G systems are being introduced. Thus, it seems logical that 4G will be introduced around the 2010 mark.</a:t>
            </a:r>
            <a:br>
              <a:rPr lang="en-IN" dirty="0" smtClean="0"/>
            </a:br>
            <a:r>
              <a:rPr lang="en-IN" dirty="0" smtClean="0"/>
              <a:t>In the US, in the period between 1994 and 2001 mobile phone subscriber base increased from 16 million to 110 million. Such trends have been witnessed in most developed and various developing nations. These statistics and trends indicate that while the numbers of subscribers to mobile services increase steadily, the requirements of a mobile communication system will also change.</a:t>
            </a:r>
            <a:br>
              <a:rPr lang="en-IN" dirty="0" smtClean="0"/>
            </a:br>
            <a:endParaRPr lang="en-IN" dirty="0"/>
          </a:p>
        </p:txBody>
      </p:sp>
      <p:sp>
        <p:nvSpPr>
          <p:cNvPr id="3" name="Rectangle 2"/>
          <p:cNvSpPr/>
          <p:nvPr/>
        </p:nvSpPr>
        <p:spPr>
          <a:xfrm>
            <a:off x="0" y="4648200"/>
            <a:ext cx="8610600" cy="1846659"/>
          </a:xfrm>
          <a:prstGeom prst="rect">
            <a:avLst/>
          </a:prstGeom>
        </p:spPr>
        <p:txBody>
          <a:bodyPr wrap="square">
            <a:spAutoFit/>
          </a:bodyPr>
          <a:lstStyle/>
          <a:p>
            <a:r>
              <a:rPr lang="en-IN" sz="2400" b="1" dirty="0" smtClean="0"/>
              <a:t>CHARACTERISTICS OF 4G:</a:t>
            </a:r>
          </a:p>
          <a:p>
            <a:pPr>
              <a:buFont typeface="Arial" pitchFamily="34" charset="0"/>
              <a:buChar char="•"/>
            </a:pPr>
            <a:r>
              <a:rPr lang="en-IN" dirty="0" smtClean="0"/>
              <a:t>Fully converged services:</a:t>
            </a:r>
          </a:p>
          <a:p>
            <a:pPr>
              <a:buFont typeface="Arial" pitchFamily="34" charset="0"/>
              <a:buChar char="•"/>
            </a:pPr>
            <a:r>
              <a:rPr lang="en-IN" dirty="0" smtClean="0"/>
              <a:t>A wide range of services will be available to the mobile user conveniently and securely via the 4G-core network. Personal communications, information systems and entertainment will be merged into the seamless pool of content.</a:t>
            </a:r>
            <a:br>
              <a:rPr lang="en-IN" dirty="0" smtClean="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LENOVO\Downloads\a2.jpg"/>
          <p:cNvPicPr>
            <a:picLocks noChangeAspect="1" noChangeArrowheads="1"/>
          </p:cNvPicPr>
          <p:nvPr/>
        </p:nvPicPr>
        <p:blipFill>
          <a:blip r:embed="rId3"/>
          <a:srcRect/>
          <a:stretch>
            <a:fillRect/>
          </a:stretch>
        </p:blipFill>
        <p:spPr bwMode="auto">
          <a:xfrm>
            <a:off x="1" y="0"/>
            <a:ext cx="6172199" cy="4114799"/>
          </a:xfrm>
          <a:prstGeom prst="rect">
            <a:avLst/>
          </a:prstGeom>
          <a:noFill/>
        </p:spPr>
      </p:pic>
      <p:sp>
        <p:nvSpPr>
          <p:cNvPr id="3" name="Title 2"/>
          <p:cNvSpPr>
            <a:spLocks noGrp="1"/>
          </p:cNvSpPr>
          <p:nvPr>
            <p:ph type="title"/>
          </p:nvPr>
        </p:nvSpPr>
        <p:spPr>
          <a:xfrm>
            <a:off x="0" y="3352800"/>
            <a:ext cx="7278688" cy="1752600"/>
          </a:xfrm>
        </p:spPr>
        <p:txBody>
          <a:bodyPr/>
          <a:lstStyle/>
          <a:p>
            <a:r>
              <a:rPr lang="en-US" dirty="0" smtClean="0"/>
              <a:t>Applications:</a:t>
            </a:r>
            <a:endParaRPr lang="en-IN" dirty="0"/>
          </a:p>
        </p:txBody>
      </p:sp>
      <p:sp>
        <p:nvSpPr>
          <p:cNvPr id="5" name="Text Placeholder 4"/>
          <p:cNvSpPr>
            <a:spLocks noGrp="1"/>
          </p:cNvSpPr>
          <p:nvPr>
            <p:ph type="body" sz="half" idx="2"/>
          </p:nvPr>
        </p:nvSpPr>
        <p:spPr>
          <a:xfrm>
            <a:off x="0" y="5105400"/>
            <a:ext cx="7278688" cy="1752600"/>
          </a:xfrm>
        </p:spPr>
        <p:txBody>
          <a:bodyPr>
            <a:normAutofit fontScale="25000" lnSpcReduction="20000"/>
          </a:bodyPr>
          <a:lstStyle/>
          <a:p>
            <a:r>
              <a:rPr lang="en-US" sz="8000" dirty="0" err="1" smtClean="0"/>
              <a:t>Wifi,radio,tv</a:t>
            </a:r>
            <a:r>
              <a:rPr lang="en-US" sz="8000" dirty="0" smtClean="0"/>
              <a:t> etc</a:t>
            </a:r>
            <a:r>
              <a:rPr lang="en-IN" sz="8000" dirty="0" smtClean="0"/>
              <a:t> </a:t>
            </a:r>
          </a:p>
          <a:p>
            <a:r>
              <a:rPr lang="en-US" sz="8000" b="1" dirty="0" smtClean="0"/>
              <a:t>Conclusion</a:t>
            </a:r>
            <a:r>
              <a:rPr lang="en-US" sz="8000" dirty="0" smtClean="0"/>
              <a:t>:</a:t>
            </a:r>
            <a:endParaRPr lang="en-IN" sz="8000" dirty="0" smtClean="0"/>
          </a:p>
          <a:p>
            <a:r>
              <a:rPr lang="en-IN" sz="8000" dirty="0" smtClean="0"/>
              <a:t>With this paper we conclude that, using 4G-technologies machine-to-machine communication is achieved along with the machine-to-person communication. . And the theme of wireless communication....</a:t>
            </a:r>
            <a:endParaRPr lang="en-US" sz="8000" dirty="0" smtClean="0"/>
          </a:p>
          <a:p>
            <a:endParaRPr lang="en-US" sz="2400" dirty="0" smtClean="0"/>
          </a:p>
          <a:p>
            <a:endParaRPr lang="en-US" dirty="0" smtClean="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TotalTime>
  <Words>645</Words>
  <Application>Microsoft Office PowerPoint</Application>
  <PresentationFormat>On-screen Show (4:3)</PresentationFormat>
  <Paragraphs>76</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Applications: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14</cp:revision>
  <dcterms:created xsi:type="dcterms:W3CDTF">2006-08-16T00:00:00Z</dcterms:created>
  <dcterms:modified xsi:type="dcterms:W3CDTF">2016-02-06T17:29:38Z</dcterms:modified>
</cp:coreProperties>
</file>