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6" r:id="rId3"/>
    <p:sldId id="257"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EXCEL\Data%20Sets\START\Project%20V%20se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GENDER</a:t>
            </a:r>
          </a:p>
        </c:rich>
      </c:tx>
      <c:layout>
        <c:manualLayout>
          <c:xMode val="edge"/>
          <c:yMode val="edge"/>
          <c:x val="0.35911123460371819"/>
          <c:y val="3.24072726621427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972944006999124"/>
          <c:y val="0.2061574074074074"/>
          <c:w val="0.39609689413823274"/>
          <c:h val="0.66016149023038784"/>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1-A76C-4D29-AFCD-80484710A62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3-A76C-4D29-AFCD-80484710A62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5-A76C-4D29-AFCD-80484710A62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piechart!$A$10:$A$12</c:f>
              <c:strCache>
                <c:ptCount val="3"/>
                <c:pt idx="0">
                  <c:v>MALE</c:v>
                </c:pt>
                <c:pt idx="1">
                  <c:v>FEMALE</c:v>
                </c:pt>
                <c:pt idx="2">
                  <c:v>OTHERS</c:v>
                </c:pt>
              </c:strCache>
            </c:strRef>
          </c:cat>
          <c:val>
            <c:numRef>
              <c:f>piechart!$B$10:$B$12</c:f>
              <c:numCache>
                <c:formatCode>0.00%</c:formatCode>
                <c:ptCount val="3"/>
                <c:pt idx="0">
                  <c:v>0.40899999999999997</c:v>
                </c:pt>
                <c:pt idx="1">
                  <c:v>0.59099999999999997</c:v>
                </c:pt>
              </c:numCache>
            </c:numRef>
          </c:val>
          <c:extLst>
            <c:ext xmlns:c16="http://schemas.microsoft.com/office/drawing/2014/chart" uri="{C3380CC4-5D6E-409C-BE32-E72D297353CC}">
              <c16:uniqueId val="{00000006-A76C-4D29-AFCD-80484710A62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1434711286089236"/>
          <c:y val="0.27372630504520273"/>
          <c:w val="0.2157502187226597"/>
          <c:h val="0.4577551764362787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DF1E0-8724-4C1E-AC8F-6EC3DAF4B4CE}"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A5A60206-786A-4E64-A4C6-2B95D5FE61E5}">
      <dgm:prSet/>
      <dgm:spPr/>
      <dgm:t>
        <a:bodyPr/>
        <a:lstStyle/>
        <a:p>
          <a:r>
            <a:rPr lang="en-US" dirty="0"/>
            <a:t>INTRODUCTION</a:t>
          </a:r>
        </a:p>
      </dgm:t>
    </dgm:pt>
    <dgm:pt modelId="{0CFA213A-912C-42BE-A025-83017862C0ED}" type="parTrans" cxnId="{F8BF6010-A464-4F11-94AF-3B61079BC677}">
      <dgm:prSet/>
      <dgm:spPr/>
      <dgm:t>
        <a:bodyPr/>
        <a:lstStyle/>
        <a:p>
          <a:endParaRPr lang="en-US"/>
        </a:p>
      </dgm:t>
    </dgm:pt>
    <dgm:pt modelId="{82B49DEA-F622-49F6-9207-611CA74A6D9C}" type="sibTrans" cxnId="{F8BF6010-A464-4F11-94AF-3B61079BC677}">
      <dgm:prSet/>
      <dgm:spPr/>
      <dgm:t>
        <a:bodyPr/>
        <a:lstStyle/>
        <a:p>
          <a:endParaRPr lang="en-US"/>
        </a:p>
      </dgm:t>
    </dgm:pt>
    <dgm:pt modelId="{4EED5CDC-92FA-43C2-B7F9-7D5872EBAD9A}">
      <dgm:prSet/>
      <dgm:spPr/>
      <dgm:t>
        <a:bodyPr/>
        <a:lstStyle/>
        <a:p>
          <a:r>
            <a:rPr lang="en-US"/>
            <a:t>OBJECTIVE</a:t>
          </a:r>
        </a:p>
      </dgm:t>
    </dgm:pt>
    <dgm:pt modelId="{B760E154-A55B-42BB-88C7-DF277D68252D}" type="parTrans" cxnId="{8DA8E9EA-68BB-4454-A7A9-1E988A7E186E}">
      <dgm:prSet/>
      <dgm:spPr/>
      <dgm:t>
        <a:bodyPr/>
        <a:lstStyle/>
        <a:p>
          <a:endParaRPr lang="en-US"/>
        </a:p>
      </dgm:t>
    </dgm:pt>
    <dgm:pt modelId="{14A1E95D-9559-4E54-A67F-F6A7790F2CAC}" type="sibTrans" cxnId="{8DA8E9EA-68BB-4454-A7A9-1E988A7E186E}">
      <dgm:prSet/>
      <dgm:spPr/>
      <dgm:t>
        <a:bodyPr/>
        <a:lstStyle/>
        <a:p>
          <a:endParaRPr lang="en-US"/>
        </a:p>
      </dgm:t>
    </dgm:pt>
    <dgm:pt modelId="{F5D6F86E-B433-43AF-ADF8-9765AB096551}">
      <dgm:prSet/>
      <dgm:spPr/>
      <dgm:t>
        <a:bodyPr/>
        <a:lstStyle/>
        <a:p>
          <a:r>
            <a:rPr lang="en-US"/>
            <a:t>WORK FLOW</a:t>
          </a:r>
        </a:p>
      </dgm:t>
    </dgm:pt>
    <dgm:pt modelId="{912AFB42-474D-421F-8E99-224DA960732D}" type="parTrans" cxnId="{A522C400-39DD-452D-88C7-24824A7C1A4B}">
      <dgm:prSet/>
      <dgm:spPr/>
      <dgm:t>
        <a:bodyPr/>
        <a:lstStyle/>
        <a:p>
          <a:endParaRPr lang="en-US"/>
        </a:p>
      </dgm:t>
    </dgm:pt>
    <dgm:pt modelId="{285E35B2-2D7D-4DDA-B54B-E469E30D5941}" type="sibTrans" cxnId="{A522C400-39DD-452D-88C7-24824A7C1A4B}">
      <dgm:prSet/>
      <dgm:spPr/>
      <dgm:t>
        <a:bodyPr/>
        <a:lstStyle/>
        <a:p>
          <a:endParaRPr lang="en-US"/>
        </a:p>
      </dgm:t>
    </dgm:pt>
    <dgm:pt modelId="{028AFFDF-C5FB-43C5-B0B0-75A49F4D9C8F}">
      <dgm:prSet/>
      <dgm:spPr/>
      <dgm:t>
        <a:bodyPr/>
        <a:lstStyle/>
        <a:p>
          <a:r>
            <a:rPr lang="en-US"/>
            <a:t>INSIGHTS</a:t>
          </a:r>
        </a:p>
      </dgm:t>
    </dgm:pt>
    <dgm:pt modelId="{22DEFBA8-9E90-4A9A-A663-901263988307}" type="parTrans" cxnId="{DD74811A-148E-4DFD-9B84-AE0EFC849C12}">
      <dgm:prSet/>
      <dgm:spPr/>
      <dgm:t>
        <a:bodyPr/>
        <a:lstStyle/>
        <a:p>
          <a:endParaRPr lang="en-US"/>
        </a:p>
      </dgm:t>
    </dgm:pt>
    <dgm:pt modelId="{DB1A91E4-61EC-4859-9D01-D100472A917E}" type="sibTrans" cxnId="{DD74811A-148E-4DFD-9B84-AE0EFC849C12}">
      <dgm:prSet/>
      <dgm:spPr/>
      <dgm:t>
        <a:bodyPr/>
        <a:lstStyle/>
        <a:p>
          <a:endParaRPr lang="en-US"/>
        </a:p>
      </dgm:t>
    </dgm:pt>
    <dgm:pt modelId="{3C8CA38D-81B2-483F-B94D-E1641107B08C}">
      <dgm:prSet/>
      <dgm:spPr/>
      <dgm:t>
        <a:bodyPr/>
        <a:lstStyle/>
        <a:p>
          <a:r>
            <a:rPr lang="en-US"/>
            <a:t>FINDINGS</a:t>
          </a:r>
        </a:p>
      </dgm:t>
    </dgm:pt>
    <dgm:pt modelId="{5E39FA16-8437-44E1-9B3C-FFDDCD1D697C}" type="parTrans" cxnId="{4019D689-3E78-4174-BCE4-B24B3C215973}">
      <dgm:prSet/>
      <dgm:spPr/>
      <dgm:t>
        <a:bodyPr/>
        <a:lstStyle/>
        <a:p>
          <a:endParaRPr lang="en-US"/>
        </a:p>
      </dgm:t>
    </dgm:pt>
    <dgm:pt modelId="{6C4CC6E4-7CAA-4FDC-B917-49825D19D89B}" type="sibTrans" cxnId="{4019D689-3E78-4174-BCE4-B24B3C215973}">
      <dgm:prSet/>
      <dgm:spPr/>
      <dgm:t>
        <a:bodyPr/>
        <a:lstStyle/>
        <a:p>
          <a:endParaRPr lang="en-US"/>
        </a:p>
      </dgm:t>
    </dgm:pt>
    <dgm:pt modelId="{1884C482-C016-4AF6-BB2A-2F8E73549C5E}">
      <dgm:prSet/>
      <dgm:spPr/>
      <dgm:t>
        <a:bodyPr/>
        <a:lstStyle/>
        <a:p>
          <a:r>
            <a:rPr lang="en-US"/>
            <a:t>CONCLUSION </a:t>
          </a:r>
        </a:p>
      </dgm:t>
    </dgm:pt>
    <dgm:pt modelId="{C5C21DD3-EAE5-4642-A331-7B688B78B0C7}" type="parTrans" cxnId="{4070DFC4-2CB6-4541-9981-1ED22B15AF5C}">
      <dgm:prSet/>
      <dgm:spPr/>
      <dgm:t>
        <a:bodyPr/>
        <a:lstStyle/>
        <a:p>
          <a:endParaRPr lang="en-US"/>
        </a:p>
      </dgm:t>
    </dgm:pt>
    <dgm:pt modelId="{BBBB975F-5B9E-4BFC-B6FF-8D4F57F2B7E3}" type="sibTrans" cxnId="{4070DFC4-2CB6-4541-9981-1ED22B15AF5C}">
      <dgm:prSet/>
      <dgm:spPr/>
      <dgm:t>
        <a:bodyPr/>
        <a:lstStyle/>
        <a:p>
          <a:endParaRPr lang="en-US"/>
        </a:p>
      </dgm:t>
    </dgm:pt>
    <dgm:pt modelId="{788D4FC4-853E-454A-8BD1-FD648D55D753}" type="pres">
      <dgm:prSet presAssocID="{E79DF1E0-8724-4C1E-AC8F-6EC3DAF4B4CE}" presName="Name0" presStyleCnt="0">
        <dgm:presLayoutVars>
          <dgm:chMax val="7"/>
          <dgm:chPref val="7"/>
          <dgm:dir/>
        </dgm:presLayoutVars>
      </dgm:prSet>
      <dgm:spPr/>
    </dgm:pt>
    <dgm:pt modelId="{0596AA2A-233C-4AD8-AE1C-27136EB81196}" type="pres">
      <dgm:prSet presAssocID="{E79DF1E0-8724-4C1E-AC8F-6EC3DAF4B4CE}" presName="Name1" presStyleCnt="0"/>
      <dgm:spPr/>
    </dgm:pt>
    <dgm:pt modelId="{481E1CD6-FEE5-40FC-98B8-7D69F06B87BE}" type="pres">
      <dgm:prSet presAssocID="{E79DF1E0-8724-4C1E-AC8F-6EC3DAF4B4CE}" presName="cycle" presStyleCnt="0"/>
      <dgm:spPr/>
    </dgm:pt>
    <dgm:pt modelId="{44FE9EFD-005C-424A-88C6-E00D0F7D9B2E}" type="pres">
      <dgm:prSet presAssocID="{E79DF1E0-8724-4C1E-AC8F-6EC3DAF4B4CE}" presName="srcNode" presStyleLbl="node1" presStyleIdx="0" presStyleCnt="6"/>
      <dgm:spPr/>
    </dgm:pt>
    <dgm:pt modelId="{CD4713FC-30EB-432E-9994-77A9AF21E8A1}" type="pres">
      <dgm:prSet presAssocID="{E79DF1E0-8724-4C1E-AC8F-6EC3DAF4B4CE}" presName="conn" presStyleLbl="parChTrans1D2" presStyleIdx="0" presStyleCnt="1"/>
      <dgm:spPr/>
    </dgm:pt>
    <dgm:pt modelId="{AAD7F22C-FCE7-4820-ABB8-88DF27A0DF72}" type="pres">
      <dgm:prSet presAssocID="{E79DF1E0-8724-4C1E-AC8F-6EC3DAF4B4CE}" presName="extraNode" presStyleLbl="node1" presStyleIdx="0" presStyleCnt="6"/>
      <dgm:spPr/>
    </dgm:pt>
    <dgm:pt modelId="{11556286-B1CA-4BFD-B126-868F36229941}" type="pres">
      <dgm:prSet presAssocID="{E79DF1E0-8724-4C1E-AC8F-6EC3DAF4B4CE}" presName="dstNode" presStyleLbl="node1" presStyleIdx="0" presStyleCnt="6"/>
      <dgm:spPr/>
    </dgm:pt>
    <dgm:pt modelId="{2D9B686C-D1B7-4D61-ACBE-32171C5CE74E}" type="pres">
      <dgm:prSet presAssocID="{A5A60206-786A-4E64-A4C6-2B95D5FE61E5}" presName="text_1" presStyleLbl="node1" presStyleIdx="0" presStyleCnt="6">
        <dgm:presLayoutVars>
          <dgm:bulletEnabled val="1"/>
        </dgm:presLayoutVars>
      </dgm:prSet>
      <dgm:spPr/>
    </dgm:pt>
    <dgm:pt modelId="{E53338DF-7C90-498A-A7FD-DA3293DBEF71}" type="pres">
      <dgm:prSet presAssocID="{A5A60206-786A-4E64-A4C6-2B95D5FE61E5}" presName="accent_1" presStyleCnt="0"/>
      <dgm:spPr/>
    </dgm:pt>
    <dgm:pt modelId="{EFBDAE4F-8162-4A87-A4BA-C029C87319FF}" type="pres">
      <dgm:prSet presAssocID="{A5A60206-786A-4E64-A4C6-2B95D5FE61E5}" presName="accentRepeatNode" presStyleLbl="solidFgAcc1" presStyleIdx="0" presStyleCnt="6"/>
      <dgm:spPr/>
    </dgm:pt>
    <dgm:pt modelId="{D3B7AC0D-A1F5-49A2-9AB2-82A7DFFEC72C}" type="pres">
      <dgm:prSet presAssocID="{4EED5CDC-92FA-43C2-B7F9-7D5872EBAD9A}" presName="text_2" presStyleLbl="node1" presStyleIdx="1" presStyleCnt="6">
        <dgm:presLayoutVars>
          <dgm:bulletEnabled val="1"/>
        </dgm:presLayoutVars>
      </dgm:prSet>
      <dgm:spPr/>
    </dgm:pt>
    <dgm:pt modelId="{9202AE2C-5DEF-48C9-A48C-D1465C74D257}" type="pres">
      <dgm:prSet presAssocID="{4EED5CDC-92FA-43C2-B7F9-7D5872EBAD9A}" presName="accent_2" presStyleCnt="0"/>
      <dgm:spPr/>
    </dgm:pt>
    <dgm:pt modelId="{8F27AA7B-80D2-479A-82B5-18F0F97A4506}" type="pres">
      <dgm:prSet presAssocID="{4EED5CDC-92FA-43C2-B7F9-7D5872EBAD9A}" presName="accentRepeatNode" presStyleLbl="solidFgAcc1" presStyleIdx="1" presStyleCnt="6" custLinFactNeighborX="2370" custLinFactNeighborY="2569"/>
      <dgm:spPr/>
    </dgm:pt>
    <dgm:pt modelId="{3468A0DF-D5E0-4CCE-B0A2-68F646A0346A}" type="pres">
      <dgm:prSet presAssocID="{F5D6F86E-B433-43AF-ADF8-9765AB096551}" presName="text_3" presStyleLbl="node1" presStyleIdx="2" presStyleCnt="6">
        <dgm:presLayoutVars>
          <dgm:bulletEnabled val="1"/>
        </dgm:presLayoutVars>
      </dgm:prSet>
      <dgm:spPr/>
    </dgm:pt>
    <dgm:pt modelId="{C46A6A70-8153-4D33-AC4C-4FA39962644F}" type="pres">
      <dgm:prSet presAssocID="{F5D6F86E-B433-43AF-ADF8-9765AB096551}" presName="accent_3" presStyleCnt="0"/>
      <dgm:spPr/>
    </dgm:pt>
    <dgm:pt modelId="{50DE9D25-C46B-4E83-A2CE-4A4BC3493D4B}" type="pres">
      <dgm:prSet presAssocID="{F5D6F86E-B433-43AF-ADF8-9765AB096551}" presName="accentRepeatNode" presStyleLbl="solidFgAcc1" presStyleIdx="2" presStyleCnt="6"/>
      <dgm:spPr/>
    </dgm:pt>
    <dgm:pt modelId="{1F378BF6-7898-484C-B48E-0DF999EA9442}" type="pres">
      <dgm:prSet presAssocID="{028AFFDF-C5FB-43C5-B0B0-75A49F4D9C8F}" presName="text_4" presStyleLbl="node1" presStyleIdx="3" presStyleCnt="6">
        <dgm:presLayoutVars>
          <dgm:bulletEnabled val="1"/>
        </dgm:presLayoutVars>
      </dgm:prSet>
      <dgm:spPr/>
    </dgm:pt>
    <dgm:pt modelId="{451707B2-0DE3-4C8C-B432-623474E555FA}" type="pres">
      <dgm:prSet presAssocID="{028AFFDF-C5FB-43C5-B0B0-75A49F4D9C8F}" presName="accent_4" presStyleCnt="0"/>
      <dgm:spPr/>
    </dgm:pt>
    <dgm:pt modelId="{D69FF2D1-3AB1-4C8A-8568-D164098D63F3}" type="pres">
      <dgm:prSet presAssocID="{028AFFDF-C5FB-43C5-B0B0-75A49F4D9C8F}" presName="accentRepeatNode" presStyleLbl="solidFgAcc1" presStyleIdx="3" presStyleCnt="6"/>
      <dgm:spPr/>
    </dgm:pt>
    <dgm:pt modelId="{75BC017C-109F-4DAB-AC52-644DC992D5C3}" type="pres">
      <dgm:prSet presAssocID="{3C8CA38D-81B2-483F-B94D-E1641107B08C}" presName="text_5" presStyleLbl="node1" presStyleIdx="4" presStyleCnt="6">
        <dgm:presLayoutVars>
          <dgm:bulletEnabled val="1"/>
        </dgm:presLayoutVars>
      </dgm:prSet>
      <dgm:spPr/>
    </dgm:pt>
    <dgm:pt modelId="{498F1AE5-B772-437D-BD40-F46F91F9AB39}" type="pres">
      <dgm:prSet presAssocID="{3C8CA38D-81B2-483F-B94D-E1641107B08C}" presName="accent_5" presStyleCnt="0"/>
      <dgm:spPr/>
    </dgm:pt>
    <dgm:pt modelId="{A3E1EAFA-A747-4625-8A4A-44D7833F92B4}" type="pres">
      <dgm:prSet presAssocID="{3C8CA38D-81B2-483F-B94D-E1641107B08C}" presName="accentRepeatNode" presStyleLbl="solidFgAcc1" presStyleIdx="4" presStyleCnt="6"/>
      <dgm:spPr/>
    </dgm:pt>
    <dgm:pt modelId="{BB96C232-52CA-4342-A873-448D93CA71AB}" type="pres">
      <dgm:prSet presAssocID="{1884C482-C016-4AF6-BB2A-2F8E73549C5E}" presName="text_6" presStyleLbl="node1" presStyleIdx="5" presStyleCnt="6">
        <dgm:presLayoutVars>
          <dgm:bulletEnabled val="1"/>
        </dgm:presLayoutVars>
      </dgm:prSet>
      <dgm:spPr/>
    </dgm:pt>
    <dgm:pt modelId="{C23063F3-192E-41C3-9ECC-FDF641116957}" type="pres">
      <dgm:prSet presAssocID="{1884C482-C016-4AF6-BB2A-2F8E73549C5E}" presName="accent_6" presStyleCnt="0"/>
      <dgm:spPr/>
    </dgm:pt>
    <dgm:pt modelId="{9DF6165A-B5B2-4B6E-B588-DEFADD66ECBB}" type="pres">
      <dgm:prSet presAssocID="{1884C482-C016-4AF6-BB2A-2F8E73549C5E}" presName="accentRepeatNode" presStyleLbl="solidFgAcc1" presStyleIdx="5" presStyleCnt="6"/>
      <dgm:spPr/>
    </dgm:pt>
  </dgm:ptLst>
  <dgm:cxnLst>
    <dgm:cxn modelId="{A522C400-39DD-452D-88C7-24824A7C1A4B}" srcId="{E79DF1E0-8724-4C1E-AC8F-6EC3DAF4B4CE}" destId="{F5D6F86E-B433-43AF-ADF8-9765AB096551}" srcOrd="2" destOrd="0" parTransId="{912AFB42-474D-421F-8E99-224DA960732D}" sibTransId="{285E35B2-2D7D-4DDA-B54B-E469E30D5941}"/>
    <dgm:cxn modelId="{F8BF6010-A464-4F11-94AF-3B61079BC677}" srcId="{E79DF1E0-8724-4C1E-AC8F-6EC3DAF4B4CE}" destId="{A5A60206-786A-4E64-A4C6-2B95D5FE61E5}" srcOrd="0" destOrd="0" parTransId="{0CFA213A-912C-42BE-A025-83017862C0ED}" sibTransId="{82B49DEA-F622-49F6-9207-611CA74A6D9C}"/>
    <dgm:cxn modelId="{DD74811A-148E-4DFD-9B84-AE0EFC849C12}" srcId="{E79DF1E0-8724-4C1E-AC8F-6EC3DAF4B4CE}" destId="{028AFFDF-C5FB-43C5-B0B0-75A49F4D9C8F}" srcOrd="3" destOrd="0" parTransId="{22DEFBA8-9E90-4A9A-A663-901263988307}" sibTransId="{DB1A91E4-61EC-4859-9D01-D100472A917E}"/>
    <dgm:cxn modelId="{F4115328-56D2-4396-A90F-234428ED55E6}" type="presOf" srcId="{4EED5CDC-92FA-43C2-B7F9-7D5872EBAD9A}" destId="{D3B7AC0D-A1F5-49A2-9AB2-82A7DFFEC72C}" srcOrd="0" destOrd="0" presId="urn:microsoft.com/office/officeart/2008/layout/VerticalCurvedList"/>
    <dgm:cxn modelId="{C9461959-2669-4C2B-9F7B-459E7BBC2611}" type="presOf" srcId="{F5D6F86E-B433-43AF-ADF8-9765AB096551}" destId="{3468A0DF-D5E0-4CCE-B0A2-68F646A0346A}" srcOrd="0" destOrd="0" presId="urn:microsoft.com/office/officeart/2008/layout/VerticalCurvedList"/>
    <dgm:cxn modelId="{83CE1B86-E793-4B72-9712-B0DDAA784D1D}" type="presOf" srcId="{82B49DEA-F622-49F6-9207-611CA74A6D9C}" destId="{CD4713FC-30EB-432E-9994-77A9AF21E8A1}" srcOrd="0" destOrd="0" presId="urn:microsoft.com/office/officeart/2008/layout/VerticalCurvedList"/>
    <dgm:cxn modelId="{4019D689-3E78-4174-BCE4-B24B3C215973}" srcId="{E79DF1E0-8724-4C1E-AC8F-6EC3DAF4B4CE}" destId="{3C8CA38D-81B2-483F-B94D-E1641107B08C}" srcOrd="4" destOrd="0" parTransId="{5E39FA16-8437-44E1-9B3C-FFDDCD1D697C}" sibTransId="{6C4CC6E4-7CAA-4FDC-B917-49825D19D89B}"/>
    <dgm:cxn modelId="{075AC78F-6AC2-425F-8FD7-5D31E6EA37B8}" type="presOf" srcId="{3C8CA38D-81B2-483F-B94D-E1641107B08C}" destId="{75BC017C-109F-4DAB-AC52-644DC992D5C3}" srcOrd="0" destOrd="0" presId="urn:microsoft.com/office/officeart/2008/layout/VerticalCurvedList"/>
    <dgm:cxn modelId="{ACE75E91-0DC1-4DAA-B0BF-8C5F03F69565}" type="presOf" srcId="{A5A60206-786A-4E64-A4C6-2B95D5FE61E5}" destId="{2D9B686C-D1B7-4D61-ACBE-32171C5CE74E}" srcOrd="0" destOrd="0" presId="urn:microsoft.com/office/officeart/2008/layout/VerticalCurvedList"/>
    <dgm:cxn modelId="{9507B8A3-27CC-43D7-A6DA-E7A4386D9862}" type="presOf" srcId="{E79DF1E0-8724-4C1E-AC8F-6EC3DAF4B4CE}" destId="{788D4FC4-853E-454A-8BD1-FD648D55D753}" srcOrd="0" destOrd="0" presId="urn:microsoft.com/office/officeart/2008/layout/VerticalCurvedList"/>
    <dgm:cxn modelId="{4070DFC4-2CB6-4541-9981-1ED22B15AF5C}" srcId="{E79DF1E0-8724-4C1E-AC8F-6EC3DAF4B4CE}" destId="{1884C482-C016-4AF6-BB2A-2F8E73549C5E}" srcOrd="5" destOrd="0" parTransId="{C5C21DD3-EAE5-4642-A331-7B688B78B0C7}" sibTransId="{BBBB975F-5B9E-4BFC-B6FF-8D4F57F2B7E3}"/>
    <dgm:cxn modelId="{2D4F63E8-C524-475C-B22F-D4053FBB802B}" type="presOf" srcId="{1884C482-C016-4AF6-BB2A-2F8E73549C5E}" destId="{BB96C232-52CA-4342-A873-448D93CA71AB}" srcOrd="0" destOrd="0" presId="urn:microsoft.com/office/officeart/2008/layout/VerticalCurvedList"/>
    <dgm:cxn modelId="{8DA8E9EA-68BB-4454-A7A9-1E988A7E186E}" srcId="{E79DF1E0-8724-4C1E-AC8F-6EC3DAF4B4CE}" destId="{4EED5CDC-92FA-43C2-B7F9-7D5872EBAD9A}" srcOrd="1" destOrd="0" parTransId="{B760E154-A55B-42BB-88C7-DF277D68252D}" sibTransId="{14A1E95D-9559-4E54-A67F-F6A7790F2CAC}"/>
    <dgm:cxn modelId="{BFFE1CF0-6ADB-4552-B9D3-BD555688DF1D}" type="presOf" srcId="{028AFFDF-C5FB-43C5-B0B0-75A49F4D9C8F}" destId="{1F378BF6-7898-484C-B48E-0DF999EA9442}" srcOrd="0" destOrd="0" presId="urn:microsoft.com/office/officeart/2008/layout/VerticalCurvedList"/>
    <dgm:cxn modelId="{70BF916C-C9C7-4F33-A934-5DA89A426A57}" type="presParOf" srcId="{788D4FC4-853E-454A-8BD1-FD648D55D753}" destId="{0596AA2A-233C-4AD8-AE1C-27136EB81196}" srcOrd="0" destOrd="0" presId="urn:microsoft.com/office/officeart/2008/layout/VerticalCurvedList"/>
    <dgm:cxn modelId="{6743A08E-03F7-41A7-9F18-B6A83AD96B7A}" type="presParOf" srcId="{0596AA2A-233C-4AD8-AE1C-27136EB81196}" destId="{481E1CD6-FEE5-40FC-98B8-7D69F06B87BE}" srcOrd="0" destOrd="0" presId="urn:microsoft.com/office/officeart/2008/layout/VerticalCurvedList"/>
    <dgm:cxn modelId="{5CD5BA90-D034-4795-AFA3-3518694BBB2C}" type="presParOf" srcId="{481E1CD6-FEE5-40FC-98B8-7D69F06B87BE}" destId="{44FE9EFD-005C-424A-88C6-E00D0F7D9B2E}" srcOrd="0" destOrd="0" presId="urn:microsoft.com/office/officeart/2008/layout/VerticalCurvedList"/>
    <dgm:cxn modelId="{037FFBF5-BA54-457D-BDE9-C70F8ABB7984}" type="presParOf" srcId="{481E1CD6-FEE5-40FC-98B8-7D69F06B87BE}" destId="{CD4713FC-30EB-432E-9994-77A9AF21E8A1}" srcOrd="1" destOrd="0" presId="urn:microsoft.com/office/officeart/2008/layout/VerticalCurvedList"/>
    <dgm:cxn modelId="{6A752F68-37CA-4080-B201-7E8136EB551F}" type="presParOf" srcId="{481E1CD6-FEE5-40FC-98B8-7D69F06B87BE}" destId="{AAD7F22C-FCE7-4820-ABB8-88DF27A0DF72}" srcOrd="2" destOrd="0" presId="urn:microsoft.com/office/officeart/2008/layout/VerticalCurvedList"/>
    <dgm:cxn modelId="{6B45CACF-6F7D-49E2-9F12-9AEFEF5ECBF3}" type="presParOf" srcId="{481E1CD6-FEE5-40FC-98B8-7D69F06B87BE}" destId="{11556286-B1CA-4BFD-B126-868F36229941}" srcOrd="3" destOrd="0" presId="urn:microsoft.com/office/officeart/2008/layout/VerticalCurvedList"/>
    <dgm:cxn modelId="{1A4A6939-DD89-48D4-BBFB-018D7C7DFC55}" type="presParOf" srcId="{0596AA2A-233C-4AD8-AE1C-27136EB81196}" destId="{2D9B686C-D1B7-4D61-ACBE-32171C5CE74E}" srcOrd="1" destOrd="0" presId="urn:microsoft.com/office/officeart/2008/layout/VerticalCurvedList"/>
    <dgm:cxn modelId="{F05E41DD-BE3B-4CE1-9882-5055D47279A5}" type="presParOf" srcId="{0596AA2A-233C-4AD8-AE1C-27136EB81196}" destId="{E53338DF-7C90-498A-A7FD-DA3293DBEF71}" srcOrd="2" destOrd="0" presId="urn:microsoft.com/office/officeart/2008/layout/VerticalCurvedList"/>
    <dgm:cxn modelId="{8D4A60EF-2219-4ED2-A4E0-65109B9936E8}" type="presParOf" srcId="{E53338DF-7C90-498A-A7FD-DA3293DBEF71}" destId="{EFBDAE4F-8162-4A87-A4BA-C029C87319FF}" srcOrd="0" destOrd="0" presId="urn:microsoft.com/office/officeart/2008/layout/VerticalCurvedList"/>
    <dgm:cxn modelId="{9159D248-E55A-4FB8-ADB0-C9FDBE3F463E}" type="presParOf" srcId="{0596AA2A-233C-4AD8-AE1C-27136EB81196}" destId="{D3B7AC0D-A1F5-49A2-9AB2-82A7DFFEC72C}" srcOrd="3" destOrd="0" presId="urn:microsoft.com/office/officeart/2008/layout/VerticalCurvedList"/>
    <dgm:cxn modelId="{7EDCBBBD-9A6B-4B6F-B1FA-B3ADB6E94D78}" type="presParOf" srcId="{0596AA2A-233C-4AD8-AE1C-27136EB81196}" destId="{9202AE2C-5DEF-48C9-A48C-D1465C74D257}" srcOrd="4" destOrd="0" presId="urn:microsoft.com/office/officeart/2008/layout/VerticalCurvedList"/>
    <dgm:cxn modelId="{E10A80B9-242D-4098-BC24-17A4E31D74B2}" type="presParOf" srcId="{9202AE2C-5DEF-48C9-A48C-D1465C74D257}" destId="{8F27AA7B-80D2-479A-82B5-18F0F97A4506}" srcOrd="0" destOrd="0" presId="urn:microsoft.com/office/officeart/2008/layout/VerticalCurvedList"/>
    <dgm:cxn modelId="{6B001B62-8617-4FBB-82F8-7C7786CC37F5}" type="presParOf" srcId="{0596AA2A-233C-4AD8-AE1C-27136EB81196}" destId="{3468A0DF-D5E0-4CCE-B0A2-68F646A0346A}" srcOrd="5" destOrd="0" presId="urn:microsoft.com/office/officeart/2008/layout/VerticalCurvedList"/>
    <dgm:cxn modelId="{436853C3-3AE8-41C2-B64B-A09C75B9AC67}" type="presParOf" srcId="{0596AA2A-233C-4AD8-AE1C-27136EB81196}" destId="{C46A6A70-8153-4D33-AC4C-4FA39962644F}" srcOrd="6" destOrd="0" presId="urn:microsoft.com/office/officeart/2008/layout/VerticalCurvedList"/>
    <dgm:cxn modelId="{FD6F5C3A-B3BA-4B20-B4BD-777E9A01929C}" type="presParOf" srcId="{C46A6A70-8153-4D33-AC4C-4FA39962644F}" destId="{50DE9D25-C46B-4E83-A2CE-4A4BC3493D4B}" srcOrd="0" destOrd="0" presId="urn:microsoft.com/office/officeart/2008/layout/VerticalCurvedList"/>
    <dgm:cxn modelId="{83374D13-DC11-4CCA-80FC-83C76E70BFF0}" type="presParOf" srcId="{0596AA2A-233C-4AD8-AE1C-27136EB81196}" destId="{1F378BF6-7898-484C-B48E-0DF999EA9442}" srcOrd="7" destOrd="0" presId="urn:microsoft.com/office/officeart/2008/layout/VerticalCurvedList"/>
    <dgm:cxn modelId="{845AFA75-B77A-43DE-9D27-A58F964A5240}" type="presParOf" srcId="{0596AA2A-233C-4AD8-AE1C-27136EB81196}" destId="{451707B2-0DE3-4C8C-B432-623474E555FA}" srcOrd="8" destOrd="0" presId="urn:microsoft.com/office/officeart/2008/layout/VerticalCurvedList"/>
    <dgm:cxn modelId="{A2D7EEBE-2FAA-4E57-AB2C-CE0A7808E1C8}" type="presParOf" srcId="{451707B2-0DE3-4C8C-B432-623474E555FA}" destId="{D69FF2D1-3AB1-4C8A-8568-D164098D63F3}" srcOrd="0" destOrd="0" presId="urn:microsoft.com/office/officeart/2008/layout/VerticalCurvedList"/>
    <dgm:cxn modelId="{87E27FC6-37E9-47C4-A533-0EADF2185184}" type="presParOf" srcId="{0596AA2A-233C-4AD8-AE1C-27136EB81196}" destId="{75BC017C-109F-4DAB-AC52-644DC992D5C3}" srcOrd="9" destOrd="0" presId="urn:microsoft.com/office/officeart/2008/layout/VerticalCurvedList"/>
    <dgm:cxn modelId="{BB5AB131-BE7E-492B-AE74-45F3712A16E0}" type="presParOf" srcId="{0596AA2A-233C-4AD8-AE1C-27136EB81196}" destId="{498F1AE5-B772-437D-BD40-F46F91F9AB39}" srcOrd="10" destOrd="0" presId="urn:microsoft.com/office/officeart/2008/layout/VerticalCurvedList"/>
    <dgm:cxn modelId="{9DE192BA-944C-4D15-8127-4ACB5F5C13DA}" type="presParOf" srcId="{498F1AE5-B772-437D-BD40-F46F91F9AB39}" destId="{A3E1EAFA-A747-4625-8A4A-44D7833F92B4}" srcOrd="0" destOrd="0" presId="urn:microsoft.com/office/officeart/2008/layout/VerticalCurvedList"/>
    <dgm:cxn modelId="{BAE95099-FF20-45C7-B260-13A5D1E00E2F}" type="presParOf" srcId="{0596AA2A-233C-4AD8-AE1C-27136EB81196}" destId="{BB96C232-52CA-4342-A873-448D93CA71AB}" srcOrd="11" destOrd="0" presId="urn:microsoft.com/office/officeart/2008/layout/VerticalCurvedList"/>
    <dgm:cxn modelId="{4254364F-B87C-4C0B-83B2-4F4AB78033F6}" type="presParOf" srcId="{0596AA2A-233C-4AD8-AE1C-27136EB81196}" destId="{C23063F3-192E-41C3-9ECC-FDF641116957}" srcOrd="12" destOrd="0" presId="urn:microsoft.com/office/officeart/2008/layout/VerticalCurvedList"/>
    <dgm:cxn modelId="{4933CF6F-B306-4C54-9B5F-55DE8BF53F22}" type="presParOf" srcId="{C23063F3-192E-41C3-9ECC-FDF641116957}" destId="{9DF6165A-B5B2-4B6E-B588-DEFADD66EC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F9532-92E3-438B-BC74-575D7C98DA87}"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0E3339BB-2690-42A1-9A1C-109AFC1CFAE9}">
      <dgm:prSet/>
      <dgm:spPr/>
      <dgm:t>
        <a:bodyPr/>
        <a:lstStyle/>
        <a:p>
          <a:r>
            <a:rPr lang="en-US"/>
            <a:t>Identify the pattern of social media usage in the context of shopping behavior. </a:t>
          </a:r>
        </a:p>
      </dgm:t>
    </dgm:pt>
    <dgm:pt modelId="{07BBDA26-8C93-4D6F-98C1-31F4E7D48D1E}" type="parTrans" cxnId="{709EDA1A-0536-46E1-A6BB-D73CDB6C8D61}">
      <dgm:prSet/>
      <dgm:spPr/>
      <dgm:t>
        <a:bodyPr/>
        <a:lstStyle/>
        <a:p>
          <a:endParaRPr lang="en-US"/>
        </a:p>
      </dgm:t>
    </dgm:pt>
    <dgm:pt modelId="{87236D75-D7C0-4EEB-88AF-451B115F1B12}" type="sibTrans" cxnId="{709EDA1A-0536-46E1-A6BB-D73CDB6C8D61}">
      <dgm:prSet/>
      <dgm:spPr/>
      <dgm:t>
        <a:bodyPr/>
        <a:lstStyle/>
        <a:p>
          <a:endParaRPr lang="en-US"/>
        </a:p>
      </dgm:t>
    </dgm:pt>
    <dgm:pt modelId="{E2CE64E7-759E-43D5-AA90-A9831274E888}">
      <dgm:prSet/>
      <dgm:spPr/>
      <dgm:t>
        <a:bodyPr/>
        <a:lstStyle/>
        <a:p>
          <a:r>
            <a:rPr lang="en-US"/>
            <a:t>Examine the factors on social media platform that significantly influence consumer decisions.</a:t>
          </a:r>
        </a:p>
      </dgm:t>
    </dgm:pt>
    <dgm:pt modelId="{28469219-7823-4920-8BAC-28C8A836D995}" type="parTrans" cxnId="{74FB1A16-FD29-4A09-BE11-EE45C584EB2A}">
      <dgm:prSet/>
      <dgm:spPr/>
      <dgm:t>
        <a:bodyPr/>
        <a:lstStyle/>
        <a:p>
          <a:endParaRPr lang="en-US"/>
        </a:p>
      </dgm:t>
    </dgm:pt>
    <dgm:pt modelId="{F3DE743C-61C1-4EB1-A3D4-C198ABAA7D35}" type="sibTrans" cxnId="{74FB1A16-FD29-4A09-BE11-EE45C584EB2A}">
      <dgm:prSet/>
      <dgm:spPr/>
      <dgm:t>
        <a:bodyPr/>
        <a:lstStyle/>
        <a:p>
          <a:endParaRPr lang="en-US"/>
        </a:p>
      </dgm:t>
    </dgm:pt>
    <dgm:pt modelId="{A8B49951-B576-483E-BC88-4F1D74108BA2}">
      <dgm:prSet/>
      <dgm:spPr/>
      <dgm:t>
        <a:bodyPr/>
        <a:lstStyle/>
        <a:p>
          <a:r>
            <a:rPr lang="en-US"/>
            <a:t>Understand the role of user-generated content and peer recommendations in shaping purchasing choices. </a:t>
          </a:r>
        </a:p>
      </dgm:t>
    </dgm:pt>
    <dgm:pt modelId="{DEC400D6-0C92-4046-82CD-166E5B36BE36}" type="parTrans" cxnId="{EF463A0D-0540-4081-AFED-59D8D49983C8}">
      <dgm:prSet/>
      <dgm:spPr/>
      <dgm:t>
        <a:bodyPr/>
        <a:lstStyle/>
        <a:p>
          <a:endParaRPr lang="en-US"/>
        </a:p>
      </dgm:t>
    </dgm:pt>
    <dgm:pt modelId="{ADAB9B02-9EA4-437A-8A58-A44441330CD4}" type="sibTrans" cxnId="{EF463A0D-0540-4081-AFED-59D8D49983C8}">
      <dgm:prSet/>
      <dgm:spPr/>
      <dgm:t>
        <a:bodyPr/>
        <a:lstStyle/>
        <a:p>
          <a:endParaRPr lang="en-US"/>
        </a:p>
      </dgm:t>
    </dgm:pt>
    <dgm:pt modelId="{0E54A0AC-7658-4C00-A173-27F8DB12CFF9}" type="pres">
      <dgm:prSet presAssocID="{816F9532-92E3-438B-BC74-575D7C98DA87}" presName="linearFlow" presStyleCnt="0">
        <dgm:presLayoutVars>
          <dgm:dir/>
          <dgm:resizeHandles val="exact"/>
        </dgm:presLayoutVars>
      </dgm:prSet>
      <dgm:spPr/>
    </dgm:pt>
    <dgm:pt modelId="{2D1E86D3-739D-4F00-9184-2F8EED16DE1F}" type="pres">
      <dgm:prSet presAssocID="{0E3339BB-2690-42A1-9A1C-109AFC1CFAE9}" presName="composite" presStyleCnt="0"/>
      <dgm:spPr/>
    </dgm:pt>
    <dgm:pt modelId="{8451B1F2-21C2-4861-A09F-DA1011F456C7}" type="pres">
      <dgm:prSet presAssocID="{0E3339BB-2690-42A1-9A1C-109AFC1CFAE9}" presName="imgShp" presStyleLbl="fgImgPlace1" presStyleIdx="0" presStyleCnt="3" custScaleX="81590" custScaleY="80114"/>
      <dgm:spPr>
        <a:blipFill>
          <a:blip xmlns:r="http://schemas.openxmlformats.org/officeDocument/2006/relationships" r:embed="rId1"/>
          <a:srcRect/>
          <a:stretch>
            <a:fillRect/>
          </a:stretch>
        </a:blipFill>
        <a:ln>
          <a:solidFill>
            <a:schemeClr val="bg1"/>
          </a:solidFill>
        </a:ln>
      </dgm:spPr>
    </dgm:pt>
    <dgm:pt modelId="{EAA16127-2552-4A1C-9400-92A1423E4A43}" type="pres">
      <dgm:prSet presAssocID="{0E3339BB-2690-42A1-9A1C-109AFC1CFAE9}" presName="txShp" presStyleLbl="node1" presStyleIdx="0" presStyleCnt="3">
        <dgm:presLayoutVars>
          <dgm:bulletEnabled val="1"/>
        </dgm:presLayoutVars>
      </dgm:prSet>
      <dgm:spPr/>
    </dgm:pt>
    <dgm:pt modelId="{513D08F1-2765-4131-A17F-DE73E80DF4E0}" type="pres">
      <dgm:prSet presAssocID="{87236D75-D7C0-4EEB-88AF-451B115F1B12}" presName="spacing" presStyleCnt="0"/>
      <dgm:spPr/>
    </dgm:pt>
    <dgm:pt modelId="{9DF2F80B-C7AB-4AF7-AC4A-4EBE3826E305}" type="pres">
      <dgm:prSet presAssocID="{E2CE64E7-759E-43D5-AA90-A9831274E888}" presName="composite" presStyleCnt="0"/>
      <dgm:spPr/>
    </dgm:pt>
    <dgm:pt modelId="{EAE522E9-5446-4506-BBC9-D9E15C914DA4}" type="pres">
      <dgm:prSet presAssocID="{E2CE64E7-759E-43D5-AA90-A9831274E888}" presName="imgShp" presStyleLbl="fgImgPlace1" presStyleIdx="1" presStyleCnt="3" custScaleX="72444" custScaleY="80066"/>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a:solidFill>
            <a:schemeClr val="bg1"/>
          </a:solidFill>
        </a:ln>
      </dgm:spPr>
    </dgm:pt>
    <dgm:pt modelId="{1BB9EAAA-1267-4BE6-952A-7D35647B0584}" type="pres">
      <dgm:prSet presAssocID="{E2CE64E7-759E-43D5-AA90-A9831274E888}" presName="txShp" presStyleLbl="node1" presStyleIdx="1" presStyleCnt="3">
        <dgm:presLayoutVars>
          <dgm:bulletEnabled val="1"/>
        </dgm:presLayoutVars>
      </dgm:prSet>
      <dgm:spPr/>
    </dgm:pt>
    <dgm:pt modelId="{48AD9994-49ED-4015-9311-1A27D8EC24C0}" type="pres">
      <dgm:prSet presAssocID="{F3DE743C-61C1-4EB1-A3D4-C198ABAA7D35}" presName="spacing" presStyleCnt="0"/>
      <dgm:spPr/>
    </dgm:pt>
    <dgm:pt modelId="{DEDCD603-DB80-477B-875C-2B4D705DFD0F}" type="pres">
      <dgm:prSet presAssocID="{A8B49951-B576-483E-BC88-4F1D74108BA2}" presName="composite" presStyleCnt="0"/>
      <dgm:spPr/>
    </dgm:pt>
    <dgm:pt modelId="{06598812-1FDA-44CC-BF4D-5AC95C0B0D22}" type="pres">
      <dgm:prSet presAssocID="{A8B49951-B576-483E-BC88-4F1D74108BA2}" presName="imgShp" presStyleLbl="fgImgPlace1" presStyleIdx="2" presStyleCnt="3" custScaleX="79163" custScaleY="78827"/>
      <dgm:spPr>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a:ln>
          <a:solidFill>
            <a:schemeClr val="bg1"/>
          </a:solidFill>
        </a:ln>
      </dgm:spPr>
    </dgm:pt>
    <dgm:pt modelId="{6AB1000A-DDCE-4337-AF13-4C28421CDFC3}" type="pres">
      <dgm:prSet presAssocID="{A8B49951-B576-483E-BC88-4F1D74108BA2}" presName="txShp" presStyleLbl="node1" presStyleIdx="2" presStyleCnt="3">
        <dgm:presLayoutVars>
          <dgm:bulletEnabled val="1"/>
        </dgm:presLayoutVars>
      </dgm:prSet>
      <dgm:spPr/>
    </dgm:pt>
  </dgm:ptLst>
  <dgm:cxnLst>
    <dgm:cxn modelId="{EF463A0D-0540-4081-AFED-59D8D49983C8}" srcId="{816F9532-92E3-438B-BC74-575D7C98DA87}" destId="{A8B49951-B576-483E-BC88-4F1D74108BA2}" srcOrd="2" destOrd="0" parTransId="{DEC400D6-0C92-4046-82CD-166E5B36BE36}" sibTransId="{ADAB9B02-9EA4-437A-8A58-A44441330CD4}"/>
    <dgm:cxn modelId="{74FB1A16-FD29-4A09-BE11-EE45C584EB2A}" srcId="{816F9532-92E3-438B-BC74-575D7C98DA87}" destId="{E2CE64E7-759E-43D5-AA90-A9831274E888}" srcOrd="1" destOrd="0" parTransId="{28469219-7823-4920-8BAC-28C8A836D995}" sibTransId="{F3DE743C-61C1-4EB1-A3D4-C198ABAA7D35}"/>
    <dgm:cxn modelId="{709EDA1A-0536-46E1-A6BB-D73CDB6C8D61}" srcId="{816F9532-92E3-438B-BC74-575D7C98DA87}" destId="{0E3339BB-2690-42A1-9A1C-109AFC1CFAE9}" srcOrd="0" destOrd="0" parTransId="{07BBDA26-8C93-4D6F-98C1-31F4E7D48D1E}" sibTransId="{87236D75-D7C0-4EEB-88AF-451B115F1B12}"/>
    <dgm:cxn modelId="{40E8B242-07EA-4DD0-A741-5D3DC06A62A1}" type="presOf" srcId="{816F9532-92E3-438B-BC74-575D7C98DA87}" destId="{0E54A0AC-7658-4C00-A173-27F8DB12CFF9}" srcOrd="0" destOrd="0" presId="urn:microsoft.com/office/officeart/2005/8/layout/vList3"/>
    <dgm:cxn modelId="{66798068-9232-4360-8F77-B19ACE8CB7EB}" type="presOf" srcId="{E2CE64E7-759E-43D5-AA90-A9831274E888}" destId="{1BB9EAAA-1267-4BE6-952A-7D35647B0584}" srcOrd="0" destOrd="0" presId="urn:microsoft.com/office/officeart/2005/8/layout/vList3"/>
    <dgm:cxn modelId="{2EED359C-CCF3-43BC-BF8D-A04B5BC6E1F1}" type="presOf" srcId="{A8B49951-B576-483E-BC88-4F1D74108BA2}" destId="{6AB1000A-DDCE-4337-AF13-4C28421CDFC3}" srcOrd="0" destOrd="0" presId="urn:microsoft.com/office/officeart/2005/8/layout/vList3"/>
    <dgm:cxn modelId="{17A375C0-27EE-44C5-90A4-45AE6DAA9D27}" type="presOf" srcId="{0E3339BB-2690-42A1-9A1C-109AFC1CFAE9}" destId="{EAA16127-2552-4A1C-9400-92A1423E4A43}" srcOrd="0" destOrd="0" presId="urn:microsoft.com/office/officeart/2005/8/layout/vList3"/>
    <dgm:cxn modelId="{7930FC3A-84D5-45FA-A122-FF088A4756BA}" type="presParOf" srcId="{0E54A0AC-7658-4C00-A173-27F8DB12CFF9}" destId="{2D1E86D3-739D-4F00-9184-2F8EED16DE1F}" srcOrd="0" destOrd="0" presId="urn:microsoft.com/office/officeart/2005/8/layout/vList3"/>
    <dgm:cxn modelId="{CA88EF7E-7202-4434-815F-5945B2D63EC8}" type="presParOf" srcId="{2D1E86D3-739D-4F00-9184-2F8EED16DE1F}" destId="{8451B1F2-21C2-4861-A09F-DA1011F456C7}" srcOrd="0" destOrd="0" presId="urn:microsoft.com/office/officeart/2005/8/layout/vList3"/>
    <dgm:cxn modelId="{EC1B4A26-609D-490D-BD9D-B0F7D6C4FB47}" type="presParOf" srcId="{2D1E86D3-739D-4F00-9184-2F8EED16DE1F}" destId="{EAA16127-2552-4A1C-9400-92A1423E4A43}" srcOrd="1" destOrd="0" presId="urn:microsoft.com/office/officeart/2005/8/layout/vList3"/>
    <dgm:cxn modelId="{EE5FCC1E-8216-41FE-93BB-0FF91730C05B}" type="presParOf" srcId="{0E54A0AC-7658-4C00-A173-27F8DB12CFF9}" destId="{513D08F1-2765-4131-A17F-DE73E80DF4E0}" srcOrd="1" destOrd="0" presId="urn:microsoft.com/office/officeart/2005/8/layout/vList3"/>
    <dgm:cxn modelId="{A251DDCC-5ED2-47BA-BC49-3FA4F78691FA}" type="presParOf" srcId="{0E54A0AC-7658-4C00-A173-27F8DB12CFF9}" destId="{9DF2F80B-C7AB-4AF7-AC4A-4EBE3826E305}" srcOrd="2" destOrd="0" presId="urn:microsoft.com/office/officeart/2005/8/layout/vList3"/>
    <dgm:cxn modelId="{A805B66D-C95B-4EE3-B73E-11869C8FEF5C}" type="presParOf" srcId="{9DF2F80B-C7AB-4AF7-AC4A-4EBE3826E305}" destId="{EAE522E9-5446-4506-BBC9-D9E15C914DA4}" srcOrd="0" destOrd="0" presId="urn:microsoft.com/office/officeart/2005/8/layout/vList3"/>
    <dgm:cxn modelId="{9CC5AF72-A85A-41DD-9DD6-97F3F674E9D1}" type="presParOf" srcId="{9DF2F80B-C7AB-4AF7-AC4A-4EBE3826E305}" destId="{1BB9EAAA-1267-4BE6-952A-7D35647B0584}" srcOrd="1" destOrd="0" presId="urn:microsoft.com/office/officeart/2005/8/layout/vList3"/>
    <dgm:cxn modelId="{B6B229EA-2E82-4AA8-A14E-A2299CD62488}" type="presParOf" srcId="{0E54A0AC-7658-4C00-A173-27F8DB12CFF9}" destId="{48AD9994-49ED-4015-9311-1A27D8EC24C0}" srcOrd="3" destOrd="0" presId="urn:microsoft.com/office/officeart/2005/8/layout/vList3"/>
    <dgm:cxn modelId="{03A5D7B0-F113-4706-A6D2-27383D42757E}" type="presParOf" srcId="{0E54A0AC-7658-4C00-A173-27F8DB12CFF9}" destId="{DEDCD603-DB80-477B-875C-2B4D705DFD0F}" srcOrd="4" destOrd="0" presId="urn:microsoft.com/office/officeart/2005/8/layout/vList3"/>
    <dgm:cxn modelId="{1BEF62B8-898C-4A32-A42C-51B6CDCBE477}" type="presParOf" srcId="{DEDCD603-DB80-477B-875C-2B4D705DFD0F}" destId="{06598812-1FDA-44CC-BF4D-5AC95C0B0D22}" srcOrd="0" destOrd="0" presId="urn:microsoft.com/office/officeart/2005/8/layout/vList3"/>
    <dgm:cxn modelId="{E4DCB1C1-5BE5-4C55-B9D9-F1E22B87F54E}" type="presParOf" srcId="{DEDCD603-DB80-477B-875C-2B4D705DFD0F}" destId="{6AB1000A-DDCE-4337-AF13-4C28421CDFC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BDC0B5-9D0D-4407-8128-B48DBF15EB9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BA26CB1-BDA0-4B10-AA4E-CCD45893C0AD}">
      <dgm:prSet/>
      <dgm:spPr/>
      <dgm:t>
        <a:bodyPr/>
        <a:lstStyle/>
        <a:p>
          <a:r>
            <a:rPr lang="en-US" dirty="0"/>
            <a:t>DATA COLLECTION</a:t>
          </a:r>
        </a:p>
      </dgm:t>
    </dgm:pt>
    <dgm:pt modelId="{06832BF1-8872-42C1-8D1F-CF44036E6AAF}" type="parTrans" cxnId="{195C4429-E2EA-4F86-9B53-E1F000A51176}">
      <dgm:prSet/>
      <dgm:spPr/>
      <dgm:t>
        <a:bodyPr/>
        <a:lstStyle/>
        <a:p>
          <a:endParaRPr lang="en-US"/>
        </a:p>
      </dgm:t>
    </dgm:pt>
    <dgm:pt modelId="{C7330233-7AAB-4019-8593-8124B53916AD}" type="sibTrans" cxnId="{195C4429-E2EA-4F86-9B53-E1F000A51176}">
      <dgm:prSet/>
      <dgm:spPr/>
      <dgm:t>
        <a:bodyPr/>
        <a:lstStyle/>
        <a:p>
          <a:endParaRPr lang="en-US"/>
        </a:p>
      </dgm:t>
    </dgm:pt>
    <dgm:pt modelId="{2D613BD2-2AEA-44B3-99E0-F7A65F0E284B}">
      <dgm:prSet/>
      <dgm:spPr/>
      <dgm:t>
        <a:bodyPr/>
        <a:lstStyle/>
        <a:p>
          <a:r>
            <a:rPr lang="en-US"/>
            <a:t>DATA ANALYSIS</a:t>
          </a:r>
        </a:p>
      </dgm:t>
    </dgm:pt>
    <dgm:pt modelId="{19CE69D0-CFD4-4FB2-9E44-6A287B9BDFEB}" type="parTrans" cxnId="{D3F8CD97-50B3-4752-8D44-267E6CDCBCF4}">
      <dgm:prSet/>
      <dgm:spPr/>
      <dgm:t>
        <a:bodyPr/>
        <a:lstStyle/>
        <a:p>
          <a:endParaRPr lang="en-US"/>
        </a:p>
      </dgm:t>
    </dgm:pt>
    <dgm:pt modelId="{BE14D7CB-EE94-4450-B763-CFB5EB63406F}" type="sibTrans" cxnId="{D3F8CD97-50B3-4752-8D44-267E6CDCBCF4}">
      <dgm:prSet/>
      <dgm:spPr/>
      <dgm:t>
        <a:bodyPr/>
        <a:lstStyle/>
        <a:p>
          <a:endParaRPr lang="en-US"/>
        </a:p>
      </dgm:t>
    </dgm:pt>
    <dgm:pt modelId="{B52AE420-4AF2-4B8C-A50E-7324BF6353BF}">
      <dgm:prSet/>
      <dgm:spPr/>
      <dgm:t>
        <a:bodyPr/>
        <a:lstStyle/>
        <a:p>
          <a:r>
            <a:rPr lang="en-US"/>
            <a:t>DATA VISUALIZATION</a:t>
          </a:r>
        </a:p>
      </dgm:t>
    </dgm:pt>
    <dgm:pt modelId="{7AD835CB-19F9-464B-A3F5-79EB7F342CB6}" type="parTrans" cxnId="{04D376FF-6DE2-4D3D-86A1-7FE61AEAD667}">
      <dgm:prSet/>
      <dgm:spPr/>
      <dgm:t>
        <a:bodyPr/>
        <a:lstStyle/>
        <a:p>
          <a:endParaRPr lang="en-US"/>
        </a:p>
      </dgm:t>
    </dgm:pt>
    <dgm:pt modelId="{9CAD7E50-A029-4622-BC4A-7CA90D8D027B}" type="sibTrans" cxnId="{04D376FF-6DE2-4D3D-86A1-7FE61AEAD667}">
      <dgm:prSet/>
      <dgm:spPr/>
      <dgm:t>
        <a:bodyPr/>
        <a:lstStyle/>
        <a:p>
          <a:endParaRPr lang="en-US"/>
        </a:p>
      </dgm:t>
    </dgm:pt>
    <dgm:pt modelId="{910CCE2A-FF7C-45E7-ABBA-9F045274E7BD}">
      <dgm:prSet/>
      <dgm:spPr/>
      <dgm:t>
        <a:bodyPr/>
        <a:lstStyle/>
        <a:p>
          <a:r>
            <a:rPr lang="en-US"/>
            <a:t>DATA INTERPRETATION</a:t>
          </a:r>
        </a:p>
      </dgm:t>
    </dgm:pt>
    <dgm:pt modelId="{9197F947-5EFD-4C28-8CE0-52C2C358626F}" type="parTrans" cxnId="{3607CB7A-FA5A-4571-9357-1EA26B3E7849}">
      <dgm:prSet/>
      <dgm:spPr/>
      <dgm:t>
        <a:bodyPr/>
        <a:lstStyle/>
        <a:p>
          <a:endParaRPr lang="en-US"/>
        </a:p>
      </dgm:t>
    </dgm:pt>
    <dgm:pt modelId="{18D17DDB-DCAC-4342-9843-8CBC1F9B2DEC}" type="sibTrans" cxnId="{3607CB7A-FA5A-4571-9357-1EA26B3E7849}">
      <dgm:prSet/>
      <dgm:spPr/>
      <dgm:t>
        <a:bodyPr/>
        <a:lstStyle/>
        <a:p>
          <a:endParaRPr lang="en-US"/>
        </a:p>
      </dgm:t>
    </dgm:pt>
    <dgm:pt modelId="{D8CA2B83-10B7-4175-ABB0-8BCB7079F82C}" type="pres">
      <dgm:prSet presAssocID="{35BDC0B5-9D0D-4407-8128-B48DBF15EB9B}" presName="outerComposite" presStyleCnt="0">
        <dgm:presLayoutVars>
          <dgm:chMax val="5"/>
          <dgm:dir/>
          <dgm:resizeHandles val="exact"/>
        </dgm:presLayoutVars>
      </dgm:prSet>
      <dgm:spPr/>
    </dgm:pt>
    <dgm:pt modelId="{4C82F53C-741A-40F7-A3B0-4496B865B953}" type="pres">
      <dgm:prSet presAssocID="{35BDC0B5-9D0D-4407-8128-B48DBF15EB9B}" presName="dummyMaxCanvas" presStyleCnt="0">
        <dgm:presLayoutVars/>
      </dgm:prSet>
      <dgm:spPr/>
    </dgm:pt>
    <dgm:pt modelId="{CCC2F26F-6D38-4990-9069-731EC3B088D3}" type="pres">
      <dgm:prSet presAssocID="{35BDC0B5-9D0D-4407-8128-B48DBF15EB9B}" presName="FourNodes_1" presStyleLbl="node1" presStyleIdx="0" presStyleCnt="4">
        <dgm:presLayoutVars>
          <dgm:bulletEnabled val="1"/>
        </dgm:presLayoutVars>
      </dgm:prSet>
      <dgm:spPr/>
    </dgm:pt>
    <dgm:pt modelId="{C3822A74-3DF1-414E-BED9-E3D049C1493A}" type="pres">
      <dgm:prSet presAssocID="{35BDC0B5-9D0D-4407-8128-B48DBF15EB9B}" presName="FourNodes_2" presStyleLbl="node1" presStyleIdx="1" presStyleCnt="4">
        <dgm:presLayoutVars>
          <dgm:bulletEnabled val="1"/>
        </dgm:presLayoutVars>
      </dgm:prSet>
      <dgm:spPr/>
    </dgm:pt>
    <dgm:pt modelId="{ED022AAB-4524-4A47-A2A1-A2A2A4059705}" type="pres">
      <dgm:prSet presAssocID="{35BDC0B5-9D0D-4407-8128-B48DBF15EB9B}" presName="FourNodes_3" presStyleLbl="node1" presStyleIdx="2" presStyleCnt="4">
        <dgm:presLayoutVars>
          <dgm:bulletEnabled val="1"/>
        </dgm:presLayoutVars>
      </dgm:prSet>
      <dgm:spPr/>
    </dgm:pt>
    <dgm:pt modelId="{2502805A-45BB-4D87-91B3-8D3D970B94CF}" type="pres">
      <dgm:prSet presAssocID="{35BDC0B5-9D0D-4407-8128-B48DBF15EB9B}" presName="FourNodes_4" presStyleLbl="node1" presStyleIdx="3" presStyleCnt="4">
        <dgm:presLayoutVars>
          <dgm:bulletEnabled val="1"/>
        </dgm:presLayoutVars>
      </dgm:prSet>
      <dgm:spPr/>
    </dgm:pt>
    <dgm:pt modelId="{F9D64C47-6B7A-4982-A2C5-8063DF8C52CF}" type="pres">
      <dgm:prSet presAssocID="{35BDC0B5-9D0D-4407-8128-B48DBF15EB9B}" presName="FourConn_1-2" presStyleLbl="fgAccFollowNode1" presStyleIdx="0" presStyleCnt="3">
        <dgm:presLayoutVars>
          <dgm:bulletEnabled val="1"/>
        </dgm:presLayoutVars>
      </dgm:prSet>
      <dgm:spPr/>
    </dgm:pt>
    <dgm:pt modelId="{1C1C51C2-DCB8-4555-B978-82F5E9CCE32D}" type="pres">
      <dgm:prSet presAssocID="{35BDC0B5-9D0D-4407-8128-B48DBF15EB9B}" presName="FourConn_2-3" presStyleLbl="fgAccFollowNode1" presStyleIdx="1" presStyleCnt="3">
        <dgm:presLayoutVars>
          <dgm:bulletEnabled val="1"/>
        </dgm:presLayoutVars>
      </dgm:prSet>
      <dgm:spPr/>
    </dgm:pt>
    <dgm:pt modelId="{4487BE40-F088-4DF0-81EA-BD7F86E03E7F}" type="pres">
      <dgm:prSet presAssocID="{35BDC0B5-9D0D-4407-8128-B48DBF15EB9B}" presName="FourConn_3-4" presStyleLbl="fgAccFollowNode1" presStyleIdx="2" presStyleCnt="3">
        <dgm:presLayoutVars>
          <dgm:bulletEnabled val="1"/>
        </dgm:presLayoutVars>
      </dgm:prSet>
      <dgm:spPr/>
    </dgm:pt>
    <dgm:pt modelId="{38AB01ED-9656-4520-BD9A-2B6F3C7D8BB5}" type="pres">
      <dgm:prSet presAssocID="{35BDC0B5-9D0D-4407-8128-B48DBF15EB9B}" presName="FourNodes_1_text" presStyleLbl="node1" presStyleIdx="3" presStyleCnt="4">
        <dgm:presLayoutVars>
          <dgm:bulletEnabled val="1"/>
        </dgm:presLayoutVars>
      </dgm:prSet>
      <dgm:spPr/>
    </dgm:pt>
    <dgm:pt modelId="{FA94A7DA-BA74-4D2C-8D36-C7E55128A7F7}" type="pres">
      <dgm:prSet presAssocID="{35BDC0B5-9D0D-4407-8128-B48DBF15EB9B}" presName="FourNodes_2_text" presStyleLbl="node1" presStyleIdx="3" presStyleCnt="4">
        <dgm:presLayoutVars>
          <dgm:bulletEnabled val="1"/>
        </dgm:presLayoutVars>
      </dgm:prSet>
      <dgm:spPr/>
    </dgm:pt>
    <dgm:pt modelId="{AC1B2413-FBA5-433A-8990-D1EAD74D1BEE}" type="pres">
      <dgm:prSet presAssocID="{35BDC0B5-9D0D-4407-8128-B48DBF15EB9B}" presName="FourNodes_3_text" presStyleLbl="node1" presStyleIdx="3" presStyleCnt="4">
        <dgm:presLayoutVars>
          <dgm:bulletEnabled val="1"/>
        </dgm:presLayoutVars>
      </dgm:prSet>
      <dgm:spPr/>
    </dgm:pt>
    <dgm:pt modelId="{5E4B036E-FAEF-4CE1-8AD8-5D6B0DADF215}" type="pres">
      <dgm:prSet presAssocID="{35BDC0B5-9D0D-4407-8128-B48DBF15EB9B}" presName="FourNodes_4_text" presStyleLbl="node1" presStyleIdx="3" presStyleCnt="4">
        <dgm:presLayoutVars>
          <dgm:bulletEnabled val="1"/>
        </dgm:presLayoutVars>
      </dgm:prSet>
      <dgm:spPr/>
    </dgm:pt>
  </dgm:ptLst>
  <dgm:cxnLst>
    <dgm:cxn modelId="{B18AD504-59D0-47D1-8BD8-81D59802668C}" type="presOf" srcId="{910CCE2A-FF7C-45E7-ABBA-9F045274E7BD}" destId="{2502805A-45BB-4D87-91B3-8D3D970B94CF}" srcOrd="0" destOrd="0" presId="urn:microsoft.com/office/officeart/2005/8/layout/vProcess5"/>
    <dgm:cxn modelId="{195C4429-E2EA-4F86-9B53-E1F000A51176}" srcId="{35BDC0B5-9D0D-4407-8128-B48DBF15EB9B}" destId="{CBA26CB1-BDA0-4B10-AA4E-CCD45893C0AD}" srcOrd="0" destOrd="0" parTransId="{06832BF1-8872-42C1-8D1F-CF44036E6AAF}" sibTransId="{C7330233-7AAB-4019-8593-8124B53916AD}"/>
    <dgm:cxn modelId="{64380A35-7C54-4EDE-9264-17DD3FA661D5}" type="presOf" srcId="{35BDC0B5-9D0D-4407-8128-B48DBF15EB9B}" destId="{D8CA2B83-10B7-4175-ABB0-8BCB7079F82C}" srcOrd="0" destOrd="0" presId="urn:microsoft.com/office/officeart/2005/8/layout/vProcess5"/>
    <dgm:cxn modelId="{FB20873F-27CD-4A72-B729-D9359634DB9C}" type="presOf" srcId="{9CAD7E50-A029-4622-BC4A-7CA90D8D027B}" destId="{4487BE40-F088-4DF0-81EA-BD7F86E03E7F}" srcOrd="0" destOrd="0" presId="urn:microsoft.com/office/officeart/2005/8/layout/vProcess5"/>
    <dgm:cxn modelId="{0FCE9565-2BAC-4BBF-8AEE-BF901F0E018E}" type="presOf" srcId="{CBA26CB1-BDA0-4B10-AA4E-CCD45893C0AD}" destId="{38AB01ED-9656-4520-BD9A-2B6F3C7D8BB5}" srcOrd="1" destOrd="0" presId="urn:microsoft.com/office/officeart/2005/8/layout/vProcess5"/>
    <dgm:cxn modelId="{74C7F966-7296-4202-957F-52AEDECE2CB8}" type="presOf" srcId="{B52AE420-4AF2-4B8C-A50E-7324BF6353BF}" destId="{AC1B2413-FBA5-433A-8990-D1EAD74D1BEE}" srcOrd="1" destOrd="0" presId="urn:microsoft.com/office/officeart/2005/8/layout/vProcess5"/>
    <dgm:cxn modelId="{1659BF75-5186-4AD6-B935-FFBF0CF4A71E}" type="presOf" srcId="{2D613BD2-2AEA-44B3-99E0-F7A65F0E284B}" destId="{FA94A7DA-BA74-4D2C-8D36-C7E55128A7F7}" srcOrd="1" destOrd="0" presId="urn:microsoft.com/office/officeart/2005/8/layout/vProcess5"/>
    <dgm:cxn modelId="{3607CB7A-FA5A-4571-9357-1EA26B3E7849}" srcId="{35BDC0B5-9D0D-4407-8128-B48DBF15EB9B}" destId="{910CCE2A-FF7C-45E7-ABBA-9F045274E7BD}" srcOrd="3" destOrd="0" parTransId="{9197F947-5EFD-4C28-8CE0-52C2C358626F}" sibTransId="{18D17DDB-DCAC-4342-9843-8CBC1F9B2DEC}"/>
    <dgm:cxn modelId="{47ED8B85-BEA5-405B-A902-8205D59860FD}" type="presOf" srcId="{B52AE420-4AF2-4B8C-A50E-7324BF6353BF}" destId="{ED022AAB-4524-4A47-A2A1-A2A2A4059705}" srcOrd="0" destOrd="0" presId="urn:microsoft.com/office/officeart/2005/8/layout/vProcess5"/>
    <dgm:cxn modelId="{55D37C93-C5C8-40FC-AEF5-CA5698BC2EE5}" type="presOf" srcId="{2D613BD2-2AEA-44B3-99E0-F7A65F0E284B}" destId="{C3822A74-3DF1-414E-BED9-E3D049C1493A}" srcOrd="0" destOrd="0" presId="urn:microsoft.com/office/officeart/2005/8/layout/vProcess5"/>
    <dgm:cxn modelId="{D3F8CD97-50B3-4752-8D44-267E6CDCBCF4}" srcId="{35BDC0B5-9D0D-4407-8128-B48DBF15EB9B}" destId="{2D613BD2-2AEA-44B3-99E0-F7A65F0E284B}" srcOrd="1" destOrd="0" parTransId="{19CE69D0-CFD4-4FB2-9E44-6A287B9BDFEB}" sibTransId="{BE14D7CB-EE94-4450-B763-CFB5EB63406F}"/>
    <dgm:cxn modelId="{61B700A8-0C32-4806-8E03-B8968EF21B87}" type="presOf" srcId="{C7330233-7AAB-4019-8593-8124B53916AD}" destId="{F9D64C47-6B7A-4982-A2C5-8063DF8C52CF}" srcOrd="0" destOrd="0" presId="urn:microsoft.com/office/officeart/2005/8/layout/vProcess5"/>
    <dgm:cxn modelId="{528725BB-7526-43AF-BE26-583DEE71785E}" type="presOf" srcId="{CBA26CB1-BDA0-4B10-AA4E-CCD45893C0AD}" destId="{CCC2F26F-6D38-4990-9069-731EC3B088D3}" srcOrd="0" destOrd="0" presId="urn:microsoft.com/office/officeart/2005/8/layout/vProcess5"/>
    <dgm:cxn modelId="{669383BF-0287-4D19-BCE5-A160B3BF6435}" type="presOf" srcId="{BE14D7CB-EE94-4450-B763-CFB5EB63406F}" destId="{1C1C51C2-DCB8-4555-B978-82F5E9CCE32D}" srcOrd="0" destOrd="0" presId="urn:microsoft.com/office/officeart/2005/8/layout/vProcess5"/>
    <dgm:cxn modelId="{E32781F7-0D19-470C-B126-DA563C949312}" type="presOf" srcId="{910CCE2A-FF7C-45E7-ABBA-9F045274E7BD}" destId="{5E4B036E-FAEF-4CE1-8AD8-5D6B0DADF215}" srcOrd="1" destOrd="0" presId="urn:microsoft.com/office/officeart/2005/8/layout/vProcess5"/>
    <dgm:cxn modelId="{04D376FF-6DE2-4D3D-86A1-7FE61AEAD667}" srcId="{35BDC0B5-9D0D-4407-8128-B48DBF15EB9B}" destId="{B52AE420-4AF2-4B8C-A50E-7324BF6353BF}" srcOrd="2" destOrd="0" parTransId="{7AD835CB-19F9-464B-A3F5-79EB7F342CB6}" sibTransId="{9CAD7E50-A029-4622-BC4A-7CA90D8D027B}"/>
    <dgm:cxn modelId="{1E3F5CC7-98DE-4DE9-8A3A-BB27504795AF}" type="presParOf" srcId="{D8CA2B83-10B7-4175-ABB0-8BCB7079F82C}" destId="{4C82F53C-741A-40F7-A3B0-4496B865B953}" srcOrd="0" destOrd="0" presId="urn:microsoft.com/office/officeart/2005/8/layout/vProcess5"/>
    <dgm:cxn modelId="{85C6FF68-9F88-4F4C-A71A-521B22C44A2C}" type="presParOf" srcId="{D8CA2B83-10B7-4175-ABB0-8BCB7079F82C}" destId="{CCC2F26F-6D38-4990-9069-731EC3B088D3}" srcOrd="1" destOrd="0" presId="urn:microsoft.com/office/officeart/2005/8/layout/vProcess5"/>
    <dgm:cxn modelId="{965A1429-EF8F-4CF2-BE1C-EBBCCC0BAB47}" type="presParOf" srcId="{D8CA2B83-10B7-4175-ABB0-8BCB7079F82C}" destId="{C3822A74-3DF1-414E-BED9-E3D049C1493A}" srcOrd="2" destOrd="0" presId="urn:microsoft.com/office/officeart/2005/8/layout/vProcess5"/>
    <dgm:cxn modelId="{56738A33-2059-4464-8A7F-A1F9CEF81495}" type="presParOf" srcId="{D8CA2B83-10B7-4175-ABB0-8BCB7079F82C}" destId="{ED022AAB-4524-4A47-A2A1-A2A2A4059705}" srcOrd="3" destOrd="0" presId="urn:microsoft.com/office/officeart/2005/8/layout/vProcess5"/>
    <dgm:cxn modelId="{47A812CA-A4FB-441C-8934-FFFF77C7D331}" type="presParOf" srcId="{D8CA2B83-10B7-4175-ABB0-8BCB7079F82C}" destId="{2502805A-45BB-4D87-91B3-8D3D970B94CF}" srcOrd="4" destOrd="0" presId="urn:microsoft.com/office/officeart/2005/8/layout/vProcess5"/>
    <dgm:cxn modelId="{116E0B7E-EBE4-4E5B-A88B-E081A5375EF9}" type="presParOf" srcId="{D8CA2B83-10B7-4175-ABB0-8BCB7079F82C}" destId="{F9D64C47-6B7A-4982-A2C5-8063DF8C52CF}" srcOrd="5" destOrd="0" presId="urn:microsoft.com/office/officeart/2005/8/layout/vProcess5"/>
    <dgm:cxn modelId="{EF332539-2D2F-4B78-AD85-60ED58AAE9EB}" type="presParOf" srcId="{D8CA2B83-10B7-4175-ABB0-8BCB7079F82C}" destId="{1C1C51C2-DCB8-4555-B978-82F5E9CCE32D}" srcOrd="6" destOrd="0" presId="urn:microsoft.com/office/officeart/2005/8/layout/vProcess5"/>
    <dgm:cxn modelId="{C1261D44-A794-4724-99CE-A15BE8079BD1}" type="presParOf" srcId="{D8CA2B83-10B7-4175-ABB0-8BCB7079F82C}" destId="{4487BE40-F088-4DF0-81EA-BD7F86E03E7F}" srcOrd="7" destOrd="0" presId="urn:microsoft.com/office/officeart/2005/8/layout/vProcess5"/>
    <dgm:cxn modelId="{A1FEDDF0-92DA-4348-85C9-231F74695D45}" type="presParOf" srcId="{D8CA2B83-10B7-4175-ABB0-8BCB7079F82C}" destId="{38AB01ED-9656-4520-BD9A-2B6F3C7D8BB5}" srcOrd="8" destOrd="0" presId="urn:microsoft.com/office/officeart/2005/8/layout/vProcess5"/>
    <dgm:cxn modelId="{4DD1246D-8533-48E0-B78A-D8CC1944B317}" type="presParOf" srcId="{D8CA2B83-10B7-4175-ABB0-8BCB7079F82C}" destId="{FA94A7DA-BA74-4D2C-8D36-C7E55128A7F7}" srcOrd="9" destOrd="0" presId="urn:microsoft.com/office/officeart/2005/8/layout/vProcess5"/>
    <dgm:cxn modelId="{DC159B5D-AE68-4DB2-9BA3-C56E7CCCE1DE}" type="presParOf" srcId="{D8CA2B83-10B7-4175-ABB0-8BCB7079F82C}" destId="{AC1B2413-FBA5-433A-8990-D1EAD74D1BEE}" srcOrd="10" destOrd="0" presId="urn:microsoft.com/office/officeart/2005/8/layout/vProcess5"/>
    <dgm:cxn modelId="{6563DB83-31DF-4020-AC47-04EF370A7C6C}" type="presParOf" srcId="{D8CA2B83-10B7-4175-ABB0-8BCB7079F82C}" destId="{5E4B036E-FAEF-4CE1-8AD8-5D6B0DADF21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0D000-0899-49B9-B308-5558E297B0A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CC7F4B81-0E44-4EBD-9EAC-1D3249BEC044}">
      <dgm:prSet/>
      <dgm:spPr/>
      <dgm:t>
        <a:bodyPr/>
        <a:lstStyle/>
        <a:p>
          <a:r>
            <a:rPr lang="en-US" dirty="0"/>
            <a:t>Age and </a:t>
          </a:r>
          <a:r>
            <a:rPr lang="en-US"/>
            <a:t>Gender Impact</a:t>
          </a:r>
          <a:endParaRPr lang="en-US" dirty="0"/>
        </a:p>
      </dgm:t>
    </dgm:pt>
    <dgm:pt modelId="{9A628032-42F1-4DF9-ABD1-34F22C9D2E98}" type="parTrans" cxnId="{407FE1A3-7328-426F-8580-16A0FA0339E7}">
      <dgm:prSet/>
      <dgm:spPr/>
      <dgm:t>
        <a:bodyPr/>
        <a:lstStyle/>
        <a:p>
          <a:endParaRPr lang="en-US"/>
        </a:p>
      </dgm:t>
    </dgm:pt>
    <dgm:pt modelId="{8CEF7116-1AEE-4FC8-9525-62FD30E216DD}" type="sibTrans" cxnId="{407FE1A3-7328-426F-8580-16A0FA0339E7}">
      <dgm:prSet/>
      <dgm:spPr/>
      <dgm:t>
        <a:bodyPr/>
        <a:lstStyle/>
        <a:p>
          <a:endParaRPr lang="en-US"/>
        </a:p>
      </dgm:t>
    </dgm:pt>
    <dgm:pt modelId="{C7CB0407-EE7A-4B0B-8D4C-72302F8F772E}">
      <dgm:prSet/>
      <dgm:spPr/>
      <dgm:t>
        <a:bodyPr/>
        <a:lstStyle/>
        <a:p>
          <a:r>
            <a:rPr lang="en-US" dirty="0"/>
            <a:t>Reasons for Online Shopping Appeal</a:t>
          </a:r>
        </a:p>
      </dgm:t>
    </dgm:pt>
    <dgm:pt modelId="{2735B813-27BB-4F40-AF13-1522E85CB462}" type="parTrans" cxnId="{E032052A-BC66-451F-ADB4-E9EF4BED4C85}">
      <dgm:prSet/>
      <dgm:spPr/>
      <dgm:t>
        <a:bodyPr/>
        <a:lstStyle/>
        <a:p>
          <a:endParaRPr lang="en-US"/>
        </a:p>
      </dgm:t>
    </dgm:pt>
    <dgm:pt modelId="{26A6E10F-3155-4201-A143-E3D6D96CBA42}" type="sibTrans" cxnId="{E032052A-BC66-451F-ADB4-E9EF4BED4C85}">
      <dgm:prSet/>
      <dgm:spPr/>
      <dgm:t>
        <a:bodyPr/>
        <a:lstStyle/>
        <a:p>
          <a:endParaRPr lang="en-US"/>
        </a:p>
      </dgm:t>
    </dgm:pt>
    <dgm:pt modelId="{9EC9F17F-594B-49C1-8947-EFFEAB79E365}">
      <dgm:prSet/>
      <dgm:spPr/>
      <dgm:t>
        <a:bodyPr/>
        <a:lstStyle/>
        <a:p>
          <a:r>
            <a:rPr lang="en-US" dirty="0"/>
            <a:t>The study discovered that age and gender play a role in how people approach online shopping, prompting the need for companies to tailor strategies accordingly.</a:t>
          </a:r>
        </a:p>
      </dgm:t>
    </dgm:pt>
    <dgm:pt modelId="{B3BD4ED8-B26E-4DCB-82DD-A25216053B80}" type="parTrans" cxnId="{780786D2-F34E-41DF-A8BC-FDBB3FE98347}">
      <dgm:prSet/>
      <dgm:spPr/>
      <dgm:t>
        <a:bodyPr/>
        <a:lstStyle/>
        <a:p>
          <a:endParaRPr lang="en-US"/>
        </a:p>
      </dgm:t>
    </dgm:pt>
    <dgm:pt modelId="{A8ECE733-C601-4807-B914-9BE4A24F79B9}" type="sibTrans" cxnId="{780786D2-F34E-41DF-A8BC-FDBB3FE98347}">
      <dgm:prSet/>
      <dgm:spPr/>
      <dgm:t>
        <a:bodyPr/>
        <a:lstStyle/>
        <a:p>
          <a:endParaRPr lang="en-US"/>
        </a:p>
      </dgm:t>
    </dgm:pt>
    <dgm:pt modelId="{2942ED7D-A2E6-4C86-BC1B-2C4108758094}">
      <dgm:prSet/>
      <dgm:spPr/>
      <dgm:t>
        <a:bodyPr/>
        <a:lstStyle/>
        <a:p>
          <a:r>
            <a:rPr lang="en-US" dirty="0"/>
            <a:t>People are drawn to online shopping due to time and money savings, a wide product selection, trust, and convenience.</a:t>
          </a:r>
        </a:p>
      </dgm:t>
    </dgm:pt>
    <dgm:pt modelId="{BC4A4658-6AC6-435D-925D-16B8D2E220AD}" type="parTrans" cxnId="{B7A2B3A9-9CA2-459E-AB8C-0492689A2CBF}">
      <dgm:prSet/>
      <dgm:spPr/>
      <dgm:t>
        <a:bodyPr/>
        <a:lstStyle/>
        <a:p>
          <a:endParaRPr lang="en-US"/>
        </a:p>
      </dgm:t>
    </dgm:pt>
    <dgm:pt modelId="{78772B2D-CC12-4660-8108-BE9BD4CADCFE}" type="sibTrans" cxnId="{B7A2B3A9-9CA2-459E-AB8C-0492689A2CBF}">
      <dgm:prSet/>
      <dgm:spPr/>
      <dgm:t>
        <a:bodyPr/>
        <a:lstStyle/>
        <a:p>
          <a:endParaRPr lang="en-US"/>
        </a:p>
      </dgm:t>
    </dgm:pt>
    <dgm:pt modelId="{21F7B4A1-A220-4198-B114-374FAC248798}">
      <dgm:prSet/>
      <dgm:spPr/>
      <dgm:t>
        <a:bodyPr/>
        <a:lstStyle/>
        <a:p>
          <a:r>
            <a:rPr lang="en-US" dirty="0"/>
            <a:t>Factors like discounts, shipping costs, and privacy significantly influence people's perceptions of online shopping.</a:t>
          </a:r>
        </a:p>
      </dgm:t>
    </dgm:pt>
    <dgm:pt modelId="{04FB08B8-C3A3-4DD7-94EB-413339C52E45}" type="parTrans" cxnId="{9BB18BD0-038B-437A-9189-167797994CC5}">
      <dgm:prSet/>
      <dgm:spPr/>
      <dgm:t>
        <a:bodyPr/>
        <a:lstStyle/>
        <a:p>
          <a:endParaRPr lang="en-US"/>
        </a:p>
      </dgm:t>
    </dgm:pt>
    <dgm:pt modelId="{6D0B5A4C-5320-4C33-98DF-F300F6B8A121}" type="sibTrans" cxnId="{9BB18BD0-038B-437A-9189-167797994CC5}">
      <dgm:prSet/>
      <dgm:spPr/>
      <dgm:t>
        <a:bodyPr/>
        <a:lstStyle/>
        <a:p>
          <a:endParaRPr lang="en-US"/>
        </a:p>
      </dgm:t>
    </dgm:pt>
    <dgm:pt modelId="{AD9C3BD1-9DD2-41DB-981D-0901E270394E}">
      <dgm:prSet/>
      <dgm:spPr/>
      <dgm:t>
        <a:bodyPr/>
        <a:lstStyle/>
        <a:p>
          <a:r>
            <a:rPr lang="en-US"/>
            <a:t>Bravery in Online Shopping</a:t>
          </a:r>
        </a:p>
      </dgm:t>
    </dgm:pt>
    <dgm:pt modelId="{A7766AA9-1500-4E01-A50F-7DEA58F30E13}" type="parTrans" cxnId="{A85AA2C5-936E-43FD-B3EB-2DCB6F1153A6}">
      <dgm:prSet/>
      <dgm:spPr/>
      <dgm:t>
        <a:bodyPr/>
        <a:lstStyle/>
        <a:p>
          <a:endParaRPr lang="en-US"/>
        </a:p>
      </dgm:t>
    </dgm:pt>
    <dgm:pt modelId="{739A1836-E9E4-444B-A472-9C8CBA4BE0B1}" type="sibTrans" cxnId="{A85AA2C5-936E-43FD-B3EB-2DCB6F1153A6}">
      <dgm:prSet/>
      <dgm:spPr/>
      <dgm:t>
        <a:bodyPr/>
        <a:lstStyle/>
        <a:p>
          <a:endParaRPr lang="en-US"/>
        </a:p>
      </dgm:t>
    </dgm:pt>
    <dgm:pt modelId="{800105A9-7DCE-420F-BBD4-38F6F6D9FFEC}">
      <dgm:prSet/>
      <dgm:spPr/>
      <dgm:t>
        <a:bodyPr/>
        <a:lstStyle/>
        <a:p>
          <a:r>
            <a:rPr lang="en-US" dirty="0"/>
            <a:t>Despite potential risks, the research suggests that people are still willing to shop online. This underscores the importance for companies to prioritize safety and security in online shopping experiences.</a:t>
          </a:r>
        </a:p>
      </dgm:t>
    </dgm:pt>
    <dgm:pt modelId="{51219228-B7D1-4517-BE43-38F29B22F47F}" type="parTrans" cxnId="{45FA44ED-A0DE-45FC-9BD6-D216437688D0}">
      <dgm:prSet/>
      <dgm:spPr/>
      <dgm:t>
        <a:bodyPr/>
        <a:lstStyle/>
        <a:p>
          <a:endParaRPr lang="en-US"/>
        </a:p>
      </dgm:t>
    </dgm:pt>
    <dgm:pt modelId="{BB294A72-5FE8-4D0D-AE1F-6011DE919322}" type="sibTrans" cxnId="{45FA44ED-A0DE-45FC-9BD6-D216437688D0}">
      <dgm:prSet/>
      <dgm:spPr/>
      <dgm:t>
        <a:bodyPr/>
        <a:lstStyle/>
        <a:p>
          <a:endParaRPr lang="en-US"/>
        </a:p>
      </dgm:t>
    </dgm:pt>
    <dgm:pt modelId="{50FE2DC3-174A-4583-9959-0C9EAFE4C91F}">
      <dgm:prSet/>
      <dgm:spPr/>
      <dgm:t>
        <a:bodyPr/>
        <a:lstStyle/>
        <a:p>
          <a:endParaRPr lang="en-US" dirty="0"/>
        </a:p>
      </dgm:t>
    </dgm:pt>
    <dgm:pt modelId="{28100478-4631-49E9-BD4A-C7DE23FBD365}" type="parTrans" cxnId="{23459DBF-3E7C-47E2-B004-800898E4F2C5}">
      <dgm:prSet/>
      <dgm:spPr/>
      <dgm:t>
        <a:bodyPr/>
        <a:lstStyle/>
        <a:p>
          <a:endParaRPr lang="en-US"/>
        </a:p>
      </dgm:t>
    </dgm:pt>
    <dgm:pt modelId="{7694BC5F-9966-4D4B-845E-58852D5CE609}" type="sibTrans" cxnId="{23459DBF-3E7C-47E2-B004-800898E4F2C5}">
      <dgm:prSet/>
      <dgm:spPr/>
      <dgm:t>
        <a:bodyPr/>
        <a:lstStyle/>
        <a:p>
          <a:endParaRPr lang="en-US"/>
        </a:p>
      </dgm:t>
    </dgm:pt>
    <dgm:pt modelId="{0389A7BE-FAB8-4596-9795-D122D7469BF2}">
      <dgm:prSet/>
      <dgm:spPr/>
      <dgm:t>
        <a:bodyPr/>
        <a:lstStyle/>
        <a:p>
          <a:endParaRPr lang="en-US" dirty="0"/>
        </a:p>
      </dgm:t>
    </dgm:pt>
    <dgm:pt modelId="{2515C1C6-55ED-4B92-AED4-4FAC272DA0E6}" type="parTrans" cxnId="{3943CF9F-EF73-4E6B-99BF-B353244D0E42}">
      <dgm:prSet/>
      <dgm:spPr/>
      <dgm:t>
        <a:bodyPr/>
        <a:lstStyle/>
        <a:p>
          <a:endParaRPr lang="en-US"/>
        </a:p>
      </dgm:t>
    </dgm:pt>
    <dgm:pt modelId="{0F37CE85-9607-4B07-9217-4030AF24C0FD}" type="sibTrans" cxnId="{3943CF9F-EF73-4E6B-99BF-B353244D0E42}">
      <dgm:prSet/>
      <dgm:spPr/>
      <dgm:t>
        <a:bodyPr/>
        <a:lstStyle/>
        <a:p>
          <a:endParaRPr lang="en-US"/>
        </a:p>
      </dgm:t>
    </dgm:pt>
    <dgm:pt modelId="{14FBF143-DCB1-48F7-ABA4-2E2280A06352}">
      <dgm:prSet/>
      <dgm:spPr/>
      <dgm:t>
        <a:bodyPr/>
        <a:lstStyle/>
        <a:p>
          <a:endParaRPr lang="en-US" dirty="0"/>
        </a:p>
      </dgm:t>
    </dgm:pt>
    <dgm:pt modelId="{DB13877F-0AFE-478A-B3CD-8D46B890A0E9}" type="parTrans" cxnId="{07E52BB9-FCB2-43BA-97A3-15F976A48734}">
      <dgm:prSet/>
      <dgm:spPr/>
      <dgm:t>
        <a:bodyPr/>
        <a:lstStyle/>
        <a:p>
          <a:endParaRPr lang="en-US"/>
        </a:p>
      </dgm:t>
    </dgm:pt>
    <dgm:pt modelId="{A5FBAD90-31E1-451B-8578-EFDF6B84CEA7}" type="sibTrans" cxnId="{07E52BB9-FCB2-43BA-97A3-15F976A48734}">
      <dgm:prSet/>
      <dgm:spPr/>
      <dgm:t>
        <a:bodyPr/>
        <a:lstStyle/>
        <a:p>
          <a:endParaRPr lang="en-US"/>
        </a:p>
      </dgm:t>
    </dgm:pt>
    <dgm:pt modelId="{601B0BAB-7BBB-4A74-B2A3-24D2E6DC51D2}" type="pres">
      <dgm:prSet presAssocID="{8A80D000-0899-49B9-B308-5558E297B0A4}" presName="Name0" presStyleCnt="0">
        <dgm:presLayoutVars>
          <dgm:dir/>
          <dgm:animLvl val="lvl"/>
          <dgm:resizeHandles/>
        </dgm:presLayoutVars>
      </dgm:prSet>
      <dgm:spPr/>
    </dgm:pt>
    <dgm:pt modelId="{C416648B-5FFE-4098-8BC8-BC3A0065E478}" type="pres">
      <dgm:prSet presAssocID="{CC7F4B81-0E44-4EBD-9EAC-1D3249BEC044}" presName="linNode" presStyleCnt="0"/>
      <dgm:spPr/>
    </dgm:pt>
    <dgm:pt modelId="{53B1AAC3-9ED7-4BC3-A9A6-341A45B00CAE}" type="pres">
      <dgm:prSet presAssocID="{CC7F4B81-0E44-4EBD-9EAC-1D3249BEC044}" presName="parentShp" presStyleLbl="node1" presStyleIdx="0" presStyleCnt="3">
        <dgm:presLayoutVars>
          <dgm:bulletEnabled val="1"/>
        </dgm:presLayoutVars>
      </dgm:prSet>
      <dgm:spPr/>
    </dgm:pt>
    <dgm:pt modelId="{FB38635F-7CFC-4212-A4D9-0C13CC7E4957}" type="pres">
      <dgm:prSet presAssocID="{CC7F4B81-0E44-4EBD-9EAC-1D3249BEC044}" presName="childShp" presStyleLbl="bgAccFollowNode1" presStyleIdx="0" presStyleCnt="3">
        <dgm:presLayoutVars>
          <dgm:bulletEnabled val="1"/>
        </dgm:presLayoutVars>
      </dgm:prSet>
      <dgm:spPr/>
    </dgm:pt>
    <dgm:pt modelId="{9E40D626-6824-4A29-8BC8-B30AD480A164}" type="pres">
      <dgm:prSet presAssocID="{8CEF7116-1AEE-4FC8-9525-62FD30E216DD}" presName="spacing" presStyleCnt="0"/>
      <dgm:spPr/>
    </dgm:pt>
    <dgm:pt modelId="{E65814D7-4B1C-4047-9BFC-B93770D07AE5}" type="pres">
      <dgm:prSet presAssocID="{C7CB0407-EE7A-4B0B-8D4C-72302F8F772E}" presName="linNode" presStyleCnt="0"/>
      <dgm:spPr/>
    </dgm:pt>
    <dgm:pt modelId="{2E6B3767-F2F1-43B8-BDFD-9C0406654252}" type="pres">
      <dgm:prSet presAssocID="{C7CB0407-EE7A-4B0B-8D4C-72302F8F772E}" presName="parentShp" presStyleLbl="node1" presStyleIdx="1" presStyleCnt="3" custLinFactNeighborY="-5520">
        <dgm:presLayoutVars>
          <dgm:bulletEnabled val="1"/>
        </dgm:presLayoutVars>
      </dgm:prSet>
      <dgm:spPr/>
    </dgm:pt>
    <dgm:pt modelId="{BC970D22-B28A-4EA9-8A3E-0EEE5B6B62AB}" type="pres">
      <dgm:prSet presAssocID="{C7CB0407-EE7A-4B0B-8D4C-72302F8F772E}" presName="childShp" presStyleLbl="bgAccFollowNode1" presStyleIdx="1" presStyleCnt="3" custScaleY="119118" custLinFactNeighborY="-5520">
        <dgm:presLayoutVars>
          <dgm:bulletEnabled val="1"/>
        </dgm:presLayoutVars>
      </dgm:prSet>
      <dgm:spPr/>
    </dgm:pt>
    <dgm:pt modelId="{72E85715-836B-42D2-9580-E254D8F7DB65}" type="pres">
      <dgm:prSet presAssocID="{26A6E10F-3155-4201-A143-E3D6D96CBA42}" presName="spacing" presStyleCnt="0"/>
      <dgm:spPr/>
    </dgm:pt>
    <dgm:pt modelId="{4DD7867F-D46E-405B-A8B1-8163463FF0A4}" type="pres">
      <dgm:prSet presAssocID="{AD9C3BD1-9DD2-41DB-981D-0901E270394E}" presName="linNode" presStyleCnt="0"/>
      <dgm:spPr/>
    </dgm:pt>
    <dgm:pt modelId="{6F975CC3-EFF7-4FF8-9F0D-D57B601A2EDC}" type="pres">
      <dgm:prSet presAssocID="{AD9C3BD1-9DD2-41DB-981D-0901E270394E}" presName="parentShp" presStyleLbl="node1" presStyleIdx="2" presStyleCnt="3" custLinFactNeighborY="-13215">
        <dgm:presLayoutVars>
          <dgm:bulletEnabled val="1"/>
        </dgm:presLayoutVars>
      </dgm:prSet>
      <dgm:spPr/>
    </dgm:pt>
    <dgm:pt modelId="{C0C1C8C2-48E6-4947-81B5-908DF5F381F9}" type="pres">
      <dgm:prSet presAssocID="{AD9C3BD1-9DD2-41DB-981D-0901E270394E}" presName="childShp" presStyleLbl="bgAccFollowNode1" presStyleIdx="2" presStyleCnt="3" custLinFactNeighborX="-855" custLinFactNeighborY="-13215">
        <dgm:presLayoutVars>
          <dgm:bulletEnabled val="1"/>
        </dgm:presLayoutVars>
      </dgm:prSet>
      <dgm:spPr/>
    </dgm:pt>
  </dgm:ptLst>
  <dgm:cxnLst>
    <dgm:cxn modelId="{E032052A-BC66-451F-ADB4-E9EF4BED4C85}" srcId="{8A80D000-0899-49B9-B308-5558E297B0A4}" destId="{C7CB0407-EE7A-4B0B-8D4C-72302F8F772E}" srcOrd="1" destOrd="0" parTransId="{2735B813-27BB-4F40-AF13-1522E85CB462}" sibTransId="{26A6E10F-3155-4201-A143-E3D6D96CBA42}"/>
    <dgm:cxn modelId="{FE58663E-5297-4FD4-A97E-32FABC63ACB1}" type="presOf" srcId="{50FE2DC3-174A-4583-9959-0C9EAFE4C91F}" destId="{FB38635F-7CFC-4212-A4D9-0C13CC7E4957}" srcOrd="0" destOrd="0" presId="urn:microsoft.com/office/officeart/2005/8/layout/vList6"/>
    <dgm:cxn modelId="{B761C56A-FAD3-4A4C-A5F1-B294844695B8}" type="presOf" srcId="{AD9C3BD1-9DD2-41DB-981D-0901E270394E}" destId="{6F975CC3-EFF7-4FF8-9F0D-D57B601A2EDC}" srcOrd="0" destOrd="0" presId="urn:microsoft.com/office/officeart/2005/8/layout/vList6"/>
    <dgm:cxn modelId="{B840BB4B-71CA-414A-AC42-0E4965883C1D}" type="presOf" srcId="{CC7F4B81-0E44-4EBD-9EAC-1D3249BEC044}" destId="{53B1AAC3-9ED7-4BC3-A9A6-341A45B00CAE}" srcOrd="0" destOrd="0" presId="urn:microsoft.com/office/officeart/2005/8/layout/vList6"/>
    <dgm:cxn modelId="{76F89C72-AE0B-4424-8307-14BF283283D7}" type="presOf" srcId="{C7CB0407-EE7A-4B0B-8D4C-72302F8F772E}" destId="{2E6B3767-F2F1-43B8-BDFD-9C0406654252}" srcOrd="0" destOrd="0" presId="urn:microsoft.com/office/officeart/2005/8/layout/vList6"/>
    <dgm:cxn modelId="{84D74D59-C564-474B-B511-2209FB9FF5C5}" type="presOf" srcId="{14FBF143-DCB1-48F7-ABA4-2E2280A06352}" destId="{C0C1C8C2-48E6-4947-81B5-908DF5F381F9}" srcOrd="0" destOrd="0" presId="urn:microsoft.com/office/officeart/2005/8/layout/vList6"/>
    <dgm:cxn modelId="{846D8081-B8A9-4A2B-B429-926B3EA30281}" type="presOf" srcId="{800105A9-7DCE-420F-BBD4-38F6F6D9FFEC}" destId="{C0C1C8C2-48E6-4947-81B5-908DF5F381F9}" srcOrd="0" destOrd="1" presId="urn:microsoft.com/office/officeart/2005/8/layout/vList6"/>
    <dgm:cxn modelId="{607F3389-3BC9-45F5-8F54-E1330F92A037}" type="presOf" srcId="{9EC9F17F-594B-49C1-8947-EFFEAB79E365}" destId="{FB38635F-7CFC-4212-A4D9-0C13CC7E4957}" srcOrd="0" destOrd="1" presId="urn:microsoft.com/office/officeart/2005/8/layout/vList6"/>
    <dgm:cxn modelId="{8E629090-91DB-4458-B640-B8A05E6ED6F2}" type="presOf" srcId="{0389A7BE-FAB8-4596-9795-D122D7469BF2}" destId="{BC970D22-B28A-4EA9-8A3E-0EEE5B6B62AB}" srcOrd="0" destOrd="0" presId="urn:microsoft.com/office/officeart/2005/8/layout/vList6"/>
    <dgm:cxn modelId="{3943CF9F-EF73-4E6B-99BF-B353244D0E42}" srcId="{C7CB0407-EE7A-4B0B-8D4C-72302F8F772E}" destId="{0389A7BE-FAB8-4596-9795-D122D7469BF2}" srcOrd="0" destOrd="0" parTransId="{2515C1C6-55ED-4B92-AED4-4FAC272DA0E6}" sibTransId="{0F37CE85-9607-4B07-9217-4030AF24C0FD}"/>
    <dgm:cxn modelId="{6C409DA0-D8FB-49E1-ABEE-65D5F8070594}" type="presOf" srcId="{8A80D000-0899-49B9-B308-5558E297B0A4}" destId="{601B0BAB-7BBB-4A74-B2A3-24D2E6DC51D2}" srcOrd="0" destOrd="0" presId="urn:microsoft.com/office/officeart/2005/8/layout/vList6"/>
    <dgm:cxn modelId="{407FE1A3-7328-426F-8580-16A0FA0339E7}" srcId="{8A80D000-0899-49B9-B308-5558E297B0A4}" destId="{CC7F4B81-0E44-4EBD-9EAC-1D3249BEC044}" srcOrd="0" destOrd="0" parTransId="{9A628032-42F1-4DF9-ABD1-34F22C9D2E98}" sibTransId="{8CEF7116-1AEE-4FC8-9525-62FD30E216DD}"/>
    <dgm:cxn modelId="{B7A2B3A9-9CA2-459E-AB8C-0492689A2CBF}" srcId="{C7CB0407-EE7A-4B0B-8D4C-72302F8F772E}" destId="{2942ED7D-A2E6-4C86-BC1B-2C4108758094}" srcOrd="1" destOrd="0" parTransId="{BC4A4658-6AC6-435D-925D-16B8D2E220AD}" sibTransId="{78772B2D-CC12-4660-8108-BE9BD4CADCFE}"/>
    <dgm:cxn modelId="{07E52BB9-FCB2-43BA-97A3-15F976A48734}" srcId="{AD9C3BD1-9DD2-41DB-981D-0901E270394E}" destId="{14FBF143-DCB1-48F7-ABA4-2E2280A06352}" srcOrd="0" destOrd="0" parTransId="{DB13877F-0AFE-478A-B3CD-8D46B890A0E9}" sibTransId="{A5FBAD90-31E1-451B-8578-EFDF6B84CEA7}"/>
    <dgm:cxn modelId="{23459DBF-3E7C-47E2-B004-800898E4F2C5}" srcId="{CC7F4B81-0E44-4EBD-9EAC-1D3249BEC044}" destId="{50FE2DC3-174A-4583-9959-0C9EAFE4C91F}" srcOrd="0" destOrd="0" parTransId="{28100478-4631-49E9-BD4A-C7DE23FBD365}" sibTransId="{7694BC5F-9966-4D4B-845E-58852D5CE609}"/>
    <dgm:cxn modelId="{A85AA2C5-936E-43FD-B3EB-2DCB6F1153A6}" srcId="{8A80D000-0899-49B9-B308-5558E297B0A4}" destId="{AD9C3BD1-9DD2-41DB-981D-0901E270394E}" srcOrd="2" destOrd="0" parTransId="{A7766AA9-1500-4E01-A50F-7DEA58F30E13}" sibTransId="{739A1836-E9E4-444B-A472-9C8CBA4BE0B1}"/>
    <dgm:cxn modelId="{9BB18BD0-038B-437A-9189-167797994CC5}" srcId="{C7CB0407-EE7A-4B0B-8D4C-72302F8F772E}" destId="{21F7B4A1-A220-4198-B114-374FAC248798}" srcOrd="2" destOrd="0" parTransId="{04FB08B8-C3A3-4DD7-94EB-413339C52E45}" sibTransId="{6D0B5A4C-5320-4C33-98DF-F300F6B8A121}"/>
    <dgm:cxn modelId="{780786D2-F34E-41DF-A8BC-FDBB3FE98347}" srcId="{CC7F4B81-0E44-4EBD-9EAC-1D3249BEC044}" destId="{9EC9F17F-594B-49C1-8947-EFFEAB79E365}" srcOrd="1" destOrd="0" parTransId="{B3BD4ED8-B26E-4DCB-82DD-A25216053B80}" sibTransId="{A8ECE733-C601-4807-B914-9BE4A24F79B9}"/>
    <dgm:cxn modelId="{94399CDB-4199-4AAB-B089-C8D0BAFFFC28}" type="presOf" srcId="{21F7B4A1-A220-4198-B114-374FAC248798}" destId="{BC970D22-B28A-4EA9-8A3E-0EEE5B6B62AB}" srcOrd="0" destOrd="2" presId="urn:microsoft.com/office/officeart/2005/8/layout/vList6"/>
    <dgm:cxn modelId="{45FA44ED-A0DE-45FC-9BD6-D216437688D0}" srcId="{AD9C3BD1-9DD2-41DB-981D-0901E270394E}" destId="{800105A9-7DCE-420F-BBD4-38F6F6D9FFEC}" srcOrd="1" destOrd="0" parTransId="{51219228-B7D1-4517-BE43-38F29B22F47F}" sibTransId="{BB294A72-5FE8-4D0D-AE1F-6011DE919322}"/>
    <dgm:cxn modelId="{461134F7-2487-4121-A545-D8CDD493AFAB}" type="presOf" srcId="{2942ED7D-A2E6-4C86-BC1B-2C4108758094}" destId="{BC970D22-B28A-4EA9-8A3E-0EEE5B6B62AB}" srcOrd="0" destOrd="1" presId="urn:microsoft.com/office/officeart/2005/8/layout/vList6"/>
    <dgm:cxn modelId="{9F8FD20D-1DA1-448F-BD29-4AE8E57C325E}" type="presParOf" srcId="{601B0BAB-7BBB-4A74-B2A3-24D2E6DC51D2}" destId="{C416648B-5FFE-4098-8BC8-BC3A0065E478}" srcOrd="0" destOrd="0" presId="urn:microsoft.com/office/officeart/2005/8/layout/vList6"/>
    <dgm:cxn modelId="{24E78876-A226-4459-B384-AEE352293132}" type="presParOf" srcId="{C416648B-5FFE-4098-8BC8-BC3A0065E478}" destId="{53B1AAC3-9ED7-4BC3-A9A6-341A45B00CAE}" srcOrd="0" destOrd="0" presId="urn:microsoft.com/office/officeart/2005/8/layout/vList6"/>
    <dgm:cxn modelId="{3C254BAF-9F86-4659-82E4-FE48467E99E8}" type="presParOf" srcId="{C416648B-5FFE-4098-8BC8-BC3A0065E478}" destId="{FB38635F-7CFC-4212-A4D9-0C13CC7E4957}" srcOrd="1" destOrd="0" presId="urn:microsoft.com/office/officeart/2005/8/layout/vList6"/>
    <dgm:cxn modelId="{2F955EA9-6156-49C4-81BC-D982979474A1}" type="presParOf" srcId="{601B0BAB-7BBB-4A74-B2A3-24D2E6DC51D2}" destId="{9E40D626-6824-4A29-8BC8-B30AD480A164}" srcOrd="1" destOrd="0" presId="urn:microsoft.com/office/officeart/2005/8/layout/vList6"/>
    <dgm:cxn modelId="{0E073F5C-402E-4C60-943E-C5E0B9141EA6}" type="presParOf" srcId="{601B0BAB-7BBB-4A74-B2A3-24D2E6DC51D2}" destId="{E65814D7-4B1C-4047-9BFC-B93770D07AE5}" srcOrd="2" destOrd="0" presId="urn:microsoft.com/office/officeart/2005/8/layout/vList6"/>
    <dgm:cxn modelId="{7D31F97F-4611-49A2-80B8-1B4557B453A6}" type="presParOf" srcId="{E65814D7-4B1C-4047-9BFC-B93770D07AE5}" destId="{2E6B3767-F2F1-43B8-BDFD-9C0406654252}" srcOrd="0" destOrd="0" presId="urn:microsoft.com/office/officeart/2005/8/layout/vList6"/>
    <dgm:cxn modelId="{AC9025E5-5442-4932-B073-40DD392E8200}" type="presParOf" srcId="{E65814D7-4B1C-4047-9BFC-B93770D07AE5}" destId="{BC970D22-B28A-4EA9-8A3E-0EEE5B6B62AB}" srcOrd="1" destOrd="0" presId="urn:microsoft.com/office/officeart/2005/8/layout/vList6"/>
    <dgm:cxn modelId="{31363785-7D07-418F-9FC7-EC476B240276}" type="presParOf" srcId="{601B0BAB-7BBB-4A74-B2A3-24D2E6DC51D2}" destId="{72E85715-836B-42D2-9580-E254D8F7DB65}" srcOrd="3" destOrd="0" presId="urn:microsoft.com/office/officeart/2005/8/layout/vList6"/>
    <dgm:cxn modelId="{9CF3A247-B31E-4F97-80AE-83D5F7EA7651}" type="presParOf" srcId="{601B0BAB-7BBB-4A74-B2A3-24D2E6DC51D2}" destId="{4DD7867F-D46E-405B-A8B1-8163463FF0A4}" srcOrd="4" destOrd="0" presId="urn:microsoft.com/office/officeart/2005/8/layout/vList6"/>
    <dgm:cxn modelId="{EEF124E7-9B84-4470-9637-02FA407793F9}" type="presParOf" srcId="{4DD7867F-D46E-405B-A8B1-8163463FF0A4}" destId="{6F975CC3-EFF7-4FF8-9F0D-D57B601A2EDC}" srcOrd="0" destOrd="0" presId="urn:microsoft.com/office/officeart/2005/8/layout/vList6"/>
    <dgm:cxn modelId="{3FFD7553-10AE-4392-AC3E-36BF615ECB57}" type="presParOf" srcId="{4DD7867F-D46E-405B-A8B1-8163463FF0A4}" destId="{C0C1C8C2-48E6-4947-81B5-908DF5F38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6E5F11-B6A3-43F3-A1E6-B6021AD6FC1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653D086-0D72-4A7D-B78F-B3F528864CE2}">
      <dgm:prSet/>
      <dgm:spPr/>
      <dgm:t>
        <a:bodyPr/>
        <a:lstStyle/>
        <a:p>
          <a:r>
            <a:rPr lang="en-US" dirty="0"/>
            <a:t>Social Media's Influence</a:t>
          </a:r>
        </a:p>
      </dgm:t>
    </dgm:pt>
    <dgm:pt modelId="{047F9AAA-2F1A-43EE-A0A6-323A84A51E09}" type="parTrans" cxnId="{59CA71C2-5493-43A5-A871-DCF8513B870A}">
      <dgm:prSet/>
      <dgm:spPr/>
      <dgm:t>
        <a:bodyPr/>
        <a:lstStyle/>
        <a:p>
          <a:endParaRPr lang="en-US"/>
        </a:p>
      </dgm:t>
    </dgm:pt>
    <dgm:pt modelId="{56BB8EB3-99E7-4F40-AA7A-35E16BA11D3D}" type="sibTrans" cxnId="{59CA71C2-5493-43A5-A871-DCF8513B870A}">
      <dgm:prSet/>
      <dgm:spPr/>
      <dgm:t>
        <a:bodyPr/>
        <a:lstStyle/>
        <a:p>
          <a:endParaRPr lang="en-US"/>
        </a:p>
      </dgm:t>
    </dgm:pt>
    <dgm:pt modelId="{5329597C-58A9-480B-BF21-C775CBB116BA}">
      <dgm:prSet custT="1"/>
      <dgm:spPr/>
      <dgm:t>
        <a:bodyPr/>
        <a:lstStyle/>
        <a:p>
          <a:pPr algn="l"/>
          <a:r>
            <a:rPr lang="en-US" sz="1800" dirty="0"/>
            <a:t>Social media plays a substantial role in influencing people's decisions to buy online.</a:t>
          </a:r>
        </a:p>
      </dgm:t>
    </dgm:pt>
    <dgm:pt modelId="{A61E49FC-31B6-48AC-943C-A24732511A90}" type="parTrans" cxnId="{100C3BEE-2693-429C-9166-B2FB22E27B97}">
      <dgm:prSet/>
      <dgm:spPr/>
      <dgm:t>
        <a:bodyPr/>
        <a:lstStyle/>
        <a:p>
          <a:endParaRPr lang="en-US"/>
        </a:p>
      </dgm:t>
    </dgm:pt>
    <dgm:pt modelId="{B717A209-02A9-4B71-BF31-67E5AAC31964}" type="sibTrans" cxnId="{100C3BEE-2693-429C-9166-B2FB22E27B97}">
      <dgm:prSet/>
      <dgm:spPr/>
      <dgm:t>
        <a:bodyPr/>
        <a:lstStyle/>
        <a:p>
          <a:endParaRPr lang="en-US"/>
        </a:p>
      </dgm:t>
    </dgm:pt>
    <dgm:pt modelId="{FC565474-B903-497E-AF23-94D3BE0F07F9}">
      <dgm:prSet custT="1"/>
      <dgm:spPr/>
      <dgm:t>
        <a:bodyPr/>
        <a:lstStyle/>
        <a:p>
          <a:pPr algn="l"/>
          <a:r>
            <a:rPr lang="en-US" sz="1800" dirty="0"/>
            <a:t>This implies that companies can use social media as a powerful tool to connect with customers and increase sales.</a:t>
          </a:r>
        </a:p>
      </dgm:t>
    </dgm:pt>
    <dgm:pt modelId="{B04A6848-5A36-4EE3-A553-64663650EF24}" type="parTrans" cxnId="{A7497AB5-219B-4208-A3EA-3B36C9F2BB67}">
      <dgm:prSet/>
      <dgm:spPr/>
      <dgm:t>
        <a:bodyPr/>
        <a:lstStyle/>
        <a:p>
          <a:endParaRPr lang="en-US"/>
        </a:p>
      </dgm:t>
    </dgm:pt>
    <dgm:pt modelId="{B5D5FF8E-F2DF-4472-9366-F94572BB4DA3}" type="sibTrans" cxnId="{A7497AB5-219B-4208-A3EA-3B36C9F2BB67}">
      <dgm:prSet/>
      <dgm:spPr/>
      <dgm:t>
        <a:bodyPr/>
        <a:lstStyle/>
        <a:p>
          <a:endParaRPr lang="en-US"/>
        </a:p>
      </dgm:t>
    </dgm:pt>
    <dgm:pt modelId="{488D5C5B-879F-4032-BC0F-4F53B1BA7E07}">
      <dgm:prSet/>
      <dgm:spPr/>
      <dgm:t>
        <a:bodyPr/>
        <a:lstStyle/>
        <a:p>
          <a:r>
            <a:rPr lang="en-US" dirty="0"/>
            <a:t>Global Sales Opportunity</a:t>
          </a:r>
        </a:p>
      </dgm:t>
    </dgm:pt>
    <dgm:pt modelId="{8B7F8AE8-4987-41F3-94EA-F32BE6C80682}" type="parTrans" cxnId="{32786F6E-94CA-407F-A516-C1897EA5D5EC}">
      <dgm:prSet/>
      <dgm:spPr/>
      <dgm:t>
        <a:bodyPr/>
        <a:lstStyle/>
        <a:p>
          <a:endParaRPr lang="en-US"/>
        </a:p>
      </dgm:t>
    </dgm:pt>
    <dgm:pt modelId="{70532F3D-35DA-4937-BE64-9345050FDA0A}" type="sibTrans" cxnId="{32786F6E-94CA-407F-A516-C1897EA5D5EC}">
      <dgm:prSet/>
      <dgm:spPr/>
      <dgm:t>
        <a:bodyPr/>
        <a:lstStyle/>
        <a:p>
          <a:endParaRPr lang="en-US"/>
        </a:p>
      </dgm:t>
    </dgm:pt>
    <dgm:pt modelId="{5C6CB217-E6FC-416F-B4AA-D1F8C70176F6}">
      <dgm:prSet/>
      <dgm:spPr/>
      <dgm:t>
        <a:bodyPr/>
        <a:lstStyle/>
        <a:p>
          <a:r>
            <a:rPr lang="en-US" dirty="0"/>
            <a:t>The study emphasizes the vast opportunity for companies, regardless of size or location, to sell products online. </a:t>
          </a:r>
        </a:p>
      </dgm:t>
    </dgm:pt>
    <dgm:pt modelId="{26AF6685-1F48-4233-A6E2-73272898EF55}" type="parTrans" cxnId="{9E6CE77C-0A6E-4E6E-A796-8280A29BE5F6}">
      <dgm:prSet/>
      <dgm:spPr/>
      <dgm:t>
        <a:bodyPr/>
        <a:lstStyle/>
        <a:p>
          <a:endParaRPr lang="en-US"/>
        </a:p>
      </dgm:t>
    </dgm:pt>
    <dgm:pt modelId="{ACF0FD00-FAF2-47B8-92C7-8AC9208AAC51}" type="sibTrans" cxnId="{9E6CE77C-0A6E-4E6E-A796-8280A29BE5F6}">
      <dgm:prSet/>
      <dgm:spPr/>
      <dgm:t>
        <a:bodyPr/>
        <a:lstStyle/>
        <a:p>
          <a:endParaRPr lang="en-US"/>
        </a:p>
      </dgm:t>
    </dgm:pt>
    <dgm:pt modelId="{AD2CA162-4D8F-425E-9CBC-3AF7FBEACC04}">
      <dgm:prSet/>
      <dgm:spPr/>
      <dgm:t>
        <a:bodyPr/>
        <a:lstStyle/>
        <a:p>
          <a:r>
            <a:rPr lang="en-US" dirty="0"/>
            <a:t>Social media, when used effectively and securely, can be a potent tool, especially for the apparel industry. Companies are advised to focus on understanding online shopping needs and utilizing tools to enhance sales.</a:t>
          </a:r>
        </a:p>
      </dgm:t>
    </dgm:pt>
    <dgm:pt modelId="{F082583B-632A-4DFC-8A61-1EC55905C3E9}" type="parTrans" cxnId="{4C450B4A-1115-44CB-B7AE-849779A95062}">
      <dgm:prSet/>
      <dgm:spPr/>
      <dgm:t>
        <a:bodyPr/>
        <a:lstStyle/>
        <a:p>
          <a:endParaRPr lang="en-US"/>
        </a:p>
      </dgm:t>
    </dgm:pt>
    <dgm:pt modelId="{E4543A2D-FB29-49F0-BA41-94275CD37035}" type="sibTrans" cxnId="{4C450B4A-1115-44CB-B7AE-849779A95062}">
      <dgm:prSet/>
      <dgm:spPr/>
      <dgm:t>
        <a:bodyPr/>
        <a:lstStyle/>
        <a:p>
          <a:endParaRPr lang="en-US"/>
        </a:p>
      </dgm:t>
    </dgm:pt>
    <dgm:pt modelId="{7C49E347-2032-4093-9CFD-1A916D6F92FF}" type="pres">
      <dgm:prSet presAssocID="{306E5F11-B6A3-43F3-A1E6-B6021AD6FC12}" presName="Name0" presStyleCnt="0">
        <dgm:presLayoutVars>
          <dgm:dir/>
          <dgm:animLvl val="lvl"/>
          <dgm:resizeHandles/>
        </dgm:presLayoutVars>
      </dgm:prSet>
      <dgm:spPr/>
    </dgm:pt>
    <dgm:pt modelId="{44FE7570-4D72-4E2B-AB9B-272EA7C500FB}" type="pres">
      <dgm:prSet presAssocID="{6653D086-0D72-4A7D-B78F-B3F528864CE2}" presName="linNode" presStyleCnt="0"/>
      <dgm:spPr/>
    </dgm:pt>
    <dgm:pt modelId="{6BCE8B32-8595-4EC5-A6F2-0684A95B20EB}" type="pres">
      <dgm:prSet presAssocID="{6653D086-0D72-4A7D-B78F-B3F528864CE2}" presName="parentShp" presStyleLbl="node1" presStyleIdx="0" presStyleCnt="2" custScaleX="74164" custScaleY="67461">
        <dgm:presLayoutVars>
          <dgm:bulletEnabled val="1"/>
        </dgm:presLayoutVars>
      </dgm:prSet>
      <dgm:spPr/>
    </dgm:pt>
    <dgm:pt modelId="{D0EA7F01-7C39-41B5-AB80-746ECFE697F8}" type="pres">
      <dgm:prSet presAssocID="{6653D086-0D72-4A7D-B78F-B3F528864CE2}" presName="childShp" presStyleLbl="bgAccFollowNode1" presStyleIdx="0" presStyleCnt="2" custScaleX="119481" custScaleY="110434" custLinFactNeighborX="295">
        <dgm:presLayoutVars>
          <dgm:bulletEnabled val="1"/>
        </dgm:presLayoutVars>
      </dgm:prSet>
      <dgm:spPr/>
    </dgm:pt>
    <dgm:pt modelId="{C3E90F8C-8012-4FAE-B624-5653BEFAC1F7}" type="pres">
      <dgm:prSet presAssocID="{56BB8EB3-99E7-4F40-AA7A-35E16BA11D3D}" presName="spacing" presStyleCnt="0"/>
      <dgm:spPr/>
    </dgm:pt>
    <dgm:pt modelId="{82269160-4371-4177-A587-4BA3BB1B3C69}" type="pres">
      <dgm:prSet presAssocID="{488D5C5B-879F-4032-BC0F-4F53B1BA7E07}" presName="linNode" presStyleCnt="0"/>
      <dgm:spPr/>
    </dgm:pt>
    <dgm:pt modelId="{3AA4F424-D9D8-4802-BE1E-5833A7C3ACC4}" type="pres">
      <dgm:prSet presAssocID="{488D5C5B-879F-4032-BC0F-4F53B1BA7E07}" presName="parentShp" presStyleLbl="node1" presStyleIdx="1" presStyleCnt="2" custScaleX="75318" custScaleY="83748">
        <dgm:presLayoutVars>
          <dgm:bulletEnabled val="1"/>
        </dgm:presLayoutVars>
      </dgm:prSet>
      <dgm:spPr/>
    </dgm:pt>
    <dgm:pt modelId="{56F80E2B-2501-4AA6-A0AB-1E991EBB4052}" type="pres">
      <dgm:prSet presAssocID="{488D5C5B-879F-4032-BC0F-4F53B1BA7E07}" presName="childShp" presStyleLbl="bgAccFollowNode1" presStyleIdx="1" presStyleCnt="2" custScaleX="121128" custScaleY="143924">
        <dgm:presLayoutVars>
          <dgm:bulletEnabled val="1"/>
        </dgm:presLayoutVars>
      </dgm:prSet>
      <dgm:spPr/>
    </dgm:pt>
  </dgm:ptLst>
  <dgm:cxnLst>
    <dgm:cxn modelId="{24610914-3D7F-495F-A2D3-D638C7351D51}" type="presOf" srcId="{FC565474-B903-497E-AF23-94D3BE0F07F9}" destId="{D0EA7F01-7C39-41B5-AB80-746ECFE697F8}" srcOrd="0" destOrd="1" presId="urn:microsoft.com/office/officeart/2005/8/layout/vList6"/>
    <dgm:cxn modelId="{1EC28B36-5D4C-48AA-A94D-60A475BA3000}" type="presOf" srcId="{5C6CB217-E6FC-416F-B4AA-D1F8C70176F6}" destId="{56F80E2B-2501-4AA6-A0AB-1E991EBB4052}" srcOrd="0" destOrd="0" presId="urn:microsoft.com/office/officeart/2005/8/layout/vList6"/>
    <dgm:cxn modelId="{D54C4138-A86B-490D-AC8C-E3E46D802BD3}" type="presOf" srcId="{6653D086-0D72-4A7D-B78F-B3F528864CE2}" destId="{6BCE8B32-8595-4EC5-A6F2-0684A95B20EB}" srcOrd="0" destOrd="0" presId="urn:microsoft.com/office/officeart/2005/8/layout/vList6"/>
    <dgm:cxn modelId="{35F5FC43-85A2-4563-825A-7C6612EA4EA5}" type="presOf" srcId="{AD2CA162-4D8F-425E-9CBC-3AF7FBEACC04}" destId="{56F80E2B-2501-4AA6-A0AB-1E991EBB4052}" srcOrd="0" destOrd="1" presId="urn:microsoft.com/office/officeart/2005/8/layout/vList6"/>
    <dgm:cxn modelId="{4C450B4A-1115-44CB-B7AE-849779A95062}" srcId="{488D5C5B-879F-4032-BC0F-4F53B1BA7E07}" destId="{AD2CA162-4D8F-425E-9CBC-3AF7FBEACC04}" srcOrd="1" destOrd="0" parTransId="{F082583B-632A-4DFC-8A61-1EC55905C3E9}" sibTransId="{E4543A2D-FB29-49F0-BA41-94275CD37035}"/>
    <dgm:cxn modelId="{32786F6E-94CA-407F-A516-C1897EA5D5EC}" srcId="{306E5F11-B6A3-43F3-A1E6-B6021AD6FC12}" destId="{488D5C5B-879F-4032-BC0F-4F53B1BA7E07}" srcOrd="1" destOrd="0" parTransId="{8B7F8AE8-4987-41F3-94EA-F32BE6C80682}" sibTransId="{70532F3D-35DA-4937-BE64-9345050FDA0A}"/>
    <dgm:cxn modelId="{A3B35273-F439-4ACA-845A-A75094A29471}" type="presOf" srcId="{488D5C5B-879F-4032-BC0F-4F53B1BA7E07}" destId="{3AA4F424-D9D8-4802-BE1E-5833A7C3ACC4}" srcOrd="0" destOrd="0" presId="urn:microsoft.com/office/officeart/2005/8/layout/vList6"/>
    <dgm:cxn modelId="{961DB374-70E8-46F8-A634-578F5DD36B82}" type="presOf" srcId="{306E5F11-B6A3-43F3-A1E6-B6021AD6FC12}" destId="{7C49E347-2032-4093-9CFD-1A916D6F92FF}" srcOrd="0" destOrd="0" presId="urn:microsoft.com/office/officeart/2005/8/layout/vList6"/>
    <dgm:cxn modelId="{9E6CE77C-0A6E-4E6E-A796-8280A29BE5F6}" srcId="{488D5C5B-879F-4032-BC0F-4F53B1BA7E07}" destId="{5C6CB217-E6FC-416F-B4AA-D1F8C70176F6}" srcOrd="0" destOrd="0" parTransId="{26AF6685-1F48-4233-A6E2-73272898EF55}" sibTransId="{ACF0FD00-FAF2-47B8-92C7-8AC9208AAC51}"/>
    <dgm:cxn modelId="{A0925288-9A98-4666-B0AB-DBE7CE7AD319}" type="presOf" srcId="{5329597C-58A9-480B-BF21-C775CBB116BA}" destId="{D0EA7F01-7C39-41B5-AB80-746ECFE697F8}" srcOrd="0" destOrd="0" presId="urn:microsoft.com/office/officeart/2005/8/layout/vList6"/>
    <dgm:cxn modelId="{A7497AB5-219B-4208-A3EA-3B36C9F2BB67}" srcId="{6653D086-0D72-4A7D-B78F-B3F528864CE2}" destId="{FC565474-B903-497E-AF23-94D3BE0F07F9}" srcOrd="1" destOrd="0" parTransId="{B04A6848-5A36-4EE3-A553-64663650EF24}" sibTransId="{B5D5FF8E-F2DF-4472-9366-F94572BB4DA3}"/>
    <dgm:cxn modelId="{59CA71C2-5493-43A5-A871-DCF8513B870A}" srcId="{306E5F11-B6A3-43F3-A1E6-B6021AD6FC12}" destId="{6653D086-0D72-4A7D-B78F-B3F528864CE2}" srcOrd="0" destOrd="0" parTransId="{047F9AAA-2F1A-43EE-A0A6-323A84A51E09}" sibTransId="{56BB8EB3-99E7-4F40-AA7A-35E16BA11D3D}"/>
    <dgm:cxn modelId="{100C3BEE-2693-429C-9166-B2FB22E27B97}" srcId="{6653D086-0D72-4A7D-B78F-B3F528864CE2}" destId="{5329597C-58A9-480B-BF21-C775CBB116BA}" srcOrd="0" destOrd="0" parTransId="{A61E49FC-31B6-48AC-943C-A24732511A90}" sibTransId="{B717A209-02A9-4B71-BF31-67E5AAC31964}"/>
    <dgm:cxn modelId="{36B5F2AE-C985-4E8F-A51F-4AE7417B421A}" type="presParOf" srcId="{7C49E347-2032-4093-9CFD-1A916D6F92FF}" destId="{44FE7570-4D72-4E2B-AB9B-272EA7C500FB}" srcOrd="0" destOrd="0" presId="urn:microsoft.com/office/officeart/2005/8/layout/vList6"/>
    <dgm:cxn modelId="{FD7E8D08-AAD0-4066-B03B-AF0BED6612A5}" type="presParOf" srcId="{44FE7570-4D72-4E2B-AB9B-272EA7C500FB}" destId="{6BCE8B32-8595-4EC5-A6F2-0684A95B20EB}" srcOrd="0" destOrd="0" presId="urn:microsoft.com/office/officeart/2005/8/layout/vList6"/>
    <dgm:cxn modelId="{7F9AE024-B89D-4285-B572-4E103897CA24}" type="presParOf" srcId="{44FE7570-4D72-4E2B-AB9B-272EA7C500FB}" destId="{D0EA7F01-7C39-41B5-AB80-746ECFE697F8}" srcOrd="1" destOrd="0" presId="urn:microsoft.com/office/officeart/2005/8/layout/vList6"/>
    <dgm:cxn modelId="{949CF40F-806E-4468-92F8-22E658301921}" type="presParOf" srcId="{7C49E347-2032-4093-9CFD-1A916D6F92FF}" destId="{C3E90F8C-8012-4FAE-B624-5653BEFAC1F7}" srcOrd="1" destOrd="0" presId="urn:microsoft.com/office/officeart/2005/8/layout/vList6"/>
    <dgm:cxn modelId="{AEEE1037-9B61-43F8-891E-CCD048AFF3D4}" type="presParOf" srcId="{7C49E347-2032-4093-9CFD-1A916D6F92FF}" destId="{82269160-4371-4177-A587-4BA3BB1B3C69}" srcOrd="2" destOrd="0" presId="urn:microsoft.com/office/officeart/2005/8/layout/vList6"/>
    <dgm:cxn modelId="{B03E1F1A-B16D-45F6-889E-634E61C45022}" type="presParOf" srcId="{82269160-4371-4177-A587-4BA3BB1B3C69}" destId="{3AA4F424-D9D8-4802-BE1E-5833A7C3ACC4}" srcOrd="0" destOrd="0" presId="urn:microsoft.com/office/officeart/2005/8/layout/vList6"/>
    <dgm:cxn modelId="{EE3433BA-6999-4B78-A0F3-E2A5EA5908A1}" type="presParOf" srcId="{82269160-4371-4177-A587-4BA3BB1B3C69}" destId="{56F80E2B-2501-4AA6-A0AB-1E991EBB405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713FC-30EB-432E-9994-77A9AF21E8A1}">
      <dsp:nvSpPr>
        <dsp:cNvPr id="0" name=""/>
        <dsp:cNvSpPr/>
      </dsp:nvSpPr>
      <dsp:spPr>
        <a:xfrm>
          <a:off x="-5789798" y="-886150"/>
          <a:ext cx="6892940" cy="6892940"/>
        </a:xfrm>
        <a:prstGeom prst="blockArc">
          <a:avLst>
            <a:gd name="adj1" fmla="val 18900000"/>
            <a:gd name="adj2" fmla="val 2700000"/>
            <a:gd name="adj3" fmla="val 313"/>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B686C-D1B7-4D61-ACBE-32171C5CE74E}">
      <dsp:nvSpPr>
        <dsp:cNvPr id="0" name=""/>
        <dsp:cNvSpPr/>
      </dsp:nvSpPr>
      <dsp:spPr>
        <a:xfrm>
          <a:off x="411001" y="269652"/>
          <a:ext cx="6832323"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a:t>
          </a:r>
        </a:p>
      </dsp:txBody>
      <dsp:txXfrm>
        <a:off x="411001" y="269652"/>
        <a:ext cx="6832323" cy="539100"/>
      </dsp:txXfrm>
    </dsp:sp>
    <dsp:sp modelId="{EFBDAE4F-8162-4A87-A4BA-C029C87319FF}">
      <dsp:nvSpPr>
        <dsp:cNvPr id="0" name=""/>
        <dsp:cNvSpPr/>
      </dsp:nvSpPr>
      <dsp:spPr>
        <a:xfrm>
          <a:off x="74063" y="202265"/>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B7AC0D-A1F5-49A2-9AB2-82A7DFFEC72C}">
      <dsp:nvSpPr>
        <dsp:cNvPr id="0" name=""/>
        <dsp:cNvSpPr/>
      </dsp:nvSpPr>
      <dsp:spPr>
        <a:xfrm>
          <a:off x="854448" y="1078201"/>
          <a:ext cx="6388876"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OBJECTIVE</a:t>
          </a:r>
        </a:p>
      </dsp:txBody>
      <dsp:txXfrm>
        <a:off x="854448" y="1078201"/>
        <a:ext cx="6388876" cy="539100"/>
      </dsp:txXfrm>
    </dsp:sp>
    <dsp:sp modelId="{8F27AA7B-80D2-479A-82B5-18F0F97A4506}">
      <dsp:nvSpPr>
        <dsp:cNvPr id="0" name=""/>
        <dsp:cNvSpPr/>
      </dsp:nvSpPr>
      <dsp:spPr>
        <a:xfrm>
          <a:off x="533481" y="1028126"/>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68A0DF-D5E0-4CCE-B0A2-68F646A0346A}">
      <dsp:nvSpPr>
        <dsp:cNvPr id="0" name=""/>
        <dsp:cNvSpPr/>
      </dsp:nvSpPr>
      <dsp:spPr>
        <a:xfrm>
          <a:off x="1057226" y="1886751"/>
          <a:ext cx="6186098"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WORK FLOW</a:t>
          </a:r>
        </a:p>
      </dsp:txBody>
      <dsp:txXfrm>
        <a:off x="1057226" y="1886751"/>
        <a:ext cx="6186098" cy="539100"/>
      </dsp:txXfrm>
    </dsp:sp>
    <dsp:sp modelId="{50DE9D25-C46B-4E83-A2CE-4A4BC3493D4B}">
      <dsp:nvSpPr>
        <dsp:cNvPr id="0" name=""/>
        <dsp:cNvSpPr/>
      </dsp:nvSpPr>
      <dsp:spPr>
        <a:xfrm>
          <a:off x="720287" y="1819363"/>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378BF6-7898-484C-B48E-0DF999EA9442}">
      <dsp:nvSpPr>
        <dsp:cNvPr id="0" name=""/>
        <dsp:cNvSpPr/>
      </dsp:nvSpPr>
      <dsp:spPr>
        <a:xfrm>
          <a:off x="1057226" y="2694788"/>
          <a:ext cx="6186098"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INSIGHTS</a:t>
          </a:r>
        </a:p>
      </dsp:txBody>
      <dsp:txXfrm>
        <a:off x="1057226" y="2694788"/>
        <a:ext cx="6186098" cy="539100"/>
      </dsp:txXfrm>
    </dsp:sp>
    <dsp:sp modelId="{D69FF2D1-3AB1-4C8A-8568-D164098D63F3}">
      <dsp:nvSpPr>
        <dsp:cNvPr id="0" name=""/>
        <dsp:cNvSpPr/>
      </dsp:nvSpPr>
      <dsp:spPr>
        <a:xfrm>
          <a:off x="720287" y="2627400"/>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BC017C-109F-4DAB-AC52-644DC992D5C3}">
      <dsp:nvSpPr>
        <dsp:cNvPr id="0" name=""/>
        <dsp:cNvSpPr/>
      </dsp:nvSpPr>
      <dsp:spPr>
        <a:xfrm>
          <a:off x="854448" y="3503337"/>
          <a:ext cx="6388876"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FINDINGS</a:t>
          </a:r>
        </a:p>
      </dsp:txBody>
      <dsp:txXfrm>
        <a:off x="854448" y="3503337"/>
        <a:ext cx="6388876" cy="539100"/>
      </dsp:txXfrm>
    </dsp:sp>
    <dsp:sp modelId="{A3E1EAFA-A747-4625-8A4A-44D7833F92B4}">
      <dsp:nvSpPr>
        <dsp:cNvPr id="0" name=""/>
        <dsp:cNvSpPr/>
      </dsp:nvSpPr>
      <dsp:spPr>
        <a:xfrm>
          <a:off x="517510" y="3435949"/>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96C232-52CA-4342-A873-448D93CA71AB}">
      <dsp:nvSpPr>
        <dsp:cNvPr id="0" name=""/>
        <dsp:cNvSpPr/>
      </dsp:nvSpPr>
      <dsp:spPr>
        <a:xfrm>
          <a:off x="411001" y="4311886"/>
          <a:ext cx="6832323" cy="5391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911"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a:t>CONCLUSION </a:t>
          </a:r>
        </a:p>
      </dsp:txBody>
      <dsp:txXfrm>
        <a:off x="411001" y="4311886"/>
        <a:ext cx="6832323" cy="539100"/>
      </dsp:txXfrm>
    </dsp:sp>
    <dsp:sp modelId="{9DF6165A-B5B2-4B6E-B588-DEFADD66ECBB}">
      <dsp:nvSpPr>
        <dsp:cNvPr id="0" name=""/>
        <dsp:cNvSpPr/>
      </dsp:nvSpPr>
      <dsp:spPr>
        <a:xfrm>
          <a:off x="74063" y="4244498"/>
          <a:ext cx="673876" cy="67387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16127-2552-4A1C-9400-92A1423E4A43}">
      <dsp:nvSpPr>
        <dsp:cNvPr id="0" name=""/>
        <dsp:cNvSpPr/>
      </dsp:nvSpPr>
      <dsp:spPr>
        <a:xfrm rot="10800000">
          <a:off x="1515253" y="3679"/>
          <a:ext cx="4864608" cy="1421534"/>
        </a:xfrm>
        <a:prstGeom prst="homePlate">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2685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Identify the pattern of social media usage in the context of shopping behavior. </a:t>
          </a:r>
        </a:p>
      </dsp:txBody>
      <dsp:txXfrm rot="10800000">
        <a:off x="1870636" y="3679"/>
        <a:ext cx="4509225" cy="1421534"/>
      </dsp:txXfrm>
    </dsp:sp>
    <dsp:sp modelId="{8451B1F2-21C2-4861-A09F-DA1011F456C7}">
      <dsp:nvSpPr>
        <dsp:cNvPr id="0" name=""/>
        <dsp:cNvSpPr/>
      </dsp:nvSpPr>
      <dsp:spPr>
        <a:xfrm>
          <a:off x="935338" y="145022"/>
          <a:ext cx="1159830" cy="1138848"/>
        </a:xfrm>
        <a:prstGeom prst="ellipse">
          <a:avLst/>
        </a:prstGeom>
        <a:blipFill>
          <a:blip xmlns:r="http://schemas.openxmlformats.org/officeDocument/2006/relationships" r:embed="rId1"/>
          <a:srcRect/>
          <a:stretch>
            <a:fillRect/>
          </a:stretch>
        </a:blipFill>
        <a:ln>
          <a:solidFill>
            <a:schemeClr val="bg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1BB9EAAA-1267-4BE6-952A-7D35647B0584}">
      <dsp:nvSpPr>
        <dsp:cNvPr id="0" name=""/>
        <dsp:cNvSpPr/>
      </dsp:nvSpPr>
      <dsp:spPr>
        <a:xfrm rot="10800000">
          <a:off x="1482750" y="1849552"/>
          <a:ext cx="4864608" cy="1421534"/>
        </a:xfrm>
        <a:prstGeom prst="homePlate">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2685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Examine the factors on social media platform that significantly influence consumer decisions.</a:t>
          </a:r>
        </a:p>
      </dsp:txBody>
      <dsp:txXfrm rot="10800000">
        <a:off x="1838133" y="1849552"/>
        <a:ext cx="4509225" cy="1421534"/>
      </dsp:txXfrm>
    </dsp:sp>
    <dsp:sp modelId="{EAE522E9-5446-4506-BBC9-D9E15C914DA4}">
      <dsp:nvSpPr>
        <dsp:cNvPr id="0" name=""/>
        <dsp:cNvSpPr/>
      </dsp:nvSpPr>
      <dsp:spPr>
        <a:xfrm>
          <a:off x="967841" y="1991236"/>
          <a:ext cx="1029816" cy="113816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a:solidFill>
            <a:schemeClr val="bg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 modelId="{6AB1000A-DDCE-4337-AF13-4C28421CDFC3}">
      <dsp:nvSpPr>
        <dsp:cNvPr id="0" name=""/>
        <dsp:cNvSpPr/>
      </dsp:nvSpPr>
      <dsp:spPr>
        <a:xfrm rot="10800000">
          <a:off x="1506628" y="3695426"/>
          <a:ext cx="4864608" cy="1421534"/>
        </a:xfrm>
        <a:prstGeom prst="homePlate">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2685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Understand the role of user-generated content and peer recommendations in shaping purchasing choices. </a:t>
          </a:r>
        </a:p>
      </dsp:txBody>
      <dsp:txXfrm rot="10800000">
        <a:off x="1862011" y="3695426"/>
        <a:ext cx="4509225" cy="1421534"/>
      </dsp:txXfrm>
    </dsp:sp>
    <dsp:sp modelId="{06598812-1FDA-44CC-BF4D-5AC95C0B0D22}">
      <dsp:nvSpPr>
        <dsp:cNvPr id="0" name=""/>
        <dsp:cNvSpPr/>
      </dsp:nvSpPr>
      <dsp:spPr>
        <a:xfrm>
          <a:off x="943963" y="3845916"/>
          <a:ext cx="1125329" cy="112055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a:ln>
          <a:solidFill>
            <a:schemeClr val="bg1"/>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2F26F-6D38-4990-9069-731EC3B088D3}">
      <dsp:nvSpPr>
        <dsp:cNvPr id="0" name=""/>
        <dsp:cNvSpPr/>
      </dsp:nvSpPr>
      <dsp:spPr>
        <a:xfrm>
          <a:off x="0" y="0"/>
          <a:ext cx="6104308" cy="114394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 COLLECTION</a:t>
          </a:r>
        </a:p>
      </dsp:txBody>
      <dsp:txXfrm>
        <a:off x="33505" y="33505"/>
        <a:ext cx="4773240" cy="1076933"/>
      </dsp:txXfrm>
    </dsp:sp>
    <dsp:sp modelId="{C3822A74-3DF1-414E-BED9-E3D049C1493A}">
      <dsp:nvSpPr>
        <dsp:cNvPr id="0" name=""/>
        <dsp:cNvSpPr/>
      </dsp:nvSpPr>
      <dsp:spPr>
        <a:xfrm>
          <a:off x="511235" y="1351933"/>
          <a:ext cx="6104308" cy="114394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ANALYSIS</a:t>
          </a:r>
        </a:p>
      </dsp:txBody>
      <dsp:txXfrm>
        <a:off x="544740" y="1385438"/>
        <a:ext cx="4782498" cy="1076933"/>
      </dsp:txXfrm>
    </dsp:sp>
    <dsp:sp modelId="{ED022AAB-4524-4A47-A2A1-A2A2A4059705}">
      <dsp:nvSpPr>
        <dsp:cNvPr id="0" name=""/>
        <dsp:cNvSpPr/>
      </dsp:nvSpPr>
      <dsp:spPr>
        <a:xfrm>
          <a:off x="1014841" y="2703866"/>
          <a:ext cx="6104308" cy="114394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VISUALIZATION</a:t>
          </a:r>
        </a:p>
      </dsp:txBody>
      <dsp:txXfrm>
        <a:off x="1048346" y="2737371"/>
        <a:ext cx="4790129" cy="1076933"/>
      </dsp:txXfrm>
    </dsp:sp>
    <dsp:sp modelId="{2502805A-45BB-4D87-91B3-8D3D970B94CF}">
      <dsp:nvSpPr>
        <dsp:cNvPr id="0" name=""/>
        <dsp:cNvSpPr/>
      </dsp:nvSpPr>
      <dsp:spPr>
        <a:xfrm>
          <a:off x="1526076" y="4055800"/>
          <a:ext cx="6104308" cy="114394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INTERPRETATION</a:t>
          </a:r>
        </a:p>
      </dsp:txBody>
      <dsp:txXfrm>
        <a:off x="1559581" y="4089305"/>
        <a:ext cx="4782498" cy="1076933"/>
      </dsp:txXfrm>
    </dsp:sp>
    <dsp:sp modelId="{F9D64C47-6B7A-4982-A2C5-8063DF8C52CF}">
      <dsp:nvSpPr>
        <dsp:cNvPr id="0" name=""/>
        <dsp:cNvSpPr/>
      </dsp:nvSpPr>
      <dsp:spPr>
        <a:xfrm>
          <a:off x="5360744" y="876156"/>
          <a:ext cx="743563" cy="743563"/>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528046" y="876156"/>
        <a:ext cx="408959" cy="559531"/>
      </dsp:txXfrm>
    </dsp:sp>
    <dsp:sp modelId="{1C1C51C2-DCB8-4555-B978-82F5E9CCE32D}">
      <dsp:nvSpPr>
        <dsp:cNvPr id="0" name=""/>
        <dsp:cNvSpPr/>
      </dsp:nvSpPr>
      <dsp:spPr>
        <a:xfrm>
          <a:off x="5871980" y="2228090"/>
          <a:ext cx="743563" cy="743563"/>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039282" y="2228090"/>
        <a:ext cx="408959" cy="559531"/>
      </dsp:txXfrm>
    </dsp:sp>
    <dsp:sp modelId="{4487BE40-F088-4DF0-81EA-BD7F86E03E7F}">
      <dsp:nvSpPr>
        <dsp:cNvPr id="0" name=""/>
        <dsp:cNvSpPr/>
      </dsp:nvSpPr>
      <dsp:spPr>
        <a:xfrm>
          <a:off x="6375585" y="3580023"/>
          <a:ext cx="743563" cy="743563"/>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542887" y="3580023"/>
        <a:ext cx="408959" cy="559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8635F-7CFC-4212-A4D9-0C13CC7E4957}">
      <dsp:nvSpPr>
        <dsp:cNvPr id="0" name=""/>
        <dsp:cNvSpPr/>
      </dsp:nvSpPr>
      <dsp:spPr>
        <a:xfrm>
          <a:off x="3027743" y="5063"/>
          <a:ext cx="4541614" cy="1958267"/>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The study discovered that age and gender play a role in how people approach online shopping, prompting the need for companies to tailor strategies accordingly.</a:t>
          </a:r>
        </a:p>
      </dsp:txBody>
      <dsp:txXfrm>
        <a:off x="3027743" y="249846"/>
        <a:ext cx="3807264" cy="1468701"/>
      </dsp:txXfrm>
    </dsp:sp>
    <dsp:sp modelId="{53B1AAC3-9ED7-4BC3-A9A6-341A45B00CAE}">
      <dsp:nvSpPr>
        <dsp:cNvPr id="0" name=""/>
        <dsp:cNvSpPr/>
      </dsp:nvSpPr>
      <dsp:spPr>
        <a:xfrm>
          <a:off x="0" y="5063"/>
          <a:ext cx="3027743" cy="19582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Age and </a:t>
          </a:r>
          <a:r>
            <a:rPr lang="en-US" sz="2900" kern="1200"/>
            <a:t>Gender Impact</a:t>
          </a:r>
          <a:endParaRPr lang="en-US" sz="2900" kern="1200" dirty="0"/>
        </a:p>
      </dsp:txBody>
      <dsp:txXfrm>
        <a:off x="95595" y="100658"/>
        <a:ext cx="2836553" cy="1767077"/>
      </dsp:txXfrm>
    </dsp:sp>
    <dsp:sp modelId="{BC970D22-B28A-4EA9-8A3E-0EEE5B6B62AB}">
      <dsp:nvSpPr>
        <dsp:cNvPr id="0" name=""/>
        <dsp:cNvSpPr/>
      </dsp:nvSpPr>
      <dsp:spPr>
        <a:xfrm>
          <a:off x="3028482" y="2051061"/>
          <a:ext cx="4537179" cy="2332649"/>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People are drawn to online shopping due to time and money savings, a wide product selection, trust, and convenience.</a:t>
          </a:r>
        </a:p>
        <a:p>
          <a:pPr marL="114300" lvl="1" indent="-114300" algn="l" defTabSz="666750">
            <a:lnSpc>
              <a:spcPct val="90000"/>
            </a:lnSpc>
            <a:spcBef>
              <a:spcPct val="0"/>
            </a:spcBef>
            <a:spcAft>
              <a:spcPct val="15000"/>
            </a:spcAft>
            <a:buChar char="•"/>
          </a:pPr>
          <a:r>
            <a:rPr lang="en-US" sz="1500" kern="1200" dirty="0"/>
            <a:t>Factors like discounts, shipping costs, and privacy significantly influence people's perceptions of online shopping.</a:t>
          </a:r>
        </a:p>
      </dsp:txBody>
      <dsp:txXfrm>
        <a:off x="3028482" y="2342642"/>
        <a:ext cx="3662436" cy="1749487"/>
      </dsp:txXfrm>
    </dsp:sp>
    <dsp:sp modelId="{2E6B3767-F2F1-43B8-BDFD-9C0406654252}">
      <dsp:nvSpPr>
        <dsp:cNvPr id="0" name=""/>
        <dsp:cNvSpPr/>
      </dsp:nvSpPr>
      <dsp:spPr>
        <a:xfrm>
          <a:off x="3695" y="2238252"/>
          <a:ext cx="3024786" cy="19582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Reasons for Online Shopping Appeal</a:t>
          </a:r>
        </a:p>
      </dsp:txBody>
      <dsp:txXfrm>
        <a:off x="99290" y="2333847"/>
        <a:ext cx="2833596" cy="1767077"/>
      </dsp:txXfrm>
    </dsp:sp>
    <dsp:sp modelId="{C0C1C8C2-48E6-4947-81B5-908DF5F381F9}">
      <dsp:nvSpPr>
        <dsp:cNvPr id="0" name=""/>
        <dsp:cNvSpPr/>
      </dsp:nvSpPr>
      <dsp:spPr>
        <a:xfrm>
          <a:off x="3001855" y="4428849"/>
          <a:ext cx="4541614" cy="1958267"/>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Despite potential risks, the research suggests that people are still willing to shop online. This underscores the importance for companies to prioritize safety and security in online shopping experiences.</a:t>
          </a:r>
        </a:p>
      </dsp:txBody>
      <dsp:txXfrm>
        <a:off x="3001855" y="4673632"/>
        <a:ext cx="3807264" cy="1468701"/>
      </dsp:txXfrm>
    </dsp:sp>
    <dsp:sp modelId="{6F975CC3-EFF7-4FF8-9F0D-D57B601A2EDC}">
      <dsp:nvSpPr>
        <dsp:cNvPr id="0" name=""/>
        <dsp:cNvSpPr/>
      </dsp:nvSpPr>
      <dsp:spPr>
        <a:xfrm>
          <a:off x="0" y="4428849"/>
          <a:ext cx="3027743" cy="19582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Bravery in Online Shopping</a:t>
          </a:r>
        </a:p>
      </dsp:txBody>
      <dsp:txXfrm>
        <a:off x="95595" y="4524444"/>
        <a:ext cx="2836553" cy="1767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A7F01-7C39-41B5-AB80-746ECFE697F8}">
      <dsp:nvSpPr>
        <dsp:cNvPr id="0" name=""/>
        <dsp:cNvSpPr/>
      </dsp:nvSpPr>
      <dsp:spPr>
        <a:xfrm>
          <a:off x="2283192" y="2408"/>
          <a:ext cx="5493199" cy="2202583"/>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Social media plays a substantial role in influencing people's decisions to buy online.</a:t>
          </a:r>
        </a:p>
        <a:p>
          <a:pPr marL="171450" lvl="1" indent="-171450" algn="l" defTabSz="800100">
            <a:lnSpc>
              <a:spcPct val="90000"/>
            </a:lnSpc>
            <a:spcBef>
              <a:spcPct val="0"/>
            </a:spcBef>
            <a:spcAft>
              <a:spcPct val="15000"/>
            </a:spcAft>
            <a:buChar char="•"/>
          </a:pPr>
          <a:r>
            <a:rPr lang="en-US" sz="1800" kern="1200" dirty="0"/>
            <a:t>This implies that companies can use social media as a powerful tool to connect with customers and increase sales.</a:t>
          </a:r>
        </a:p>
      </dsp:txBody>
      <dsp:txXfrm>
        <a:off x="2283192" y="277731"/>
        <a:ext cx="4667230" cy="1651937"/>
      </dsp:txXfrm>
    </dsp:sp>
    <dsp:sp modelId="{6BCE8B32-8595-4EC5-A6F2-0684A95B20EB}">
      <dsp:nvSpPr>
        <dsp:cNvPr id="0" name=""/>
        <dsp:cNvSpPr/>
      </dsp:nvSpPr>
      <dsp:spPr>
        <a:xfrm>
          <a:off x="5020" y="430951"/>
          <a:ext cx="2273151" cy="134549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Social Media's Influence</a:t>
          </a:r>
        </a:p>
      </dsp:txBody>
      <dsp:txXfrm>
        <a:off x="70702" y="496633"/>
        <a:ext cx="2141787" cy="1214131"/>
      </dsp:txXfrm>
    </dsp:sp>
    <dsp:sp modelId="{56F80E2B-2501-4AA6-A0AB-1E991EBB4052}">
      <dsp:nvSpPr>
        <dsp:cNvPr id="0" name=""/>
        <dsp:cNvSpPr/>
      </dsp:nvSpPr>
      <dsp:spPr>
        <a:xfrm>
          <a:off x="2279021" y="2404439"/>
          <a:ext cx="5497096" cy="2870534"/>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study emphasizes the vast opportunity for companies, regardless of size or location, to sell products online. </a:t>
          </a:r>
        </a:p>
        <a:p>
          <a:pPr marL="171450" lvl="1" indent="-171450" algn="l" defTabSz="800100">
            <a:lnSpc>
              <a:spcPct val="90000"/>
            </a:lnSpc>
            <a:spcBef>
              <a:spcPct val="0"/>
            </a:spcBef>
            <a:spcAft>
              <a:spcPct val="15000"/>
            </a:spcAft>
            <a:buChar char="•"/>
          </a:pPr>
          <a:r>
            <a:rPr lang="en-US" sz="1800" kern="1200" dirty="0"/>
            <a:t>Social media, when used effectively and securely, can be a potent tool, especially for the apparel industry. Companies are advised to focus on understanding online shopping needs and utilizing tools to enhance sales.</a:t>
          </a:r>
        </a:p>
      </dsp:txBody>
      <dsp:txXfrm>
        <a:off x="2279021" y="2763256"/>
        <a:ext cx="4420646" cy="2152900"/>
      </dsp:txXfrm>
    </dsp:sp>
    <dsp:sp modelId="{3AA4F424-D9D8-4802-BE1E-5833A7C3ACC4}">
      <dsp:nvSpPr>
        <dsp:cNvPr id="0" name=""/>
        <dsp:cNvSpPr/>
      </dsp:nvSpPr>
      <dsp:spPr>
        <a:xfrm>
          <a:off x="273" y="3004538"/>
          <a:ext cx="2278747" cy="167033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Global Sales Opportunity</a:t>
          </a:r>
        </a:p>
      </dsp:txBody>
      <dsp:txXfrm>
        <a:off x="81812" y="3086077"/>
        <a:ext cx="2115669" cy="15072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C1E3EA-FE75-411B-B9CB-D2AB04B3BEB0}"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3773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1E3EA-FE75-411B-B9CB-D2AB04B3BEB0}"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257688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1E3EA-FE75-411B-B9CB-D2AB04B3BEB0}"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183411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E3EA-FE75-411B-B9CB-D2AB04B3BEB0}"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9668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1E3EA-FE75-411B-B9CB-D2AB04B3BEB0}"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413171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CC1E3EA-FE75-411B-B9CB-D2AB04B3BEB0}" type="datetimeFigureOut">
              <a:rPr lang="en-US" smtClean="0"/>
              <a:t>12/22/2023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93913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CC1E3EA-FE75-411B-B9CB-D2AB04B3BEB0}" type="datetimeFigureOut">
              <a:rPr lang="en-US" smtClean="0"/>
              <a:t>12/22/2023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17068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CC1E3EA-FE75-411B-B9CB-D2AB04B3BEB0}" type="datetimeFigureOut">
              <a:rPr lang="en-US" smtClean="0"/>
              <a:t>12/22/2023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86731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C1E3EA-FE75-411B-B9CB-D2AB04B3BEB0}"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248501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CC1E3EA-FE75-411B-B9CB-D2AB04B3BEB0}" type="datetimeFigureOut">
              <a:rPr lang="en-US" smtClean="0"/>
              <a:t>12/22/2023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413554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CC1E3EA-FE75-411B-B9CB-D2AB04B3BEB0}" type="datetimeFigureOut">
              <a:rPr lang="en-US" smtClean="0"/>
              <a:t>12/22/2023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DDFBE68-56F3-40CD-8C41-2CC554106200}" type="slidenum">
              <a:rPr lang="en-US" smtClean="0"/>
              <a:t>‹#›</a:t>
            </a:fld>
            <a:endParaRPr lang="en-US"/>
          </a:p>
        </p:txBody>
      </p:sp>
    </p:spTree>
    <p:extLst>
      <p:ext uri="{BB962C8B-B14F-4D97-AF65-F5344CB8AC3E}">
        <p14:creationId xmlns:p14="http://schemas.microsoft.com/office/powerpoint/2010/main" val="63696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CC1E3EA-FE75-411B-B9CB-D2AB04B3BEB0}" type="datetimeFigureOut">
              <a:rPr lang="en-US" smtClean="0"/>
              <a:t>12/22/2023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DDFBE68-56F3-40CD-8C41-2CC554106200}" type="slidenum">
              <a:rPr lang="en-US" smtClean="0"/>
              <a:t>‹#›</a:t>
            </a:fld>
            <a:endParaRPr lang="en-US"/>
          </a:p>
        </p:txBody>
      </p:sp>
    </p:spTree>
    <p:extLst>
      <p:ext uri="{BB962C8B-B14F-4D97-AF65-F5344CB8AC3E}">
        <p14:creationId xmlns:p14="http://schemas.microsoft.com/office/powerpoint/2010/main" val="167689775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3AC-A42F-68AD-4F10-084462A6D0DC}"/>
              </a:ext>
            </a:extLst>
          </p:cNvPr>
          <p:cNvSpPr>
            <a:spLocks noGrp="1"/>
          </p:cNvSpPr>
          <p:nvPr>
            <p:ph type="ctrTitle"/>
          </p:nvPr>
        </p:nvSpPr>
        <p:spPr>
          <a:xfrm>
            <a:off x="931826" y="0"/>
            <a:ext cx="7315200" cy="3255264"/>
          </a:xfrm>
        </p:spPr>
        <p:txBody>
          <a:bodyPr>
            <a:normAutofit/>
          </a:bodyPr>
          <a:lstStyle/>
          <a:p>
            <a:r>
              <a:rPr lang="en-US" sz="4400" b="1" dirty="0">
                <a:cs typeface="Times New Roman" panose="02020603050405020304" pitchFamily="18" charset="0"/>
              </a:rPr>
              <a:t>IMPACT OF SOCIAL MEDIA ON SHOPPING BEHAVIOR</a:t>
            </a:r>
          </a:p>
        </p:txBody>
      </p:sp>
      <p:sp>
        <p:nvSpPr>
          <p:cNvPr id="3" name="Subtitle 2">
            <a:extLst>
              <a:ext uri="{FF2B5EF4-FFF2-40B4-BE49-F238E27FC236}">
                <a16:creationId xmlns:a16="http://schemas.microsoft.com/office/drawing/2014/main" id="{5BE99EB2-DDA2-5F07-8697-D33C99FD99B2}"/>
              </a:ext>
            </a:extLst>
          </p:cNvPr>
          <p:cNvSpPr>
            <a:spLocks noGrp="1"/>
          </p:cNvSpPr>
          <p:nvPr>
            <p:ph type="subTitle" idx="1"/>
          </p:nvPr>
        </p:nvSpPr>
        <p:spPr>
          <a:xfrm>
            <a:off x="178279" y="4171382"/>
            <a:ext cx="8689676" cy="1655762"/>
          </a:xfrm>
        </p:spPr>
        <p:txBody>
          <a:bodyPr>
            <a:normAutofit/>
          </a:bodyPr>
          <a:lstStyle/>
          <a:p>
            <a:pPr algn="l"/>
            <a:r>
              <a:rPr lang="en-US" sz="1800" dirty="0">
                <a:cs typeface="Times New Roman" panose="02020603050405020304" pitchFamily="18" charset="0"/>
              </a:rPr>
              <a:t>SUBMITTED BY:- CHAITANYA KHARE                                                      UNDER GUIDANCE OF:        </a:t>
            </a:r>
          </a:p>
          <a:p>
            <a:pPr algn="l"/>
            <a:r>
              <a:rPr lang="en-US" sz="1800" dirty="0">
                <a:cs typeface="Times New Roman" panose="02020603050405020304" pitchFamily="18" charset="0"/>
              </a:rPr>
              <a:t>B.Sc.(Hons.) APPLIED STATISTICS AND ANALYTICS                             Dr. RASHMI AWAD</a:t>
            </a:r>
          </a:p>
          <a:p>
            <a:pPr algn="l"/>
            <a:r>
              <a:rPr lang="en-US" sz="1800" dirty="0">
                <a:cs typeface="Times New Roman" panose="02020603050405020304" pitchFamily="18" charset="0"/>
              </a:rPr>
              <a:t>SCHOOL OF STATISTICS                                                                                    ASST. PROFESSOR</a:t>
            </a:r>
          </a:p>
          <a:p>
            <a:pPr algn="l"/>
            <a:r>
              <a:rPr lang="en-US" sz="1800" dirty="0">
                <a:cs typeface="Times New Roman" panose="02020603050405020304" pitchFamily="18" charset="0"/>
              </a:rPr>
              <a:t>      </a:t>
            </a:r>
          </a:p>
        </p:txBody>
      </p:sp>
      <p:pic>
        <p:nvPicPr>
          <p:cNvPr id="3074" name="Picture 2" descr="Social Media for Online Shopping Decisions | The purpose of … | Flickr">
            <a:extLst>
              <a:ext uri="{FF2B5EF4-FFF2-40B4-BE49-F238E27FC236}">
                <a16:creationId xmlns:a16="http://schemas.microsoft.com/office/drawing/2014/main" id="{1946DFA0-C9A2-FC99-9147-30119A216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790" y="628592"/>
            <a:ext cx="3574210" cy="5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1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8483-F622-4D88-C005-8E85CDA698B4}"/>
              </a:ext>
            </a:extLst>
          </p:cNvPr>
          <p:cNvSpPr>
            <a:spLocks noGrp="1"/>
          </p:cNvSpPr>
          <p:nvPr>
            <p:ph type="title"/>
          </p:nvPr>
        </p:nvSpPr>
        <p:spPr/>
        <p:txBody>
          <a:bodyPr>
            <a:normAutofit/>
          </a:bodyPr>
          <a:lstStyle/>
          <a:p>
            <a:pPr algn="ctr"/>
            <a:r>
              <a:rPr lang="en-US" sz="3200" b="1" dirty="0"/>
              <a:t>HYPOTHESIS TESTING I</a:t>
            </a:r>
          </a:p>
        </p:txBody>
      </p:sp>
      <p:sp>
        <p:nvSpPr>
          <p:cNvPr id="3" name="Content Placeholder 2">
            <a:extLst>
              <a:ext uri="{FF2B5EF4-FFF2-40B4-BE49-F238E27FC236}">
                <a16:creationId xmlns:a16="http://schemas.microsoft.com/office/drawing/2014/main" id="{6D77B507-CCE6-A54B-DB23-03CCC4BA732A}"/>
              </a:ext>
            </a:extLst>
          </p:cNvPr>
          <p:cNvSpPr>
            <a:spLocks noGrp="1"/>
          </p:cNvSpPr>
          <p:nvPr>
            <p:ph idx="1"/>
          </p:nvPr>
        </p:nvSpPr>
        <p:spPr>
          <a:xfrm>
            <a:off x="3981411" y="-774393"/>
            <a:ext cx="7315200" cy="8029208"/>
          </a:xfrm>
        </p:spPr>
        <p:txBody>
          <a:bodyPr/>
          <a:lstStyle/>
          <a:p>
            <a:r>
              <a:rPr lang="en-US" b="1" dirty="0"/>
              <a:t>H01: There is no significant association between social media usage and shopping behavior. </a:t>
            </a:r>
          </a:p>
          <a:p>
            <a:endParaRPr lang="en-US" dirty="0"/>
          </a:p>
          <a:p>
            <a:endParaRPr lang="en-US" dirty="0"/>
          </a:p>
          <a:p>
            <a:endParaRPr lang="en-US" dirty="0"/>
          </a:p>
          <a:p>
            <a:endParaRPr lang="en-US" dirty="0"/>
          </a:p>
          <a:p>
            <a:endParaRPr lang="en-US" dirty="0"/>
          </a:p>
          <a:p>
            <a:endParaRPr lang="en-US" dirty="0"/>
          </a:p>
          <a:p>
            <a:r>
              <a:rPr lang="en-US" dirty="0"/>
              <a:t>P-value = 0.00007 </a:t>
            </a:r>
          </a:p>
          <a:p>
            <a:r>
              <a:rPr lang="en-US" dirty="0"/>
              <a:t>Chi-square critical value from the table = 9.488 (5% level of significance)</a:t>
            </a:r>
          </a:p>
          <a:p>
            <a:r>
              <a:rPr lang="en-US" dirty="0"/>
              <a:t> Chi-square computed value = 24.29034</a:t>
            </a:r>
          </a:p>
          <a:p>
            <a:r>
              <a:rPr lang="en-US" dirty="0"/>
              <a:t> Degree of Freedom = 4</a:t>
            </a:r>
          </a:p>
          <a:p>
            <a:r>
              <a:rPr lang="en-US" dirty="0"/>
              <a:t>we reject the null hypothesis.</a:t>
            </a:r>
          </a:p>
        </p:txBody>
      </p:sp>
      <p:graphicFrame>
        <p:nvGraphicFramePr>
          <p:cNvPr id="4" name="Table 3">
            <a:extLst>
              <a:ext uri="{FF2B5EF4-FFF2-40B4-BE49-F238E27FC236}">
                <a16:creationId xmlns:a16="http://schemas.microsoft.com/office/drawing/2014/main" id="{5E9BD8CA-18BA-BC09-2B13-A4C6205BA29B}"/>
              </a:ext>
            </a:extLst>
          </p:cNvPr>
          <p:cNvGraphicFramePr>
            <a:graphicFrameLocks noGrp="1"/>
          </p:cNvGraphicFramePr>
          <p:nvPr>
            <p:extLst>
              <p:ext uri="{D42A27DB-BD31-4B8C-83A1-F6EECF244321}">
                <p14:modId xmlns:p14="http://schemas.microsoft.com/office/powerpoint/2010/main" val="1623694209"/>
              </p:ext>
            </p:extLst>
          </p:nvPr>
        </p:nvGraphicFramePr>
        <p:xfrm>
          <a:off x="5138467" y="1241945"/>
          <a:ext cx="4521200" cy="1097280"/>
        </p:xfrm>
        <a:graphic>
          <a:graphicData uri="http://schemas.openxmlformats.org/drawingml/2006/table">
            <a:tbl>
              <a:tblPr>
                <a:tableStyleId>{5C22544A-7EE6-4342-B048-85BDC9FD1C3A}</a:tableStyleId>
              </a:tblPr>
              <a:tblGrid>
                <a:gridCol w="1166145">
                  <a:extLst>
                    <a:ext uri="{9D8B030D-6E8A-4147-A177-3AD203B41FA5}">
                      <a16:colId xmlns:a16="http://schemas.microsoft.com/office/drawing/2014/main" val="2185193521"/>
                    </a:ext>
                  </a:extLst>
                </a:gridCol>
                <a:gridCol w="1118352">
                  <a:extLst>
                    <a:ext uri="{9D8B030D-6E8A-4147-A177-3AD203B41FA5}">
                      <a16:colId xmlns:a16="http://schemas.microsoft.com/office/drawing/2014/main" val="182648766"/>
                    </a:ext>
                  </a:extLst>
                </a:gridCol>
                <a:gridCol w="822036">
                  <a:extLst>
                    <a:ext uri="{9D8B030D-6E8A-4147-A177-3AD203B41FA5}">
                      <a16:colId xmlns:a16="http://schemas.microsoft.com/office/drawing/2014/main" val="548977824"/>
                    </a:ext>
                  </a:extLst>
                </a:gridCol>
                <a:gridCol w="822036">
                  <a:extLst>
                    <a:ext uri="{9D8B030D-6E8A-4147-A177-3AD203B41FA5}">
                      <a16:colId xmlns:a16="http://schemas.microsoft.com/office/drawing/2014/main" val="3055494849"/>
                    </a:ext>
                  </a:extLst>
                </a:gridCol>
                <a:gridCol w="592631">
                  <a:extLst>
                    <a:ext uri="{9D8B030D-6E8A-4147-A177-3AD203B41FA5}">
                      <a16:colId xmlns:a16="http://schemas.microsoft.com/office/drawing/2014/main" val="1600901976"/>
                    </a:ext>
                  </a:extLst>
                </a:gridCol>
              </a:tblGrid>
              <a:tr h="182880">
                <a:tc gridSpan="5">
                  <a:txBody>
                    <a:bodyPr/>
                    <a:lstStyle/>
                    <a:p>
                      <a:pPr algn="ctr" fontAlgn="b"/>
                      <a:r>
                        <a:rPr lang="en-US" sz="1100" u="none" strike="noStrike">
                          <a:effectLst/>
                        </a:rPr>
                        <a:t>OBSERVED TABLE</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0624009"/>
                  </a:ext>
                </a:extLst>
              </a:tr>
              <a:tr h="182880">
                <a:tc>
                  <a:txBody>
                    <a:bodyPr/>
                    <a:lstStyle/>
                    <a:p>
                      <a:pPr algn="l" fontAlgn="b"/>
                      <a:r>
                        <a:rPr lang="en-US" sz="1100" u="none" strike="noStrike">
                          <a:effectLst/>
                        </a:rPr>
                        <a:t>Social Media Usage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Online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In-Store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Both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596058"/>
                  </a:ext>
                </a:extLst>
              </a:tr>
              <a:tr h="182880">
                <a:tc>
                  <a:txBody>
                    <a:bodyPr/>
                    <a:lstStyle/>
                    <a:p>
                      <a:pPr algn="l" fontAlgn="b"/>
                      <a:r>
                        <a:rPr lang="en-US" sz="1100" u="none" strike="noStrike">
                          <a:effectLst/>
                        </a:rPr>
                        <a:t>Frequently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3558980"/>
                  </a:ext>
                </a:extLst>
              </a:tr>
              <a:tr h="182880">
                <a:tc>
                  <a:txBody>
                    <a:bodyPr/>
                    <a:lstStyle/>
                    <a:p>
                      <a:pPr algn="l" fontAlgn="b"/>
                      <a:r>
                        <a:rPr lang="en-US" sz="1100" u="none" strike="noStrike">
                          <a:effectLst/>
                        </a:rPr>
                        <a:t>Occasional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0891152"/>
                  </a:ext>
                </a:extLst>
              </a:tr>
              <a:tr h="182880">
                <a:tc>
                  <a:txBody>
                    <a:bodyPr/>
                    <a:lstStyle/>
                    <a:p>
                      <a:pPr algn="l" fontAlgn="b"/>
                      <a:r>
                        <a:rPr lang="en-US" sz="1100" u="none" strike="noStrike">
                          <a:effectLst/>
                        </a:rPr>
                        <a:t>Non-User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6734444"/>
                  </a:ext>
                </a:extLst>
              </a:tr>
              <a:tr h="182880">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492444"/>
                  </a:ext>
                </a:extLst>
              </a:tr>
            </a:tbl>
          </a:graphicData>
        </a:graphic>
      </p:graphicFrame>
      <p:graphicFrame>
        <p:nvGraphicFramePr>
          <p:cNvPr id="5" name="Table 4">
            <a:extLst>
              <a:ext uri="{FF2B5EF4-FFF2-40B4-BE49-F238E27FC236}">
                <a16:creationId xmlns:a16="http://schemas.microsoft.com/office/drawing/2014/main" id="{4CBAF3BB-D45D-FD68-2124-DAB484D164A9}"/>
              </a:ext>
            </a:extLst>
          </p:cNvPr>
          <p:cNvGraphicFramePr>
            <a:graphicFrameLocks noGrp="1"/>
          </p:cNvGraphicFramePr>
          <p:nvPr>
            <p:extLst>
              <p:ext uri="{D42A27DB-BD31-4B8C-83A1-F6EECF244321}">
                <p14:modId xmlns:p14="http://schemas.microsoft.com/office/powerpoint/2010/main" val="3217373818"/>
              </p:ext>
            </p:extLst>
          </p:nvPr>
        </p:nvGraphicFramePr>
        <p:xfrm>
          <a:off x="5138467" y="2510028"/>
          <a:ext cx="4521200" cy="914400"/>
        </p:xfrm>
        <a:graphic>
          <a:graphicData uri="http://schemas.openxmlformats.org/drawingml/2006/table">
            <a:tbl>
              <a:tblPr>
                <a:tableStyleId>{5C22544A-7EE6-4342-B048-85BDC9FD1C3A}</a:tableStyleId>
              </a:tblPr>
              <a:tblGrid>
                <a:gridCol w="1342059">
                  <a:extLst>
                    <a:ext uri="{9D8B030D-6E8A-4147-A177-3AD203B41FA5}">
                      <a16:colId xmlns:a16="http://schemas.microsoft.com/office/drawing/2014/main" val="3010101987"/>
                    </a:ext>
                  </a:extLst>
                </a:gridCol>
                <a:gridCol w="1287057">
                  <a:extLst>
                    <a:ext uri="{9D8B030D-6E8A-4147-A177-3AD203B41FA5}">
                      <a16:colId xmlns:a16="http://schemas.microsoft.com/office/drawing/2014/main" val="1590454430"/>
                    </a:ext>
                  </a:extLst>
                </a:gridCol>
                <a:gridCol w="946042">
                  <a:extLst>
                    <a:ext uri="{9D8B030D-6E8A-4147-A177-3AD203B41FA5}">
                      <a16:colId xmlns:a16="http://schemas.microsoft.com/office/drawing/2014/main" val="662522117"/>
                    </a:ext>
                  </a:extLst>
                </a:gridCol>
                <a:gridCol w="946042">
                  <a:extLst>
                    <a:ext uri="{9D8B030D-6E8A-4147-A177-3AD203B41FA5}">
                      <a16:colId xmlns:a16="http://schemas.microsoft.com/office/drawing/2014/main" val="3407586638"/>
                    </a:ext>
                  </a:extLst>
                </a:gridCol>
              </a:tblGrid>
              <a:tr h="182880">
                <a:tc gridSpan="4">
                  <a:txBody>
                    <a:bodyPr/>
                    <a:lstStyle/>
                    <a:p>
                      <a:pPr algn="ctr" fontAlgn="b"/>
                      <a:r>
                        <a:rPr lang="en-US" sz="1100" u="none" strike="noStrike" dirty="0">
                          <a:effectLst/>
                        </a:rPr>
                        <a:t>EXPECTED VALUES</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0848230"/>
                  </a:ext>
                </a:extLst>
              </a:tr>
              <a:tr h="182880">
                <a:tc>
                  <a:txBody>
                    <a:bodyPr/>
                    <a:lstStyle/>
                    <a:p>
                      <a:pPr algn="l" fontAlgn="b"/>
                      <a:r>
                        <a:rPr lang="en-US" sz="1100" u="none" strike="noStrike">
                          <a:effectLst/>
                        </a:rPr>
                        <a:t>Social Media Usage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Online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In-Store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Both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9226054"/>
                  </a:ext>
                </a:extLst>
              </a:tr>
              <a:tr h="182880">
                <a:tc>
                  <a:txBody>
                    <a:bodyPr/>
                    <a:lstStyle/>
                    <a:p>
                      <a:pPr algn="l" fontAlgn="b"/>
                      <a:r>
                        <a:rPr lang="en-US" sz="1100" u="none" strike="noStrike">
                          <a:effectLst/>
                        </a:rPr>
                        <a:t>Frequently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23.57142857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26.42857143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8452969"/>
                  </a:ext>
                </a:extLst>
              </a:tr>
              <a:tr h="182880">
                <a:tc>
                  <a:txBody>
                    <a:bodyPr/>
                    <a:lstStyle/>
                    <a:p>
                      <a:pPr algn="l" fontAlgn="b"/>
                      <a:r>
                        <a:rPr lang="en-US" sz="1100" u="none" strike="noStrike">
                          <a:effectLst/>
                        </a:rPr>
                        <a:t>Occasional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4.071428571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4.564935065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10.36363636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325881"/>
                  </a:ext>
                </a:extLst>
              </a:tr>
              <a:tr h="182880">
                <a:tc>
                  <a:txBody>
                    <a:bodyPr/>
                    <a:lstStyle/>
                    <a:p>
                      <a:pPr algn="l" fontAlgn="b"/>
                      <a:r>
                        <a:rPr lang="en-US" sz="1100" u="none" strike="noStrike">
                          <a:effectLst/>
                        </a:rPr>
                        <a:t>Non-User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5.357142857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6.006493506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13.63636364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455783"/>
                  </a:ext>
                </a:extLst>
              </a:tr>
            </a:tbl>
          </a:graphicData>
        </a:graphic>
      </p:graphicFrame>
    </p:spTree>
    <p:extLst>
      <p:ext uri="{BB962C8B-B14F-4D97-AF65-F5344CB8AC3E}">
        <p14:creationId xmlns:p14="http://schemas.microsoft.com/office/powerpoint/2010/main" val="283368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725F-A850-1C98-FEE0-33410C9C534E}"/>
              </a:ext>
            </a:extLst>
          </p:cNvPr>
          <p:cNvSpPr>
            <a:spLocks noGrp="1"/>
          </p:cNvSpPr>
          <p:nvPr>
            <p:ph type="title"/>
          </p:nvPr>
        </p:nvSpPr>
        <p:spPr/>
        <p:txBody>
          <a:bodyPr/>
          <a:lstStyle/>
          <a:p>
            <a:pPr algn="ctr"/>
            <a:br>
              <a:rPr lang="en-US" sz="3600" b="1" dirty="0"/>
            </a:br>
            <a:r>
              <a:rPr lang="en-US" sz="3600" b="1" dirty="0"/>
              <a:t>HYPOTHESIS TESTING II</a:t>
            </a:r>
            <a:endParaRPr lang="en-US" b="1" dirty="0"/>
          </a:p>
        </p:txBody>
      </p:sp>
      <p:sp>
        <p:nvSpPr>
          <p:cNvPr id="3" name="Content Placeholder 2">
            <a:extLst>
              <a:ext uri="{FF2B5EF4-FFF2-40B4-BE49-F238E27FC236}">
                <a16:creationId xmlns:a16="http://schemas.microsoft.com/office/drawing/2014/main" id="{94A67524-A4CC-0EF4-0893-1FAF75C98046}"/>
              </a:ext>
            </a:extLst>
          </p:cNvPr>
          <p:cNvSpPr>
            <a:spLocks noGrp="1"/>
          </p:cNvSpPr>
          <p:nvPr>
            <p:ph idx="1"/>
          </p:nvPr>
        </p:nvSpPr>
        <p:spPr>
          <a:xfrm>
            <a:off x="3929652" y="-672859"/>
            <a:ext cx="7315200" cy="8029208"/>
          </a:xfrm>
        </p:spPr>
        <p:txBody>
          <a:bodyPr/>
          <a:lstStyle/>
          <a:p>
            <a:r>
              <a:rPr lang="en-US" b="1" dirty="0"/>
              <a:t>H02: There is no significant difference between the Age groups who purchase online.</a:t>
            </a:r>
          </a:p>
          <a:p>
            <a:endParaRPr lang="en-US" dirty="0"/>
          </a:p>
          <a:p>
            <a:endParaRPr lang="en-US" dirty="0"/>
          </a:p>
          <a:p>
            <a:endParaRPr lang="en-US" dirty="0"/>
          </a:p>
          <a:p>
            <a:endParaRPr lang="en-US" dirty="0"/>
          </a:p>
          <a:p>
            <a:endParaRPr lang="en-US" dirty="0"/>
          </a:p>
          <a:p>
            <a:endParaRPr lang="en-US" dirty="0"/>
          </a:p>
          <a:p>
            <a:r>
              <a:rPr lang="en-US" dirty="0"/>
              <a:t>P-value = 0.0085</a:t>
            </a:r>
          </a:p>
          <a:p>
            <a:r>
              <a:rPr lang="en-US" dirty="0"/>
              <a:t> Chi-square critical value from the table = 9.488 (5% level of significance)</a:t>
            </a:r>
          </a:p>
          <a:p>
            <a:r>
              <a:rPr lang="en-US" dirty="0"/>
              <a:t> Chi-square computed value = 13.6286 </a:t>
            </a:r>
          </a:p>
          <a:p>
            <a:r>
              <a:rPr lang="en-US" dirty="0"/>
              <a:t>Degree of Freedom = 4</a:t>
            </a:r>
          </a:p>
          <a:p>
            <a:r>
              <a:rPr lang="en-US" dirty="0"/>
              <a:t> We reject the null hypothesis</a:t>
            </a:r>
          </a:p>
        </p:txBody>
      </p:sp>
      <p:graphicFrame>
        <p:nvGraphicFramePr>
          <p:cNvPr id="4" name="Table 3">
            <a:extLst>
              <a:ext uri="{FF2B5EF4-FFF2-40B4-BE49-F238E27FC236}">
                <a16:creationId xmlns:a16="http://schemas.microsoft.com/office/drawing/2014/main" id="{CF3E6772-8387-3733-828A-2C14C4538749}"/>
              </a:ext>
            </a:extLst>
          </p:cNvPr>
          <p:cNvGraphicFramePr>
            <a:graphicFrameLocks noGrp="1"/>
          </p:cNvGraphicFramePr>
          <p:nvPr>
            <p:extLst>
              <p:ext uri="{D42A27DB-BD31-4B8C-83A1-F6EECF244321}">
                <p14:modId xmlns:p14="http://schemas.microsoft.com/office/powerpoint/2010/main" val="3828821224"/>
              </p:ext>
            </p:extLst>
          </p:nvPr>
        </p:nvGraphicFramePr>
        <p:xfrm>
          <a:off x="5561602" y="1242203"/>
          <a:ext cx="4051300" cy="1333500"/>
        </p:xfrm>
        <a:graphic>
          <a:graphicData uri="http://schemas.openxmlformats.org/drawingml/2006/table">
            <a:tbl>
              <a:tblPr>
                <a:tableStyleId>{5C22544A-7EE6-4342-B048-85BDC9FD1C3A}</a:tableStyleId>
              </a:tblPr>
              <a:tblGrid>
                <a:gridCol w="970030">
                  <a:extLst>
                    <a:ext uri="{9D8B030D-6E8A-4147-A177-3AD203B41FA5}">
                      <a16:colId xmlns:a16="http://schemas.microsoft.com/office/drawing/2014/main" val="3769641149"/>
                    </a:ext>
                  </a:extLst>
                </a:gridCol>
                <a:gridCol w="903459">
                  <a:extLst>
                    <a:ext uri="{9D8B030D-6E8A-4147-A177-3AD203B41FA5}">
                      <a16:colId xmlns:a16="http://schemas.microsoft.com/office/drawing/2014/main" val="1976446425"/>
                    </a:ext>
                  </a:extLst>
                </a:gridCol>
                <a:gridCol w="1264842">
                  <a:extLst>
                    <a:ext uri="{9D8B030D-6E8A-4147-A177-3AD203B41FA5}">
                      <a16:colId xmlns:a16="http://schemas.microsoft.com/office/drawing/2014/main" val="105517946"/>
                    </a:ext>
                  </a:extLst>
                </a:gridCol>
                <a:gridCol w="912969">
                  <a:extLst>
                    <a:ext uri="{9D8B030D-6E8A-4147-A177-3AD203B41FA5}">
                      <a16:colId xmlns:a16="http://schemas.microsoft.com/office/drawing/2014/main" val="3575943526"/>
                    </a:ext>
                  </a:extLst>
                </a:gridCol>
              </a:tblGrid>
              <a:tr h="190500">
                <a:tc gridSpan="4">
                  <a:txBody>
                    <a:bodyPr/>
                    <a:lstStyle/>
                    <a:p>
                      <a:pPr algn="ctr" fontAlgn="b"/>
                      <a:r>
                        <a:rPr lang="en-US" sz="1100" u="none" strike="noStrike" dirty="0">
                          <a:effectLst/>
                        </a:rPr>
                        <a:t>OBSERVED TABLE</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4155016"/>
                  </a:ext>
                </a:extLst>
              </a:tr>
              <a:tr h="190500">
                <a:tc>
                  <a:txBody>
                    <a:bodyPr/>
                    <a:lstStyle/>
                    <a:p>
                      <a:pPr algn="l" fontAlgn="b"/>
                      <a:r>
                        <a:rPr lang="en-US" sz="1100" u="none" strike="noStrike">
                          <a:effectLst/>
                        </a:rPr>
                        <a:t>AGE GROUPS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Not influential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Somewhat influential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Very influential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2174552"/>
                  </a:ext>
                </a:extLst>
              </a:tr>
              <a:tr h="190500">
                <a:tc>
                  <a:txBody>
                    <a:bodyPr/>
                    <a:lstStyle/>
                    <a:p>
                      <a:pPr algn="l" fontAlgn="b"/>
                      <a:r>
                        <a:rPr lang="en-US" sz="1100" u="none" strike="noStrike">
                          <a:effectLst/>
                        </a:rPr>
                        <a:t>10 to 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7058451"/>
                  </a:ext>
                </a:extLst>
              </a:tr>
              <a:tr h="190500">
                <a:tc>
                  <a:txBody>
                    <a:bodyPr/>
                    <a:lstStyle/>
                    <a:p>
                      <a:pPr algn="l" fontAlgn="b"/>
                      <a:r>
                        <a:rPr lang="en-US" sz="1100" u="none" strike="noStrike">
                          <a:effectLst/>
                        </a:rPr>
                        <a:t>20 to 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1184392"/>
                  </a:ext>
                </a:extLst>
              </a:tr>
              <a:tr h="190500">
                <a:tc>
                  <a:txBody>
                    <a:bodyPr/>
                    <a:lstStyle/>
                    <a:p>
                      <a:pPr algn="l" fontAlgn="b"/>
                      <a:r>
                        <a:rPr lang="en-US" sz="1100" u="none" strike="noStrike">
                          <a:effectLst/>
                        </a:rPr>
                        <a:t>30 to 40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2953256"/>
                  </a:ext>
                </a:extLst>
              </a:tr>
              <a:tr h="190500">
                <a:tc>
                  <a:txBody>
                    <a:bodyPr/>
                    <a:lstStyle/>
                    <a:p>
                      <a:pPr algn="l" fontAlgn="b"/>
                      <a:r>
                        <a:rPr lang="en-US" sz="1100" u="none" strike="noStrike">
                          <a:effectLst/>
                        </a:rPr>
                        <a:t>40 to 50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5222434"/>
                  </a:ext>
                </a:extLst>
              </a:tr>
              <a:tr h="190500">
                <a:tc>
                  <a:txBody>
                    <a:bodyPr/>
                    <a:lstStyle/>
                    <a:p>
                      <a:pPr algn="l" fontAlgn="b"/>
                      <a:r>
                        <a:rPr lang="en-US" sz="1100" u="none" strike="noStrike" dirty="0">
                          <a:effectLst/>
                        </a:rPr>
                        <a:t>50 to 60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7665693"/>
                  </a:ext>
                </a:extLst>
              </a:tr>
            </a:tbl>
          </a:graphicData>
        </a:graphic>
      </p:graphicFrame>
      <p:graphicFrame>
        <p:nvGraphicFramePr>
          <p:cNvPr id="6" name="Table 5">
            <a:extLst>
              <a:ext uri="{FF2B5EF4-FFF2-40B4-BE49-F238E27FC236}">
                <a16:creationId xmlns:a16="http://schemas.microsoft.com/office/drawing/2014/main" id="{A1778467-2B6C-C70F-5E8C-76738EE13B07}"/>
              </a:ext>
            </a:extLst>
          </p:cNvPr>
          <p:cNvGraphicFramePr>
            <a:graphicFrameLocks noGrp="1"/>
          </p:cNvGraphicFramePr>
          <p:nvPr>
            <p:extLst>
              <p:ext uri="{D42A27DB-BD31-4B8C-83A1-F6EECF244321}">
                <p14:modId xmlns:p14="http://schemas.microsoft.com/office/powerpoint/2010/main" val="323634069"/>
              </p:ext>
            </p:extLst>
          </p:nvPr>
        </p:nvGraphicFramePr>
        <p:xfrm>
          <a:off x="5561602" y="2865495"/>
          <a:ext cx="4051300" cy="952500"/>
        </p:xfrm>
        <a:graphic>
          <a:graphicData uri="http://schemas.openxmlformats.org/drawingml/2006/table">
            <a:tbl>
              <a:tblPr>
                <a:tableStyleId>{5C22544A-7EE6-4342-B048-85BDC9FD1C3A}</a:tableStyleId>
              </a:tblPr>
              <a:tblGrid>
                <a:gridCol w="970030">
                  <a:extLst>
                    <a:ext uri="{9D8B030D-6E8A-4147-A177-3AD203B41FA5}">
                      <a16:colId xmlns:a16="http://schemas.microsoft.com/office/drawing/2014/main" val="1251018827"/>
                    </a:ext>
                  </a:extLst>
                </a:gridCol>
                <a:gridCol w="903459">
                  <a:extLst>
                    <a:ext uri="{9D8B030D-6E8A-4147-A177-3AD203B41FA5}">
                      <a16:colId xmlns:a16="http://schemas.microsoft.com/office/drawing/2014/main" val="2374658850"/>
                    </a:ext>
                  </a:extLst>
                </a:gridCol>
                <a:gridCol w="1264842">
                  <a:extLst>
                    <a:ext uri="{9D8B030D-6E8A-4147-A177-3AD203B41FA5}">
                      <a16:colId xmlns:a16="http://schemas.microsoft.com/office/drawing/2014/main" val="4018937546"/>
                    </a:ext>
                  </a:extLst>
                </a:gridCol>
                <a:gridCol w="912969">
                  <a:extLst>
                    <a:ext uri="{9D8B030D-6E8A-4147-A177-3AD203B41FA5}">
                      <a16:colId xmlns:a16="http://schemas.microsoft.com/office/drawing/2014/main" val="2696832388"/>
                    </a:ext>
                  </a:extLst>
                </a:gridCol>
              </a:tblGrid>
              <a:tr h="190500">
                <a:tc gridSpan="4">
                  <a:txBody>
                    <a:bodyPr/>
                    <a:lstStyle/>
                    <a:p>
                      <a:pPr algn="ctr" fontAlgn="b"/>
                      <a:r>
                        <a:rPr lang="en-US" sz="1100" u="none" strike="noStrike" dirty="0">
                          <a:effectLst/>
                        </a:rPr>
                        <a:t>EXPECTED TABLE</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6823929"/>
                  </a:ext>
                </a:extLst>
              </a:tr>
              <a:tr h="190500">
                <a:tc>
                  <a:txBody>
                    <a:bodyPr/>
                    <a:lstStyle/>
                    <a:p>
                      <a:pPr algn="l" fontAlgn="b"/>
                      <a:r>
                        <a:rPr lang="en-US" sz="1100" u="none" strike="noStrike">
                          <a:effectLst/>
                        </a:rPr>
                        <a:t>AGE GROUPS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Not influential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Somewhat influential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Very influential</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0667118"/>
                  </a:ext>
                </a:extLst>
              </a:tr>
              <a:tr h="190500">
                <a:tc>
                  <a:txBody>
                    <a:bodyPr/>
                    <a:lstStyle/>
                    <a:p>
                      <a:pPr algn="l" fontAlgn="b"/>
                      <a:r>
                        <a:rPr lang="en-US" sz="1100" u="none" strike="noStrike">
                          <a:effectLst/>
                        </a:rPr>
                        <a:t>10 to 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148170"/>
                  </a:ext>
                </a:extLst>
              </a:tr>
              <a:tr h="190500">
                <a:tc>
                  <a:txBody>
                    <a:bodyPr/>
                    <a:lstStyle/>
                    <a:p>
                      <a:pPr algn="l" fontAlgn="b"/>
                      <a:r>
                        <a:rPr lang="en-US" sz="1100" u="none" strike="noStrike">
                          <a:effectLst/>
                        </a:rPr>
                        <a:t>20 to 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658971"/>
                  </a:ext>
                </a:extLst>
              </a:tr>
              <a:tr h="190500">
                <a:tc>
                  <a:txBody>
                    <a:bodyPr/>
                    <a:lstStyle/>
                    <a:p>
                      <a:pPr algn="l" fontAlgn="b"/>
                      <a:r>
                        <a:rPr lang="en-US" sz="1100" u="none" strike="noStrike">
                          <a:effectLst/>
                        </a:rPr>
                        <a:t>30 to 40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8276775"/>
                  </a:ext>
                </a:extLst>
              </a:tr>
            </a:tbl>
          </a:graphicData>
        </a:graphic>
      </p:graphicFrame>
    </p:spTree>
    <p:extLst>
      <p:ext uri="{BB962C8B-B14F-4D97-AF65-F5344CB8AC3E}">
        <p14:creationId xmlns:p14="http://schemas.microsoft.com/office/powerpoint/2010/main" val="3271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00DC-E054-5375-798B-923E3DEF09D8}"/>
              </a:ext>
            </a:extLst>
          </p:cNvPr>
          <p:cNvSpPr>
            <a:spLocks noGrp="1"/>
          </p:cNvSpPr>
          <p:nvPr>
            <p:ph type="title"/>
          </p:nvPr>
        </p:nvSpPr>
        <p:spPr/>
        <p:txBody>
          <a:bodyPr/>
          <a:lstStyle/>
          <a:p>
            <a:pPr algn="ctr"/>
            <a:r>
              <a:rPr lang="en-US" b="1" dirty="0"/>
              <a:t>INSIGHTS</a:t>
            </a:r>
          </a:p>
        </p:txBody>
      </p:sp>
      <p:sp>
        <p:nvSpPr>
          <p:cNvPr id="3" name="Content Placeholder 2">
            <a:extLst>
              <a:ext uri="{FF2B5EF4-FFF2-40B4-BE49-F238E27FC236}">
                <a16:creationId xmlns:a16="http://schemas.microsoft.com/office/drawing/2014/main" id="{CFA1A0B8-F389-67DE-9237-32A33EC7841E}"/>
              </a:ext>
            </a:extLst>
          </p:cNvPr>
          <p:cNvSpPr>
            <a:spLocks noGrp="1"/>
          </p:cNvSpPr>
          <p:nvPr>
            <p:ph idx="1"/>
          </p:nvPr>
        </p:nvSpPr>
        <p:spPr>
          <a:xfrm>
            <a:off x="3860642" y="-7160"/>
            <a:ext cx="7315200" cy="5120640"/>
          </a:xfrm>
        </p:spPr>
        <p:txBody>
          <a:bodyPr/>
          <a:lstStyle/>
          <a:p>
            <a:r>
              <a:rPr lang="en-US" dirty="0"/>
              <a:t>This section consists of insight into data analysis of the Impact of Social Media on shopping and factors of online shopping are presented and analyzed.</a:t>
            </a:r>
          </a:p>
          <a:p>
            <a:pPr algn="ctr"/>
            <a:r>
              <a:rPr lang="en-US" sz="2400" b="1" dirty="0"/>
              <a:t>GENDER</a:t>
            </a:r>
          </a:p>
          <a:p>
            <a:r>
              <a:rPr lang="en-US" dirty="0">
                <a:effectLst/>
                <a:ea typeface="Calibri" panose="020F0502020204030204" pitchFamily="34" charset="0"/>
              </a:rPr>
              <a:t>Information about gender from respondents is collected for understanding the perception of male and female about online shopping and their satisfaction level </a:t>
            </a:r>
            <a:endParaRPr lang="en-US" dirty="0"/>
          </a:p>
          <a:p>
            <a:endParaRPr lang="en-US" dirty="0"/>
          </a:p>
          <a:p>
            <a:endParaRPr lang="en-US" dirty="0"/>
          </a:p>
          <a:p>
            <a:endParaRPr lang="en-US" dirty="0"/>
          </a:p>
        </p:txBody>
      </p:sp>
      <p:graphicFrame>
        <p:nvGraphicFramePr>
          <p:cNvPr id="4" name="Chart 3">
            <a:extLst>
              <a:ext uri="{FF2B5EF4-FFF2-40B4-BE49-F238E27FC236}">
                <a16:creationId xmlns:a16="http://schemas.microsoft.com/office/drawing/2014/main" id="{183894A5-A8FB-8204-6CCA-09580460C3F8}"/>
              </a:ext>
            </a:extLst>
          </p:cNvPr>
          <p:cNvGraphicFramePr/>
          <p:nvPr>
            <p:extLst>
              <p:ext uri="{D42A27DB-BD31-4B8C-83A1-F6EECF244321}">
                <p14:modId xmlns:p14="http://schemas.microsoft.com/office/powerpoint/2010/main" val="4115261859"/>
              </p:ext>
            </p:extLst>
          </p:nvPr>
        </p:nvGraphicFramePr>
        <p:xfrm>
          <a:off x="5725906" y="3234647"/>
          <a:ext cx="4246230" cy="2691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02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8400-1F55-154E-4953-E56B0B0379C5}"/>
              </a:ext>
            </a:extLst>
          </p:cNvPr>
          <p:cNvSpPr>
            <a:spLocks noGrp="1"/>
          </p:cNvSpPr>
          <p:nvPr>
            <p:ph type="title"/>
          </p:nvPr>
        </p:nvSpPr>
        <p:spPr/>
        <p:txBody>
          <a:bodyPr/>
          <a:lstStyle/>
          <a:p>
            <a:pPr algn="ctr"/>
            <a:r>
              <a:rPr lang="en-US" b="1" dirty="0"/>
              <a:t>INSIGHTS</a:t>
            </a:r>
          </a:p>
        </p:txBody>
      </p:sp>
      <p:sp>
        <p:nvSpPr>
          <p:cNvPr id="3" name="Content Placeholder 2">
            <a:extLst>
              <a:ext uri="{FF2B5EF4-FFF2-40B4-BE49-F238E27FC236}">
                <a16:creationId xmlns:a16="http://schemas.microsoft.com/office/drawing/2014/main" id="{63923201-3D30-AF26-D233-43E9CBB028DA}"/>
              </a:ext>
            </a:extLst>
          </p:cNvPr>
          <p:cNvSpPr>
            <a:spLocks noGrp="1"/>
          </p:cNvSpPr>
          <p:nvPr>
            <p:ph idx="1"/>
          </p:nvPr>
        </p:nvSpPr>
        <p:spPr>
          <a:xfrm>
            <a:off x="3860642" y="1433451"/>
            <a:ext cx="7315200" cy="5120640"/>
          </a:xfrm>
        </p:spPr>
        <p:txBody>
          <a:bodyPr>
            <a:normAutofit fontScale="70000" lnSpcReduction="20000"/>
          </a:bodyPr>
          <a:lstStyle/>
          <a:p>
            <a:r>
              <a:rPr lang="en-US" sz="3400" b="1" dirty="0">
                <a:latin typeface="+mj-lt"/>
              </a:rPr>
              <a:t>                                  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effectLst/>
              <a:ea typeface="Calibri" panose="020F0502020204030204" pitchFamily="34" charset="0"/>
            </a:endParaRPr>
          </a:p>
          <a:p>
            <a:endParaRPr lang="en-US" sz="1800" dirty="0">
              <a:effectLst/>
              <a:ea typeface="Calibri" panose="020F0502020204030204" pitchFamily="34" charset="0"/>
            </a:endParaRPr>
          </a:p>
          <a:p>
            <a:r>
              <a:rPr lang="en-US" sz="2300" dirty="0">
                <a:ea typeface="Calibri" panose="020F0502020204030204" pitchFamily="34" charset="0"/>
              </a:rPr>
              <a:t>It</a:t>
            </a:r>
            <a:r>
              <a:rPr lang="en-US" sz="2300" dirty="0">
                <a:effectLst/>
                <a:ea typeface="Calibri" panose="020F0502020204030204" pitchFamily="34" charset="0"/>
              </a:rPr>
              <a:t> shows 28% are from 10-20 age group,</a:t>
            </a:r>
          </a:p>
          <a:p>
            <a:r>
              <a:rPr lang="en-US" sz="2300" dirty="0">
                <a:effectLst/>
                <a:ea typeface="Calibri" panose="020F0502020204030204" pitchFamily="34" charset="0"/>
              </a:rPr>
              <a:t> 49% are from 20-30 age group</a:t>
            </a:r>
          </a:p>
          <a:p>
            <a:r>
              <a:rPr lang="en-US" sz="2300" dirty="0">
                <a:effectLst/>
                <a:ea typeface="Calibri" panose="020F0502020204030204" pitchFamily="34" charset="0"/>
              </a:rPr>
              <a:t>12% is from 30-40 age group</a:t>
            </a:r>
          </a:p>
          <a:p>
            <a:r>
              <a:rPr lang="en-US" sz="2300" dirty="0">
                <a:effectLst/>
                <a:ea typeface="Calibri" panose="020F0502020204030204" pitchFamily="34" charset="0"/>
              </a:rPr>
              <a:t>7% from 40-50 </a:t>
            </a:r>
          </a:p>
          <a:p>
            <a:r>
              <a:rPr lang="en-US" sz="2300" dirty="0">
                <a:effectLst/>
                <a:ea typeface="Calibri" panose="020F0502020204030204" pitchFamily="34" charset="0"/>
              </a:rPr>
              <a:t> 4% from 50-60.</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29F3DED-D126-4808-6566-D152467A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492" y="1221215"/>
            <a:ext cx="5324784" cy="2832941"/>
          </a:xfrm>
          <a:prstGeom prst="rect">
            <a:avLst/>
          </a:prstGeom>
        </p:spPr>
      </p:pic>
    </p:spTree>
    <p:extLst>
      <p:ext uri="{BB962C8B-B14F-4D97-AF65-F5344CB8AC3E}">
        <p14:creationId xmlns:p14="http://schemas.microsoft.com/office/powerpoint/2010/main" val="147296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1671-047C-F1B4-DACF-4B1D2FF8EF47}"/>
              </a:ext>
            </a:extLst>
          </p:cNvPr>
          <p:cNvSpPr>
            <a:spLocks noGrp="1"/>
          </p:cNvSpPr>
          <p:nvPr>
            <p:ph type="title"/>
          </p:nvPr>
        </p:nvSpPr>
        <p:spPr/>
        <p:txBody>
          <a:bodyPr/>
          <a:lstStyle/>
          <a:p>
            <a:pPr algn="ctr"/>
            <a:r>
              <a:rPr lang="en-US" b="1" dirty="0"/>
              <a:t>INSIGHTS</a:t>
            </a:r>
            <a:endParaRPr lang="en-US" dirty="0"/>
          </a:p>
        </p:txBody>
      </p:sp>
      <p:sp>
        <p:nvSpPr>
          <p:cNvPr id="3" name="Content Placeholder 2">
            <a:extLst>
              <a:ext uri="{FF2B5EF4-FFF2-40B4-BE49-F238E27FC236}">
                <a16:creationId xmlns:a16="http://schemas.microsoft.com/office/drawing/2014/main" id="{E0CCA7EE-E67C-DCC3-9CC6-F524324F71AB}"/>
              </a:ext>
            </a:extLst>
          </p:cNvPr>
          <p:cNvSpPr>
            <a:spLocks noGrp="1"/>
          </p:cNvSpPr>
          <p:nvPr>
            <p:ph idx="1"/>
          </p:nvPr>
        </p:nvSpPr>
        <p:spPr>
          <a:xfrm>
            <a:off x="4982076" y="777843"/>
            <a:ext cx="7315200" cy="5120640"/>
          </a:xfrm>
        </p:spPr>
        <p:txBody>
          <a:bodyPr/>
          <a:lstStyle/>
          <a:p>
            <a:r>
              <a:rPr lang="en-US" sz="2400" b="1" dirty="0"/>
              <a:t>MOST PREFERRED SOCIAL MEDIA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pic>
        <p:nvPicPr>
          <p:cNvPr id="4" name="Picture 3">
            <a:extLst>
              <a:ext uri="{FF2B5EF4-FFF2-40B4-BE49-F238E27FC236}">
                <a16:creationId xmlns:a16="http://schemas.microsoft.com/office/drawing/2014/main" id="{B4259D47-B176-7430-6067-769FA249F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660" y="1481328"/>
            <a:ext cx="5838182" cy="4243692"/>
          </a:xfrm>
          <a:prstGeom prst="rect">
            <a:avLst/>
          </a:prstGeom>
        </p:spPr>
      </p:pic>
    </p:spTree>
    <p:extLst>
      <p:ext uri="{BB962C8B-B14F-4D97-AF65-F5344CB8AC3E}">
        <p14:creationId xmlns:p14="http://schemas.microsoft.com/office/powerpoint/2010/main" val="221639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7DFF-E011-BDD4-1ED5-70D238062D0A}"/>
              </a:ext>
            </a:extLst>
          </p:cNvPr>
          <p:cNvSpPr>
            <a:spLocks noGrp="1"/>
          </p:cNvSpPr>
          <p:nvPr>
            <p:ph type="title"/>
          </p:nvPr>
        </p:nvSpPr>
        <p:spPr/>
        <p:txBody>
          <a:bodyPr/>
          <a:lstStyle/>
          <a:p>
            <a:pPr algn="ctr"/>
            <a:r>
              <a:rPr lang="en-US" b="1" dirty="0"/>
              <a:t>INSIGHTS</a:t>
            </a:r>
            <a:endParaRPr lang="en-US" dirty="0"/>
          </a:p>
        </p:txBody>
      </p:sp>
      <p:sp>
        <p:nvSpPr>
          <p:cNvPr id="3" name="Content Placeholder 2">
            <a:extLst>
              <a:ext uri="{FF2B5EF4-FFF2-40B4-BE49-F238E27FC236}">
                <a16:creationId xmlns:a16="http://schemas.microsoft.com/office/drawing/2014/main" id="{4C8AB3AC-0E5D-7F91-ED5C-5DA09E38DAE0}"/>
              </a:ext>
            </a:extLst>
          </p:cNvPr>
          <p:cNvSpPr>
            <a:spLocks noGrp="1"/>
          </p:cNvSpPr>
          <p:nvPr>
            <p:ph idx="1"/>
          </p:nvPr>
        </p:nvSpPr>
        <p:spPr>
          <a:xfrm>
            <a:off x="4222951" y="-1427340"/>
            <a:ext cx="7315200" cy="5120640"/>
          </a:xfrm>
        </p:spPr>
        <p:txBody>
          <a:bodyPr/>
          <a:lstStyle/>
          <a:p>
            <a:r>
              <a:rPr lang="en-US" sz="2400" b="1" dirty="0"/>
              <a:t>PRODUCT PURCHASED THROUGH SOCIAL MEDIA </a:t>
            </a:r>
          </a:p>
          <a:p>
            <a:endParaRPr lang="en-US" dirty="0"/>
          </a:p>
        </p:txBody>
      </p:sp>
      <p:pic>
        <p:nvPicPr>
          <p:cNvPr id="4" name="Picture 3">
            <a:extLst>
              <a:ext uri="{FF2B5EF4-FFF2-40B4-BE49-F238E27FC236}">
                <a16:creationId xmlns:a16="http://schemas.microsoft.com/office/drawing/2014/main" id="{EDE27D74-EA7C-34C5-BEAE-8FA40D79CD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7478" y="1285137"/>
            <a:ext cx="6966146" cy="4278582"/>
          </a:xfrm>
          <a:prstGeom prst="rect">
            <a:avLst/>
          </a:prstGeom>
        </p:spPr>
      </p:pic>
    </p:spTree>
    <p:extLst>
      <p:ext uri="{BB962C8B-B14F-4D97-AF65-F5344CB8AC3E}">
        <p14:creationId xmlns:p14="http://schemas.microsoft.com/office/powerpoint/2010/main" val="356590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1948-AFBC-9579-EDC3-2BB9555C715E}"/>
              </a:ext>
            </a:extLst>
          </p:cNvPr>
          <p:cNvSpPr>
            <a:spLocks noGrp="1"/>
          </p:cNvSpPr>
          <p:nvPr>
            <p:ph type="title"/>
          </p:nvPr>
        </p:nvSpPr>
        <p:spPr/>
        <p:txBody>
          <a:bodyPr/>
          <a:lstStyle/>
          <a:p>
            <a:pPr algn="ctr"/>
            <a:r>
              <a:rPr lang="en-US" b="1" dirty="0"/>
              <a:t>INSIGHTS</a:t>
            </a:r>
            <a:endParaRPr lang="en-US" dirty="0"/>
          </a:p>
        </p:txBody>
      </p:sp>
      <p:sp>
        <p:nvSpPr>
          <p:cNvPr id="3" name="Content Placeholder 2">
            <a:extLst>
              <a:ext uri="{FF2B5EF4-FFF2-40B4-BE49-F238E27FC236}">
                <a16:creationId xmlns:a16="http://schemas.microsoft.com/office/drawing/2014/main" id="{69937CD3-0A40-23D4-F6FF-84EE89AF4423}"/>
              </a:ext>
            </a:extLst>
          </p:cNvPr>
          <p:cNvSpPr>
            <a:spLocks noGrp="1"/>
          </p:cNvSpPr>
          <p:nvPr>
            <p:ph idx="1"/>
          </p:nvPr>
        </p:nvSpPr>
        <p:spPr>
          <a:xfrm>
            <a:off x="3559946" y="523783"/>
            <a:ext cx="8184573" cy="5983549"/>
          </a:xfrm>
        </p:spPr>
        <p:txBody>
          <a:bodyPr>
            <a:normAutofit fontScale="92500" lnSpcReduction="20000"/>
          </a:bodyPr>
          <a:lstStyle/>
          <a:p>
            <a:pPr algn="ctr"/>
            <a:r>
              <a:rPr lang="en-US" sz="2600" b="1" dirty="0"/>
              <a:t>SOCIAL MEDIA INFLUENCE TO PURCHASE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1900" dirty="0">
                <a:effectLst/>
                <a:ea typeface="Calibri" panose="020F0502020204030204" pitchFamily="34" charset="0"/>
              </a:rPr>
              <a:t>' Likely to Make a Purchase' group has higher counts across high and moderate social media influence levels.</a:t>
            </a:r>
          </a:p>
          <a:p>
            <a:r>
              <a:rPr lang="en-US" sz="1900" dirty="0">
                <a:effectLst/>
                <a:ea typeface="Calibri" panose="020F0502020204030204" pitchFamily="34" charset="0"/>
              </a:rPr>
              <a:t>The most significant difference is observed in the 'Moderate' social media influence level,</a:t>
            </a:r>
          </a:p>
          <a:p>
            <a:r>
              <a:rPr lang="en-US" sz="1900" dirty="0">
                <a:effectLst/>
                <a:ea typeface="Calibri" panose="020F0502020204030204" pitchFamily="34" charset="0"/>
              </a:rPr>
              <a:t>'Not Likely to Make a Purchase' group has a notably lesser count</a:t>
            </a:r>
          </a:p>
          <a:p>
            <a:r>
              <a:rPr lang="en-US" sz="1900" dirty="0">
                <a:ea typeface="Calibri" panose="020F0502020204030204" pitchFamily="34" charset="0"/>
              </a:rPr>
              <a:t>O</a:t>
            </a:r>
            <a:r>
              <a:rPr lang="en-US" sz="1900" dirty="0">
                <a:effectLst/>
                <a:ea typeface="Calibri" panose="020F0502020204030204" pitchFamily="34" charset="0"/>
              </a:rPr>
              <a:t>verall pattern suggests that social media influence has a more pronounced impact on the 'Likely to Make a Purchase' group.</a:t>
            </a:r>
          </a:p>
          <a:p>
            <a:endParaRPr lang="en-US" dirty="0"/>
          </a:p>
        </p:txBody>
      </p:sp>
      <p:pic>
        <p:nvPicPr>
          <p:cNvPr id="4" name="Picture 3">
            <a:extLst>
              <a:ext uri="{FF2B5EF4-FFF2-40B4-BE49-F238E27FC236}">
                <a16:creationId xmlns:a16="http://schemas.microsoft.com/office/drawing/2014/main" id="{80D2AB41-E332-421E-E668-D73C27727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364" y="899550"/>
            <a:ext cx="4663736" cy="3236610"/>
          </a:xfrm>
          <a:prstGeom prst="rect">
            <a:avLst/>
          </a:prstGeom>
        </p:spPr>
      </p:pic>
    </p:spTree>
    <p:extLst>
      <p:ext uri="{BB962C8B-B14F-4D97-AF65-F5344CB8AC3E}">
        <p14:creationId xmlns:p14="http://schemas.microsoft.com/office/powerpoint/2010/main" val="87644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D8AA-61D0-629E-E00B-DCAD2984F665}"/>
              </a:ext>
            </a:extLst>
          </p:cNvPr>
          <p:cNvSpPr>
            <a:spLocks noGrp="1"/>
          </p:cNvSpPr>
          <p:nvPr>
            <p:ph type="title"/>
          </p:nvPr>
        </p:nvSpPr>
        <p:spPr/>
        <p:txBody>
          <a:bodyPr/>
          <a:lstStyle/>
          <a:p>
            <a:pPr algn="ctr"/>
            <a:r>
              <a:rPr lang="en-US" b="1" dirty="0"/>
              <a:t>INSIGHTS</a:t>
            </a:r>
            <a:endParaRPr lang="en-US" dirty="0"/>
          </a:p>
        </p:txBody>
      </p:sp>
      <p:sp>
        <p:nvSpPr>
          <p:cNvPr id="3" name="Content Placeholder 2">
            <a:extLst>
              <a:ext uri="{FF2B5EF4-FFF2-40B4-BE49-F238E27FC236}">
                <a16:creationId xmlns:a16="http://schemas.microsoft.com/office/drawing/2014/main" id="{8EA63CA2-A508-E716-E5D4-AC8795F68BE2}"/>
              </a:ext>
            </a:extLst>
          </p:cNvPr>
          <p:cNvSpPr>
            <a:spLocks noGrp="1"/>
          </p:cNvSpPr>
          <p:nvPr>
            <p:ph idx="1"/>
          </p:nvPr>
        </p:nvSpPr>
        <p:spPr>
          <a:xfrm>
            <a:off x="3956648" y="-1"/>
            <a:ext cx="7315200" cy="6288658"/>
          </a:xfrm>
        </p:spPr>
        <p:txBody>
          <a:bodyPr/>
          <a:lstStyle/>
          <a:p>
            <a:pPr algn="ctr"/>
            <a:r>
              <a:rPr lang="en-US" sz="2400" b="1" dirty="0">
                <a:latin typeface="+mj-lt"/>
              </a:rPr>
              <a:t>IMPACT OF SOCIAL MEDIA RECOMMENDATION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0" indent="0" algn="ctr">
              <a:buNone/>
            </a:pPr>
            <a:endParaRPr lang="en-US" dirty="0"/>
          </a:p>
          <a:p>
            <a:pPr marL="0" indent="0" algn="ctr">
              <a:buNone/>
            </a:pPr>
            <a:endParaRPr lang="en-US" dirty="0"/>
          </a:p>
          <a:p>
            <a:r>
              <a:rPr lang="en-US" sz="1800" dirty="0">
                <a:effectLst/>
                <a:ea typeface="Calibri" panose="020F0502020204030204" pitchFamily="34" charset="0"/>
              </a:rPr>
              <a:t>The data clearly shows that most respondents get triggered by social media to purchase goods/services online. </a:t>
            </a:r>
          </a:p>
          <a:p>
            <a:r>
              <a:rPr lang="en-US" sz="1800" dirty="0">
                <a:effectLst/>
                <a:ea typeface="Calibri" panose="020F0502020204030204" pitchFamily="34" charset="0"/>
              </a:rPr>
              <a:t>64.29% respondent said yes, 35.17% said no about that social media trigger them to shop online.</a:t>
            </a:r>
            <a:endParaRPr lang="en-US" dirty="0"/>
          </a:p>
        </p:txBody>
      </p:sp>
      <p:pic>
        <p:nvPicPr>
          <p:cNvPr id="4" name="Picture 3">
            <a:extLst>
              <a:ext uri="{FF2B5EF4-FFF2-40B4-BE49-F238E27FC236}">
                <a16:creationId xmlns:a16="http://schemas.microsoft.com/office/drawing/2014/main" id="{68DF4D34-1B1A-F428-8418-EC2BF04F9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123" y="1425762"/>
            <a:ext cx="4888249" cy="2761096"/>
          </a:xfrm>
          <a:prstGeom prst="rect">
            <a:avLst/>
          </a:prstGeom>
        </p:spPr>
      </p:pic>
    </p:spTree>
    <p:extLst>
      <p:ext uri="{BB962C8B-B14F-4D97-AF65-F5344CB8AC3E}">
        <p14:creationId xmlns:p14="http://schemas.microsoft.com/office/powerpoint/2010/main" val="18812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753E-B64D-077C-7F06-5D0A30F5883F}"/>
              </a:ext>
            </a:extLst>
          </p:cNvPr>
          <p:cNvSpPr>
            <a:spLocks noGrp="1"/>
          </p:cNvSpPr>
          <p:nvPr>
            <p:ph type="title"/>
          </p:nvPr>
        </p:nvSpPr>
        <p:spPr/>
        <p:txBody>
          <a:bodyPr/>
          <a:lstStyle/>
          <a:p>
            <a:pPr algn="ctr"/>
            <a:r>
              <a:rPr lang="en-US" b="1" dirty="0"/>
              <a:t>FINDINGS</a:t>
            </a:r>
          </a:p>
        </p:txBody>
      </p:sp>
      <p:sp>
        <p:nvSpPr>
          <p:cNvPr id="3" name="Content Placeholder 2">
            <a:extLst>
              <a:ext uri="{FF2B5EF4-FFF2-40B4-BE49-F238E27FC236}">
                <a16:creationId xmlns:a16="http://schemas.microsoft.com/office/drawing/2014/main" id="{A5B84714-11D9-A358-5F83-004E9A7118D4}"/>
              </a:ext>
            </a:extLst>
          </p:cNvPr>
          <p:cNvSpPr>
            <a:spLocks noGrp="1"/>
          </p:cNvSpPr>
          <p:nvPr>
            <p:ph idx="1"/>
          </p:nvPr>
        </p:nvSpPr>
        <p:spPr/>
        <p:txBody>
          <a:bodyPr>
            <a:normAutofit/>
          </a:bodyPr>
          <a:lstStyle/>
          <a:p>
            <a:r>
              <a:rPr lang="en-US" dirty="0"/>
              <a:t>The study discovered that folks aged 20-30 were really into shopping online and spent more time on social media, especially Instagram, Facebook, and YouTube.</a:t>
            </a:r>
          </a:p>
          <a:p>
            <a:r>
              <a:rPr lang="en-US" dirty="0"/>
              <a:t>Instagram and Facebook turned out to be the top social media choices among respondents.</a:t>
            </a:r>
          </a:p>
          <a:p>
            <a:r>
              <a:rPr lang="en-US" dirty="0"/>
              <a:t>When it comes to using social media, people are mostly into entertainment and communication. They use the internet to have fun, chat, make friends, gather information, and do some shopping.</a:t>
            </a:r>
          </a:p>
          <a:p>
            <a:r>
              <a:rPr lang="en-US" dirty="0"/>
              <a:t>More than half of the respondents admitted that social media has a big influence on their decision to buy things.</a:t>
            </a:r>
          </a:p>
          <a:p>
            <a:r>
              <a:rPr lang="en-US" dirty="0"/>
              <a:t>Online shopping has its perks. The study found that good prices, convenience, a wide variety of products, and the ability to shop 24/7 are the main factors that drive people to shop online.</a:t>
            </a:r>
          </a:p>
        </p:txBody>
      </p:sp>
    </p:spTree>
    <p:extLst>
      <p:ext uri="{BB962C8B-B14F-4D97-AF65-F5344CB8AC3E}">
        <p14:creationId xmlns:p14="http://schemas.microsoft.com/office/powerpoint/2010/main" val="250363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47E-3DE8-04AF-A25E-424D41BD65E7}"/>
              </a:ext>
            </a:extLst>
          </p:cNvPr>
          <p:cNvSpPr>
            <a:spLocks noGrp="1"/>
          </p:cNvSpPr>
          <p:nvPr>
            <p:ph type="title"/>
          </p:nvPr>
        </p:nvSpPr>
        <p:spPr/>
        <p:txBody>
          <a:bodyPr/>
          <a:lstStyle/>
          <a:p>
            <a:pPr algn="ctr"/>
            <a:r>
              <a:rPr lang="en-US" b="1" dirty="0"/>
              <a:t>CONCLUSION</a:t>
            </a:r>
          </a:p>
        </p:txBody>
      </p:sp>
      <p:graphicFrame>
        <p:nvGraphicFramePr>
          <p:cNvPr id="4" name="Content Placeholder 3">
            <a:extLst>
              <a:ext uri="{FF2B5EF4-FFF2-40B4-BE49-F238E27FC236}">
                <a16:creationId xmlns:a16="http://schemas.microsoft.com/office/drawing/2014/main" id="{24EFD51C-2746-9083-308A-75B110BE173A}"/>
              </a:ext>
            </a:extLst>
          </p:cNvPr>
          <p:cNvGraphicFramePr>
            <a:graphicFrameLocks noGrp="1"/>
          </p:cNvGraphicFramePr>
          <p:nvPr>
            <p:ph idx="1"/>
            <p:extLst>
              <p:ext uri="{D42A27DB-BD31-4B8C-83A1-F6EECF244321}">
                <p14:modId xmlns:p14="http://schemas.microsoft.com/office/powerpoint/2010/main" val="3772598252"/>
              </p:ext>
            </p:extLst>
          </p:nvPr>
        </p:nvGraphicFramePr>
        <p:xfrm>
          <a:off x="3869268" y="207034"/>
          <a:ext cx="7569358" cy="6650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81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CCB-7763-7A1B-4666-E45899CB0286}"/>
              </a:ext>
            </a:extLst>
          </p:cNvPr>
          <p:cNvSpPr>
            <a:spLocks noGrp="1"/>
          </p:cNvSpPr>
          <p:nvPr>
            <p:ph type="title"/>
          </p:nvPr>
        </p:nvSpPr>
        <p:spPr>
          <a:xfrm>
            <a:off x="252919" y="1046199"/>
            <a:ext cx="2947482" cy="4601183"/>
          </a:xfrm>
        </p:spPr>
        <p:txBody>
          <a:bodyPr/>
          <a:lstStyle/>
          <a:p>
            <a:pPr algn="ctr"/>
            <a:r>
              <a:rPr lang="en-US" sz="4000" b="1" dirty="0"/>
              <a:t>CONTENT</a:t>
            </a:r>
          </a:p>
        </p:txBody>
      </p:sp>
      <p:graphicFrame>
        <p:nvGraphicFramePr>
          <p:cNvPr id="4" name="Content Placeholder 3">
            <a:extLst>
              <a:ext uri="{FF2B5EF4-FFF2-40B4-BE49-F238E27FC236}">
                <a16:creationId xmlns:a16="http://schemas.microsoft.com/office/drawing/2014/main" id="{24D0D47D-FCEB-BBC4-52CE-D9B89CB4DA5D}"/>
              </a:ext>
            </a:extLst>
          </p:cNvPr>
          <p:cNvGraphicFramePr>
            <a:graphicFrameLocks noGrp="1"/>
          </p:cNvGraphicFramePr>
          <p:nvPr>
            <p:ph idx="1"/>
            <p:extLst>
              <p:ext uri="{D42A27DB-BD31-4B8C-83A1-F6EECF244321}">
                <p14:modId xmlns:p14="http://schemas.microsoft.com/office/powerpoint/2010/main" val="5188924"/>
              </p:ext>
            </p:extLst>
          </p:nvPr>
        </p:nvGraphicFramePr>
        <p:xfrm>
          <a:off x="3869268" y="786470"/>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E78E889-CFA7-620C-AD69-371865AA1ED5}"/>
              </a:ext>
            </a:extLst>
          </p:cNvPr>
          <p:cNvSpPr txBox="1"/>
          <p:nvPr/>
        </p:nvSpPr>
        <p:spPr>
          <a:xfrm>
            <a:off x="4069639" y="950890"/>
            <a:ext cx="441976" cy="707886"/>
          </a:xfrm>
          <a:prstGeom prst="rect">
            <a:avLst/>
          </a:prstGeom>
          <a:noFill/>
        </p:spPr>
        <p:txBody>
          <a:bodyPr wrap="square" rtlCol="0">
            <a:spAutoFit/>
          </a:bodyPr>
          <a:lstStyle/>
          <a:p>
            <a:r>
              <a:rPr lang="en-US" sz="4000" dirty="0"/>
              <a:t>1</a:t>
            </a:r>
          </a:p>
        </p:txBody>
      </p:sp>
      <p:sp>
        <p:nvSpPr>
          <p:cNvPr id="6" name="TextBox 5">
            <a:extLst>
              <a:ext uri="{FF2B5EF4-FFF2-40B4-BE49-F238E27FC236}">
                <a16:creationId xmlns:a16="http://schemas.microsoft.com/office/drawing/2014/main" id="{A52606E0-B775-BFA1-87F5-BD42EE25A866}"/>
              </a:ext>
            </a:extLst>
          </p:cNvPr>
          <p:cNvSpPr txBox="1"/>
          <p:nvPr/>
        </p:nvSpPr>
        <p:spPr>
          <a:xfrm>
            <a:off x="4550255" y="1773202"/>
            <a:ext cx="445956" cy="707886"/>
          </a:xfrm>
          <a:prstGeom prst="rect">
            <a:avLst/>
          </a:prstGeom>
          <a:noFill/>
        </p:spPr>
        <p:txBody>
          <a:bodyPr wrap="none" rtlCol="0">
            <a:spAutoFit/>
          </a:bodyPr>
          <a:lstStyle/>
          <a:p>
            <a:r>
              <a:rPr lang="en-US" sz="4000" dirty="0"/>
              <a:t>2</a:t>
            </a:r>
          </a:p>
        </p:txBody>
      </p:sp>
      <p:sp>
        <p:nvSpPr>
          <p:cNvPr id="7" name="TextBox 6">
            <a:extLst>
              <a:ext uri="{FF2B5EF4-FFF2-40B4-BE49-F238E27FC236}">
                <a16:creationId xmlns:a16="http://schemas.microsoft.com/office/drawing/2014/main" id="{9FF2289B-B813-E5A8-DAEF-E2A5C65239D7}"/>
              </a:ext>
            </a:extLst>
          </p:cNvPr>
          <p:cNvSpPr txBox="1"/>
          <p:nvPr/>
        </p:nvSpPr>
        <p:spPr>
          <a:xfrm>
            <a:off x="4758757" y="2488202"/>
            <a:ext cx="417102" cy="707886"/>
          </a:xfrm>
          <a:prstGeom prst="rect">
            <a:avLst/>
          </a:prstGeom>
          <a:noFill/>
        </p:spPr>
        <p:txBody>
          <a:bodyPr wrap="none" rtlCol="0">
            <a:spAutoFit/>
          </a:bodyPr>
          <a:lstStyle/>
          <a:p>
            <a:r>
              <a:rPr lang="en-US" sz="4000" dirty="0"/>
              <a:t>3</a:t>
            </a:r>
          </a:p>
        </p:txBody>
      </p:sp>
      <p:sp>
        <p:nvSpPr>
          <p:cNvPr id="8" name="TextBox 7">
            <a:extLst>
              <a:ext uri="{FF2B5EF4-FFF2-40B4-BE49-F238E27FC236}">
                <a16:creationId xmlns:a16="http://schemas.microsoft.com/office/drawing/2014/main" id="{6016EDAC-10A4-6BE9-2368-02FDD9B0114B}"/>
              </a:ext>
            </a:extLst>
          </p:cNvPr>
          <p:cNvSpPr txBox="1"/>
          <p:nvPr/>
        </p:nvSpPr>
        <p:spPr>
          <a:xfrm>
            <a:off x="4700136" y="3307970"/>
            <a:ext cx="592150" cy="707886"/>
          </a:xfrm>
          <a:prstGeom prst="rect">
            <a:avLst/>
          </a:prstGeom>
          <a:noFill/>
        </p:spPr>
        <p:txBody>
          <a:bodyPr wrap="square" rtlCol="0">
            <a:spAutoFit/>
          </a:bodyPr>
          <a:lstStyle/>
          <a:p>
            <a:r>
              <a:rPr lang="en-US" sz="4000" dirty="0"/>
              <a:t>4</a:t>
            </a:r>
          </a:p>
        </p:txBody>
      </p:sp>
      <p:sp>
        <p:nvSpPr>
          <p:cNvPr id="9" name="TextBox 8">
            <a:extLst>
              <a:ext uri="{FF2B5EF4-FFF2-40B4-BE49-F238E27FC236}">
                <a16:creationId xmlns:a16="http://schemas.microsoft.com/office/drawing/2014/main" id="{F8FFD74F-6F3E-11D0-B4C1-DC98B20F2463}"/>
              </a:ext>
            </a:extLst>
          </p:cNvPr>
          <p:cNvSpPr txBox="1"/>
          <p:nvPr/>
        </p:nvSpPr>
        <p:spPr>
          <a:xfrm>
            <a:off x="4535828" y="4134852"/>
            <a:ext cx="431528" cy="707886"/>
          </a:xfrm>
          <a:prstGeom prst="rect">
            <a:avLst/>
          </a:prstGeom>
          <a:noFill/>
        </p:spPr>
        <p:txBody>
          <a:bodyPr wrap="none" rtlCol="0">
            <a:spAutoFit/>
          </a:bodyPr>
          <a:lstStyle/>
          <a:p>
            <a:r>
              <a:rPr lang="en-US" sz="4000" dirty="0"/>
              <a:t>5</a:t>
            </a:r>
          </a:p>
        </p:txBody>
      </p:sp>
      <p:sp>
        <p:nvSpPr>
          <p:cNvPr id="10" name="TextBox 9">
            <a:extLst>
              <a:ext uri="{FF2B5EF4-FFF2-40B4-BE49-F238E27FC236}">
                <a16:creationId xmlns:a16="http://schemas.microsoft.com/office/drawing/2014/main" id="{C8347F26-4C15-0B9D-E83F-13A26DD7CDEF}"/>
              </a:ext>
            </a:extLst>
          </p:cNvPr>
          <p:cNvSpPr txBox="1"/>
          <p:nvPr/>
        </p:nvSpPr>
        <p:spPr>
          <a:xfrm>
            <a:off x="4049846" y="5030803"/>
            <a:ext cx="461769" cy="707886"/>
          </a:xfrm>
          <a:prstGeom prst="rect">
            <a:avLst/>
          </a:prstGeom>
          <a:noFill/>
        </p:spPr>
        <p:txBody>
          <a:bodyPr wrap="square" rtlCol="0">
            <a:spAutoFit/>
          </a:bodyPr>
          <a:lstStyle/>
          <a:p>
            <a:r>
              <a:rPr lang="en-US" sz="4000" dirty="0"/>
              <a:t>6</a:t>
            </a:r>
          </a:p>
        </p:txBody>
      </p:sp>
    </p:spTree>
    <p:extLst>
      <p:ext uri="{BB962C8B-B14F-4D97-AF65-F5344CB8AC3E}">
        <p14:creationId xmlns:p14="http://schemas.microsoft.com/office/powerpoint/2010/main" val="95708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EE8-3465-CA19-848F-B3DE8364813C}"/>
              </a:ext>
            </a:extLst>
          </p:cNvPr>
          <p:cNvSpPr>
            <a:spLocks noGrp="1"/>
          </p:cNvSpPr>
          <p:nvPr>
            <p:ph type="title"/>
          </p:nvPr>
        </p:nvSpPr>
        <p:spPr/>
        <p:txBody>
          <a:bodyPr/>
          <a:lstStyle/>
          <a:p>
            <a:pPr algn="ctr"/>
            <a:r>
              <a:rPr lang="en-US" b="1" dirty="0">
                <a:latin typeface="+mn-lt"/>
              </a:rPr>
              <a:t>CONCLUSION</a:t>
            </a:r>
          </a:p>
        </p:txBody>
      </p:sp>
      <p:graphicFrame>
        <p:nvGraphicFramePr>
          <p:cNvPr id="4" name="Content Placeholder 3">
            <a:extLst>
              <a:ext uri="{FF2B5EF4-FFF2-40B4-BE49-F238E27FC236}">
                <a16:creationId xmlns:a16="http://schemas.microsoft.com/office/drawing/2014/main" id="{59EB5276-595F-B2EE-4D38-FBD2E753E22B}"/>
              </a:ext>
            </a:extLst>
          </p:cNvPr>
          <p:cNvGraphicFramePr>
            <a:graphicFrameLocks noGrp="1"/>
          </p:cNvGraphicFramePr>
          <p:nvPr>
            <p:ph idx="1"/>
            <p:extLst>
              <p:ext uri="{D42A27DB-BD31-4B8C-83A1-F6EECF244321}">
                <p14:modId xmlns:p14="http://schemas.microsoft.com/office/powerpoint/2010/main" val="3889449532"/>
              </p:ext>
            </p:extLst>
          </p:nvPr>
        </p:nvGraphicFramePr>
        <p:xfrm>
          <a:off x="3869268" y="707366"/>
          <a:ext cx="7776392" cy="5277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88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D8D0B-8865-3108-142F-40440B066F6A}"/>
              </a:ext>
            </a:extLst>
          </p:cNvPr>
          <p:cNvSpPr/>
          <p:nvPr/>
        </p:nvSpPr>
        <p:spPr>
          <a:xfrm>
            <a:off x="3963047" y="2967335"/>
            <a:ext cx="426591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Jokerman" panose="04090605060D06020702" pitchFamily="82" charset="0"/>
              </a:rPr>
              <a:t>THANKYOU</a:t>
            </a:r>
          </a:p>
        </p:txBody>
      </p:sp>
    </p:spTree>
    <p:extLst>
      <p:ext uri="{BB962C8B-B14F-4D97-AF65-F5344CB8AC3E}">
        <p14:creationId xmlns:p14="http://schemas.microsoft.com/office/powerpoint/2010/main" val="193717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28AC-BBDF-6F0A-9149-BDFE719108D8}"/>
              </a:ext>
            </a:extLst>
          </p:cNvPr>
          <p:cNvSpPr>
            <a:spLocks noGrp="1"/>
          </p:cNvSpPr>
          <p:nvPr>
            <p:ph type="title"/>
          </p:nvPr>
        </p:nvSpPr>
        <p:spPr>
          <a:xfrm>
            <a:off x="252918" y="1020320"/>
            <a:ext cx="3120009" cy="4601183"/>
          </a:xfrm>
        </p:spPr>
        <p:txBody>
          <a:bodyPr>
            <a:normAutofit/>
          </a:bodyPr>
          <a:lstStyle/>
          <a:p>
            <a:pPr algn="ctr"/>
            <a:r>
              <a:rPr lang="en-US" sz="3200" b="1" dirty="0"/>
              <a:t>INTRODUCTION</a:t>
            </a:r>
          </a:p>
        </p:txBody>
      </p:sp>
      <p:sp>
        <p:nvSpPr>
          <p:cNvPr id="3" name="Content Placeholder 2">
            <a:extLst>
              <a:ext uri="{FF2B5EF4-FFF2-40B4-BE49-F238E27FC236}">
                <a16:creationId xmlns:a16="http://schemas.microsoft.com/office/drawing/2014/main" id="{DA0A0473-5911-EF47-DDFF-2732B1170041}"/>
              </a:ext>
            </a:extLst>
          </p:cNvPr>
          <p:cNvSpPr>
            <a:spLocks noGrp="1"/>
          </p:cNvSpPr>
          <p:nvPr>
            <p:ph idx="1"/>
          </p:nvPr>
        </p:nvSpPr>
        <p:spPr>
          <a:xfrm>
            <a:off x="3860642" y="2044460"/>
            <a:ext cx="7315200" cy="5607170"/>
          </a:xfrm>
        </p:spPr>
        <p:txBody>
          <a:bodyPr>
            <a:noAutofit/>
          </a:bodyPr>
          <a:lstStyle/>
          <a:p>
            <a:r>
              <a:rPr lang="en-US" dirty="0">
                <a:cs typeface="Times New Roman" panose="02020603050405020304" pitchFamily="18" charset="0"/>
              </a:rPr>
              <a:t>Social media used for peer-driven product information.</a:t>
            </a:r>
          </a:p>
          <a:p>
            <a:r>
              <a:rPr lang="en-US" dirty="0">
                <a:cs typeface="Times New Roman" panose="02020603050405020304" pitchFamily="18" charset="0"/>
              </a:rPr>
              <a:t>Consumers influence others through reviews and are influenced by psychosocial factors.</a:t>
            </a:r>
          </a:p>
          <a:p>
            <a:r>
              <a:rPr lang="en-US" dirty="0">
                <a:cs typeface="Times New Roman" panose="02020603050405020304" pitchFamily="18" charset="0"/>
              </a:rPr>
              <a:t>Key platforms include Facebook, Instagram, Twitter, and Pinterest.</a:t>
            </a:r>
          </a:p>
          <a:p>
            <a:r>
              <a:rPr lang="en-US" dirty="0">
                <a:cs typeface="Times New Roman" panose="02020603050405020304" pitchFamily="18" charset="0"/>
              </a:rPr>
              <a:t>Smartphones intensify social media's impact.</a:t>
            </a:r>
          </a:p>
          <a:p>
            <a:r>
              <a:rPr lang="en-US" dirty="0">
                <a:cs typeface="Times New Roman" panose="02020603050405020304" pitchFamily="18" charset="0"/>
              </a:rPr>
              <a:t>Social media is a constant companion throughout the consumer journey.</a:t>
            </a:r>
          </a:p>
          <a:p>
            <a:r>
              <a:rPr lang="en-US" dirty="0">
                <a:cs typeface="Times New Roman" panose="02020603050405020304" pitchFamily="18" charset="0"/>
              </a:rPr>
              <a:t>Examination of social media's frequency of use and its impact on consumer attention.</a:t>
            </a:r>
          </a:p>
          <a:p>
            <a:r>
              <a:rPr lang="en-US" dirty="0">
                <a:cs typeface="Times New Roman" panose="02020603050405020304" pitchFamily="18" charset="0"/>
              </a:rPr>
              <a:t>Exploration of the influence of internet influencers on shopping decisions.</a:t>
            </a:r>
          </a:p>
          <a:p>
            <a:r>
              <a:rPr lang="en-US" dirty="0">
                <a:cs typeface="Times New Roman" panose="02020603050405020304" pitchFamily="18" charset="0"/>
              </a:rPr>
              <a:t>Anticipation of uncovering the evolving landscape of shopping in the digital age.</a:t>
            </a:r>
          </a:p>
          <a:p>
            <a:endParaRPr lang="en-US" dirty="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7595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ACBB-4E87-B7D7-E5CF-567DF87170CB}"/>
              </a:ext>
            </a:extLst>
          </p:cNvPr>
          <p:cNvSpPr>
            <a:spLocks noGrp="1"/>
          </p:cNvSpPr>
          <p:nvPr>
            <p:ph type="title"/>
          </p:nvPr>
        </p:nvSpPr>
        <p:spPr/>
        <p:txBody>
          <a:bodyPr/>
          <a:lstStyle/>
          <a:p>
            <a:pPr algn="ctr"/>
            <a:r>
              <a:rPr lang="en-US" b="1" dirty="0"/>
              <a:t>OBJECTIVE</a:t>
            </a:r>
          </a:p>
        </p:txBody>
      </p:sp>
      <p:graphicFrame>
        <p:nvGraphicFramePr>
          <p:cNvPr id="4" name="Content Placeholder 3">
            <a:extLst>
              <a:ext uri="{FF2B5EF4-FFF2-40B4-BE49-F238E27FC236}">
                <a16:creationId xmlns:a16="http://schemas.microsoft.com/office/drawing/2014/main" id="{CC66160F-B6FD-CD00-8408-7F09D0A92507}"/>
              </a:ext>
            </a:extLst>
          </p:cNvPr>
          <p:cNvGraphicFramePr>
            <a:graphicFrameLocks noGrp="1"/>
          </p:cNvGraphicFramePr>
          <p:nvPr>
            <p:ph idx="1"/>
            <p:extLst>
              <p:ext uri="{D42A27DB-BD31-4B8C-83A1-F6EECF244321}">
                <p14:modId xmlns:p14="http://schemas.microsoft.com/office/powerpoint/2010/main" val="3007344339"/>
              </p:ext>
            </p:extLst>
          </p:nvPr>
        </p:nvGraphicFramePr>
        <p:xfrm>
          <a:off x="3817509" y="795097"/>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26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F768-E05C-0E8E-AB8F-58A19254C091}"/>
              </a:ext>
            </a:extLst>
          </p:cNvPr>
          <p:cNvSpPr>
            <a:spLocks noGrp="1"/>
          </p:cNvSpPr>
          <p:nvPr>
            <p:ph type="title"/>
          </p:nvPr>
        </p:nvSpPr>
        <p:spPr/>
        <p:txBody>
          <a:bodyPr/>
          <a:lstStyle/>
          <a:p>
            <a:pPr algn="ctr"/>
            <a:r>
              <a:rPr lang="en-US" b="1" dirty="0"/>
              <a:t>WORK FLOW</a:t>
            </a:r>
          </a:p>
        </p:txBody>
      </p:sp>
      <p:graphicFrame>
        <p:nvGraphicFramePr>
          <p:cNvPr id="8" name="Content Placeholder 7">
            <a:extLst>
              <a:ext uri="{FF2B5EF4-FFF2-40B4-BE49-F238E27FC236}">
                <a16:creationId xmlns:a16="http://schemas.microsoft.com/office/drawing/2014/main" id="{40B910D0-341E-8592-1C6E-80EF8537AF3C}"/>
              </a:ext>
            </a:extLst>
          </p:cNvPr>
          <p:cNvGraphicFramePr>
            <a:graphicFrameLocks noGrp="1"/>
          </p:cNvGraphicFramePr>
          <p:nvPr>
            <p:ph idx="1"/>
            <p:extLst>
              <p:ext uri="{D42A27DB-BD31-4B8C-83A1-F6EECF244321}">
                <p14:modId xmlns:p14="http://schemas.microsoft.com/office/powerpoint/2010/main" val="2449860369"/>
              </p:ext>
            </p:extLst>
          </p:nvPr>
        </p:nvGraphicFramePr>
        <p:xfrm>
          <a:off x="3554083" y="785004"/>
          <a:ext cx="7630385" cy="519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34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12B2-BA7A-FFDC-F6BE-D4286D7BDC22}"/>
              </a:ext>
            </a:extLst>
          </p:cNvPr>
          <p:cNvSpPr>
            <a:spLocks noGrp="1"/>
          </p:cNvSpPr>
          <p:nvPr>
            <p:ph type="title"/>
          </p:nvPr>
        </p:nvSpPr>
        <p:spPr/>
        <p:txBody>
          <a:bodyPr/>
          <a:lstStyle/>
          <a:p>
            <a:pPr algn="ctr"/>
            <a:r>
              <a:rPr lang="en-US" b="1" dirty="0"/>
              <a:t>DATA COLLECTION</a:t>
            </a:r>
          </a:p>
        </p:txBody>
      </p:sp>
      <p:sp>
        <p:nvSpPr>
          <p:cNvPr id="3" name="Content Placeholder 2">
            <a:extLst>
              <a:ext uri="{FF2B5EF4-FFF2-40B4-BE49-F238E27FC236}">
                <a16:creationId xmlns:a16="http://schemas.microsoft.com/office/drawing/2014/main" id="{50DBABBF-4475-7FF0-2BF2-A6E53415998A}"/>
              </a:ext>
            </a:extLst>
          </p:cNvPr>
          <p:cNvSpPr>
            <a:spLocks noGrp="1"/>
          </p:cNvSpPr>
          <p:nvPr>
            <p:ph idx="1"/>
          </p:nvPr>
        </p:nvSpPr>
        <p:spPr/>
        <p:txBody>
          <a:bodyPr/>
          <a:lstStyle/>
          <a:p>
            <a:r>
              <a:rPr lang="en-US" dirty="0">
                <a:cs typeface="Times New Roman" panose="02020603050405020304" pitchFamily="18" charset="0"/>
              </a:rPr>
              <a:t>For this study, primary data have been used.</a:t>
            </a:r>
          </a:p>
          <a:p>
            <a:r>
              <a:rPr lang="en-US" dirty="0">
                <a:cs typeface="Times New Roman" panose="02020603050405020304" pitchFamily="18" charset="0"/>
              </a:rPr>
              <a:t> A structured questionnaire was designed containing a series of questions for the collection of primary data. </a:t>
            </a:r>
          </a:p>
          <a:p>
            <a:r>
              <a:rPr lang="en-US" dirty="0">
                <a:cs typeface="Times New Roman" panose="02020603050405020304" pitchFamily="18" charset="0"/>
              </a:rPr>
              <a:t>The first-hand data has been collected from the respondents who were the users of one or more social networking sites. </a:t>
            </a:r>
          </a:p>
          <a:p>
            <a:r>
              <a:rPr lang="en-US" dirty="0">
                <a:cs typeface="Times New Roman" panose="02020603050405020304" pitchFamily="18" charset="0"/>
              </a:rPr>
              <a:t>These respondents belong to different genders, age-groups, with different educational qualifications. </a:t>
            </a:r>
          </a:p>
          <a:p>
            <a:r>
              <a:rPr lang="en-US" dirty="0">
                <a:cs typeface="Times New Roman" panose="02020603050405020304" pitchFamily="18" charset="0"/>
              </a:rPr>
              <a:t>Data were collected from 154 respondents.</a:t>
            </a:r>
          </a:p>
        </p:txBody>
      </p:sp>
    </p:spTree>
    <p:extLst>
      <p:ext uri="{BB962C8B-B14F-4D97-AF65-F5344CB8AC3E}">
        <p14:creationId xmlns:p14="http://schemas.microsoft.com/office/powerpoint/2010/main" val="205395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BE84-4C28-979A-FCD8-7134A2F260E8}"/>
              </a:ext>
            </a:extLst>
          </p:cNvPr>
          <p:cNvSpPr>
            <a:spLocks noGrp="1"/>
          </p:cNvSpPr>
          <p:nvPr>
            <p:ph type="title"/>
          </p:nvPr>
        </p:nvSpPr>
        <p:spPr/>
        <p:txBody>
          <a:bodyPr/>
          <a:lstStyle/>
          <a:p>
            <a:pPr algn="ctr"/>
            <a:r>
              <a:rPr lang="en-US" b="1" dirty="0"/>
              <a:t>DATA ANALYSIS</a:t>
            </a:r>
          </a:p>
        </p:txBody>
      </p:sp>
      <p:sp>
        <p:nvSpPr>
          <p:cNvPr id="3" name="Content Placeholder 2">
            <a:extLst>
              <a:ext uri="{FF2B5EF4-FFF2-40B4-BE49-F238E27FC236}">
                <a16:creationId xmlns:a16="http://schemas.microsoft.com/office/drawing/2014/main" id="{8E8C8715-80BF-6FC6-AC87-03CB95B6F54F}"/>
              </a:ext>
            </a:extLst>
          </p:cNvPr>
          <p:cNvSpPr>
            <a:spLocks noGrp="1"/>
          </p:cNvSpPr>
          <p:nvPr>
            <p:ph idx="1"/>
          </p:nvPr>
        </p:nvSpPr>
        <p:spPr/>
        <p:txBody>
          <a:bodyPr>
            <a:normAutofit/>
          </a:bodyPr>
          <a:lstStyle/>
          <a:p>
            <a:r>
              <a:rPr lang="en-US" dirty="0"/>
              <a:t>Tool used: MS Excel </a:t>
            </a:r>
          </a:p>
          <a:p>
            <a:r>
              <a:rPr lang="en-US" dirty="0"/>
              <a:t>Statistical tools are used to analyses the data like chi-square analysis</a:t>
            </a:r>
          </a:p>
          <a:p>
            <a:r>
              <a:rPr lang="en-US" dirty="0"/>
              <a:t>Hypotheses were tested which were developed based on objectives of the study. </a:t>
            </a:r>
          </a:p>
          <a:p>
            <a:r>
              <a:rPr lang="en-US" dirty="0"/>
              <a:t>This statistical method helps us understand the connection between different categories of things.</a:t>
            </a:r>
          </a:p>
          <a:p>
            <a:r>
              <a:rPr lang="en-US" dirty="0"/>
              <a:t>It checks if there is a significant link between two categories, giving us insights into how they relate.</a:t>
            </a:r>
          </a:p>
          <a:p>
            <a:r>
              <a:rPr lang="en-US" dirty="0"/>
              <a:t>Our project is all about using this method to see how social media and shopping are connected.</a:t>
            </a:r>
          </a:p>
          <a:p>
            <a:r>
              <a:rPr lang="en-US" dirty="0"/>
              <a:t>By using this method, we want to find important patterns that can help make better decisions or plans.</a:t>
            </a:r>
          </a:p>
          <a:p>
            <a:endParaRPr lang="en-US" dirty="0"/>
          </a:p>
        </p:txBody>
      </p:sp>
    </p:spTree>
    <p:extLst>
      <p:ext uri="{BB962C8B-B14F-4D97-AF65-F5344CB8AC3E}">
        <p14:creationId xmlns:p14="http://schemas.microsoft.com/office/powerpoint/2010/main" val="403788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2573-AD1C-1D83-B71C-5725BC99CAF4}"/>
              </a:ext>
            </a:extLst>
          </p:cNvPr>
          <p:cNvSpPr>
            <a:spLocks noGrp="1"/>
          </p:cNvSpPr>
          <p:nvPr>
            <p:ph type="title"/>
          </p:nvPr>
        </p:nvSpPr>
        <p:spPr>
          <a:xfrm>
            <a:off x="0" y="1123837"/>
            <a:ext cx="3355675" cy="4601183"/>
          </a:xfrm>
        </p:spPr>
        <p:txBody>
          <a:bodyPr>
            <a:normAutofit/>
          </a:bodyPr>
          <a:lstStyle/>
          <a:p>
            <a:pPr algn="ctr"/>
            <a:r>
              <a:rPr lang="en-US" sz="3200" b="1" dirty="0"/>
              <a:t>DATA VISUALIZATION</a:t>
            </a:r>
          </a:p>
        </p:txBody>
      </p:sp>
      <p:sp>
        <p:nvSpPr>
          <p:cNvPr id="3" name="Content Placeholder 2">
            <a:extLst>
              <a:ext uri="{FF2B5EF4-FFF2-40B4-BE49-F238E27FC236}">
                <a16:creationId xmlns:a16="http://schemas.microsoft.com/office/drawing/2014/main" id="{3D89C321-3CE1-BD07-99FB-8792E2A3EEA0}"/>
              </a:ext>
            </a:extLst>
          </p:cNvPr>
          <p:cNvSpPr>
            <a:spLocks noGrp="1"/>
          </p:cNvSpPr>
          <p:nvPr>
            <p:ph idx="1"/>
          </p:nvPr>
        </p:nvSpPr>
        <p:spPr>
          <a:xfrm>
            <a:off x="3869268" y="491706"/>
            <a:ext cx="7315200" cy="5493042"/>
          </a:xfrm>
        </p:spPr>
        <p:txBody>
          <a:bodyPr>
            <a:normAutofit/>
          </a:bodyPr>
          <a:lstStyle/>
          <a:p>
            <a:r>
              <a:rPr lang="en-US" dirty="0"/>
              <a:t>For this, Power BI have been used.</a:t>
            </a:r>
          </a:p>
          <a:p>
            <a:r>
              <a:rPr lang="en-US" dirty="0"/>
              <a:t>It can connect to different types of data sources, like databases or cloud services, and turn raw data into easy-to-understand insights.</a:t>
            </a:r>
          </a:p>
          <a:p>
            <a:r>
              <a:rPr lang="en-US" dirty="0"/>
              <a:t>With Power BI, we can create cool and interactive reports with charts, graphs, maps, and tables. This makes it easier to see what's going on in our business.</a:t>
            </a:r>
          </a:p>
          <a:p>
            <a:r>
              <a:rPr lang="en-US" dirty="0"/>
              <a:t>It also lets you look at data in real-time, so you're always up to date. This is helpful for things like tracking performance or keeping an eye on important numbers.</a:t>
            </a:r>
          </a:p>
          <a:p>
            <a:r>
              <a:rPr lang="en-US" dirty="0"/>
              <a:t>One of the best things about Power BI is that it lets you share your reports and dashboards with others. This way, everyone in the team can stay on the same page and make decisions based on the latest information.</a:t>
            </a:r>
          </a:p>
          <a:p>
            <a:endParaRPr lang="en-US" dirty="0"/>
          </a:p>
        </p:txBody>
      </p:sp>
    </p:spTree>
    <p:extLst>
      <p:ext uri="{BB962C8B-B14F-4D97-AF65-F5344CB8AC3E}">
        <p14:creationId xmlns:p14="http://schemas.microsoft.com/office/powerpoint/2010/main" val="9671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ABF1-9850-0176-A019-81660A224C2F}"/>
              </a:ext>
            </a:extLst>
          </p:cNvPr>
          <p:cNvSpPr>
            <a:spLocks noGrp="1"/>
          </p:cNvSpPr>
          <p:nvPr>
            <p:ph type="title"/>
          </p:nvPr>
        </p:nvSpPr>
        <p:spPr/>
        <p:txBody>
          <a:bodyPr/>
          <a:lstStyle/>
          <a:p>
            <a:pPr algn="ctr"/>
            <a:r>
              <a:rPr lang="en-US" b="1" dirty="0"/>
              <a:t>DATA ANALYSIS </a:t>
            </a:r>
            <a:br>
              <a:rPr lang="en-US" b="1" dirty="0"/>
            </a:br>
            <a:r>
              <a:rPr lang="en-US" sz="2400" b="1" dirty="0"/>
              <a:t>(CHI  SQUARE  TEST )</a:t>
            </a:r>
          </a:p>
        </p:txBody>
      </p:sp>
      <p:sp>
        <p:nvSpPr>
          <p:cNvPr id="3" name="Content Placeholder 2">
            <a:extLst>
              <a:ext uri="{FF2B5EF4-FFF2-40B4-BE49-F238E27FC236}">
                <a16:creationId xmlns:a16="http://schemas.microsoft.com/office/drawing/2014/main" id="{89620DA3-735B-1368-C8F0-4896D0D57CB7}"/>
              </a:ext>
            </a:extLst>
          </p:cNvPr>
          <p:cNvSpPr>
            <a:spLocks noGrp="1"/>
          </p:cNvSpPr>
          <p:nvPr>
            <p:ph idx="1"/>
          </p:nvPr>
        </p:nvSpPr>
        <p:spPr>
          <a:xfrm>
            <a:off x="3623094" y="871267"/>
            <a:ext cx="7561374" cy="5469147"/>
          </a:xfrm>
        </p:spPr>
        <p:txBody>
          <a:bodyPr>
            <a:normAutofit fontScale="92500" lnSpcReduction="10000"/>
          </a:bodyPr>
          <a:lstStyle/>
          <a:p>
            <a:pPr marL="0" indent="0">
              <a:buNone/>
            </a:pPr>
            <a:r>
              <a:rPr lang="en-US" b="1" dirty="0"/>
              <a:t>Assumptions:</a:t>
            </a:r>
          </a:p>
          <a:p>
            <a:r>
              <a:rPr lang="en-US" dirty="0"/>
              <a:t>It works with categorical data.</a:t>
            </a:r>
          </a:p>
          <a:p>
            <a:r>
              <a:rPr lang="en-US" dirty="0"/>
              <a:t>The data points must be independent.</a:t>
            </a:r>
          </a:p>
          <a:p>
            <a:r>
              <a:rPr lang="en-US" dirty="0"/>
              <a:t>Each expected count in the analysis should be at least 5.</a:t>
            </a:r>
          </a:p>
          <a:p>
            <a:pPr marL="0" indent="0">
              <a:buNone/>
            </a:pPr>
            <a:r>
              <a:rPr lang="en-US" b="1" dirty="0"/>
              <a:t>Formula:</a:t>
            </a:r>
          </a:p>
          <a:p>
            <a:endParaRPr lang="en-US" dirty="0"/>
          </a:p>
          <a:p>
            <a:r>
              <a:rPr lang="en-US" dirty="0"/>
              <a:t>Where </a:t>
            </a:r>
            <a:r>
              <a:rPr lang="en-US" dirty="0" err="1"/>
              <a:t>Oij</a:t>
            </a:r>
            <a:r>
              <a:rPr lang="en-US" dirty="0"/>
              <a:t> is observed frequency and  </a:t>
            </a:r>
            <a:r>
              <a:rPr lang="en-US" dirty="0" err="1"/>
              <a:t>Eij</a:t>
            </a:r>
            <a:r>
              <a:rPr lang="en-US" dirty="0"/>
              <a:t> is expected frequency</a:t>
            </a:r>
          </a:p>
          <a:p>
            <a:pPr marL="0" indent="0">
              <a:buNone/>
            </a:pPr>
            <a:r>
              <a:rPr lang="en-US" b="1" dirty="0"/>
              <a:t>Degrees of Freedom:</a:t>
            </a:r>
          </a:p>
          <a:p>
            <a:r>
              <a:rPr lang="en-US" dirty="0"/>
              <a:t>Calculate the degrees of freedom (</a:t>
            </a:r>
            <a:r>
              <a:rPr lang="en-US" dirty="0" err="1"/>
              <a:t>df</a:t>
            </a:r>
            <a:r>
              <a:rPr lang="en-US" dirty="0"/>
              <a:t>) using: </a:t>
            </a:r>
            <a:r>
              <a:rPr lang="en-US" dirty="0" err="1"/>
              <a:t>df</a:t>
            </a:r>
            <a:r>
              <a:rPr lang="en-US" dirty="0"/>
              <a:t>=(r−1)×(c−1)</a:t>
            </a:r>
          </a:p>
          <a:p>
            <a:r>
              <a:rPr lang="en-US" dirty="0"/>
              <a:t>where r is the number of rows and  c is the number of columns.</a:t>
            </a:r>
          </a:p>
          <a:p>
            <a:pPr marL="0" indent="0">
              <a:buNone/>
            </a:pPr>
            <a:r>
              <a:rPr lang="en-US" b="1" dirty="0"/>
              <a:t>Interpretation:</a:t>
            </a:r>
            <a:endParaRPr lang="en-US" dirty="0"/>
          </a:p>
          <a:p>
            <a:r>
              <a:rPr lang="en-US" dirty="0"/>
              <a:t>Compare the calculated chi-square value with a critical value or check the p-value.</a:t>
            </a:r>
          </a:p>
          <a:p>
            <a:r>
              <a:rPr lang="en-US" dirty="0"/>
              <a:t>If the chi-square value is higher than the critical value or the p-value is less than 0.05, we reject the idea that the categories are independent.</a:t>
            </a:r>
          </a:p>
          <a:p>
            <a:endParaRPr lang="en-US" dirty="0"/>
          </a:p>
        </p:txBody>
      </p:sp>
      <p:pic>
        <p:nvPicPr>
          <p:cNvPr id="5" name="Picture 4">
            <a:extLst>
              <a:ext uri="{FF2B5EF4-FFF2-40B4-BE49-F238E27FC236}">
                <a16:creationId xmlns:a16="http://schemas.microsoft.com/office/drawing/2014/main" id="{A96310ED-6D2F-1FB3-2238-A8D03ABCB97C}"/>
              </a:ext>
            </a:extLst>
          </p:cNvPr>
          <p:cNvPicPr>
            <a:picLocks noChangeAspect="1"/>
          </p:cNvPicPr>
          <p:nvPr/>
        </p:nvPicPr>
        <p:blipFill>
          <a:blip r:embed="rId2"/>
          <a:stretch>
            <a:fillRect/>
          </a:stretch>
        </p:blipFill>
        <p:spPr>
          <a:xfrm>
            <a:off x="4759023" y="2280248"/>
            <a:ext cx="2025024" cy="600975"/>
          </a:xfrm>
          <a:prstGeom prst="rect">
            <a:avLst/>
          </a:prstGeom>
        </p:spPr>
      </p:pic>
    </p:spTree>
    <p:extLst>
      <p:ext uri="{BB962C8B-B14F-4D97-AF65-F5344CB8AC3E}">
        <p14:creationId xmlns:p14="http://schemas.microsoft.com/office/powerpoint/2010/main" val="17937928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478</TotalTime>
  <Words>1442</Words>
  <Application>Microsoft Office PowerPoint</Application>
  <PresentationFormat>Widescreen</PresentationFormat>
  <Paragraphs>275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Jokerman</vt:lpstr>
      <vt:lpstr>Wingdings 2</vt:lpstr>
      <vt:lpstr>Frame</vt:lpstr>
      <vt:lpstr>IMPACT OF SOCIAL MEDIA ON SHOPPING BEHAVIOR</vt:lpstr>
      <vt:lpstr>CONTENT</vt:lpstr>
      <vt:lpstr>INTRODUCTION</vt:lpstr>
      <vt:lpstr>OBJECTIVE</vt:lpstr>
      <vt:lpstr>WORK FLOW</vt:lpstr>
      <vt:lpstr>DATA COLLECTION</vt:lpstr>
      <vt:lpstr>DATA ANALYSIS</vt:lpstr>
      <vt:lpstr>DATA VISUALIZATION</vt:lpstr>
      <vt:lpstr>DATA ANALYSIS  (CHI  SQUARE  TEST )</vt:lpstr>
      <vt:lpstr>HYPOTHESIS TESTING I</vt:lpstr>
      <vt:lpstr> HYPOTHESIS TESTING II</vt:lpstr>
      <vt:lpstr>INSIGHTS</vt:lpstr>
      <vt:lpstr>INSIGHTS</vt:lpstr>
      <vt:lpstr>INSIGHTS</vt:lpstr>
      <vt:lpstr>INSIGHTS</vt:lpstr>
      <vt:lpstr>INSIGHTS</vt:lpstr>
      <vt:lpstr>INSIGHTS</vt:lpstr>
      <vt:lpstr>FINDINGS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SOCIAL MEDIA ON SHOPPING BEHAVIOR</dc:title>
  <dc:creator>Chaitanya Khare</dc:creator>
  <cp:lastModifiedBy>Chaitanya Khare</cp:lastModifiedBy>
  <cp:revision>10</cp:revision>
  <dcterms:created xsi:type="dcterms:W3CDTF">2023-12-21T17:20:39Z</dcterms:created>
  <dcterms:modified xsi:type="dcterms:W3CDTF">2023-12-22T15:39:29Z</dcterms:modified>
</cp:coreProperties>
</file>