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6FD3B9-FA3D-4612-9F1E-448D32CFCFE3}" type="datetimeFigureOut">
              <a:rPr lang="en-IN" smtClean="0"/>
              <a:t>02-07-2020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13E30F-D17F-43E1-960E-6B964E585B2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7022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6FD3B9-FA3D-4612-9F1E-448D32CFCFE3}" type="datetimeFigureOut">
              <a:rPr lang="en-IN" smtClean="0"/>
              <a:t>02-07-2020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13E30F-D17F-43E1-960E-6B964E585B2B}" type="slidenum">
              <a:rPr lang="en-IN" smtClean="0"/>
              <a:t>‹#›</a:t>
            </a:fld>
            <a:endParaRPr lang="en-IN"/>
          </a:p>
        </p:txBody>
      </p:sp>
    </p:spTree>
    <p:extLst>
      <p:ext uri="{BB962C8B-B14F-4D97-AF65-F5344CB8AC3E}">
        <p14:creationId xmlns:p14="http://schemas.microsoft.com/office/powerpoint/2010/main" val="450128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6FD3B9-FA3D-4612-9F1E-448D32CFCFE3}" type="datetimeFigureOut">
              <a:rPr lang="en-IN" smtClean="0"/>
              <a:t>02-07-2020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13E30F-D17F-43E1-960E-6B964E585B2B}" type="slidenum">
              <a:rPr lang="en-IN" smtClean="0"/>
              <a:t>‹#›</a:t>
            </a:fld>
            <a:endParaRPr lang="en-IN"/>
          </a:p>
        </p:txBody>
      </p:sp>
    </p:spTree>
    <p:extLst>
      <p:ext uri="{BB962C8B-B14F-4D97-AF65-F5344CB8AC3E}">
        <p14:creationId xmlns:p14="http://schemas.microsoft.com/office/powerpoint/2010/main" val="3239379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6FD3B9-FA3D-4612-9F1E-448D32CFCFE3}" type="datetimeFigureOut">
              <a:rPr lang="en-IN" smtClean="0"/>
              <a:t>02-07-2020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13E30F-D17F-43E1-960E-6B964E585B2B}" type="slidenum">
              <a:rPr lang="en-IN" smtClean="0"/>
              <a:t>‹#›</a:t>
            </a:fld>
            <a:endParaRPr lang="en-IN"/>
          </a:p>
        </p:txBody>
      </p:sp>
    </p:spTree>
    <p:extLst>
      <p:ext uri="{BB962C8B-B14F-4D97-AF65-F5344CB8AC3E}">
        <p14:creationId xmlns:p14="http://schemas.microsoft.com/office/powerpoint/2010/main" val="3486529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6FD3B9-FA3D-4612-9F1E-448D32CFCFE3}" type="datetimeFigureOut">
              <a:rPr lang="en-IN" smtClean="0"/>
              <a:t>02-07-2020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13E30F-D17F-43E1-960E-6B964E585B2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76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6FD3B9-FA3D-4612-9F1E-448D32CFCFE3}" type="datetimeFigureOut">
              <a:rPr lang="en-IN" smtClean="0"/>
              <a:t>02-07-2020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13E30F-D17F-43E1-960E-6B964E585B2B}" type="slidenum">
              <a:rPr lang="en-IN" smtClean="0"/>
              <a:t>‹#›</a:t>
            </a:fld>
            <a:endParaRPr lang="en-IN"/>
          </a:p>
        </p:txBody>
      </p:sp>
    </p:spTree>
    <p:extLst>
      <p:ext uri="{BB962C8B-B14F-4D97-AF65-F5344CB8AC3E}">
        <p14:creationId xmlns:p14="http://schemas.microsoft.com/office/powerpoint/2010/main" val="3796009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6FD3B9-FA3D-4612-9F1E-448D32CFCFE3}" type="datetimeFigureOut">
              <a:rPr lang="en-IN" smtClean="0"/>
              <a:t>02-07-2020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13E30F-D17F-43E1-960E-6B964E585B2B}" type="slidenum">
              <a:rPr lang="en-IN" smtClean="0"/>
              <a:t>‹#›</a:t>
            </a:fld>
            <a:endParaRPr lang="en-IN"/>
          </a:p>
        </p:txBody>
      </p:sp>
    </p:spTree>
    <p:extLst>
      <p:ext uri="{BB962C8B-B14F-4D97-AF65-F5344CB8AC3E}">
        <p14:creationId xmlns:p14="http://schemas.microsoft.com/office/powerpoint/2010/main" val="1108547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6FD3B9-FA3D-4612-9F1E-448D32CFCFE3}" type="datetimeFigureOut">
              <a:rPr lang="en-IN" smtClean="0"/>
              <a:t>02-07-2020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13E30F-D17F-43E1-960E-6B964E585B2B}" type="slidenum">
              <a:rPr lang="en-IN" smtClean="0"/>
              <a:t>‹#›</a:t>
            </a:fld>
            <a:endParaRPr lang="en-IN"/>
          </a:p>
        </p:txBody>
      </p:sp>
    </p:spTree>
    <p:extLst>
      <p:ext uri="{BB962C8B-B14F-4D97-AF65-F5344CB8AC3E}">
        <p14:creationId xmlns:p14="http://schemas.microsoft.com/office/powerpoint/2010/main" val="851117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6FD3B9-FA3D-4612-9F1E-448D32CFCFE3}" type="datetimeFigureOut">
              <a:rPr lang="en-IN" smtClean="0"/>
              <a:t>02-07-2020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B13E30F-D17F-43E1-960E-6B964E585B2B}" type="slidenum">
              <a:rPr lang="en-IN" smtClean="0"/>
              <a:t>‹#›</a:t>
            </a:fld>
            <a:endParaRPr lang="en-IN"/>
          </a:p>
        </p:txBody>
      </p:sp>
    </p:spTree>
    <p:extLst>
      <p:ext uri="{BB962C8B-B14F-4D97-AF65-F5344CB8AC3E}">
        <p14:creationId xmlns:p14="http://schemas.microsoft.com/office/powerpoint/2010/main" val="1681276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6FD3B9-FA3D-4612-9F1E-448D32CFCFE3}" type="datetimeFigureOut">
              <a:rPr lang="en-IN" smtClean="0"/>
              <a:t>02-07-2020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B13E30F-D17F-43E1-960E-6B964E585B2B}" type="slidenum">
              <a:rPr lang="en-IN" smtClean="0"/>
              <a:t>‹#›</a:t>
            </a:fld>
            <a:endParaRPr lang="en-IN"/>
          </a:p>
        </p:txBody>
      </p:sp>
    </p:spTree>
    <p:extLst>
      <p:ext uri="{BB962C8B-B14F-4D97-AF65-F5344CB8AC3E}">
        <p14:creationId xmlns:p14="http://schemas.microsoft.com/office/powerpoint/2010/main" val="2946931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6FD3B9-FA3D-4612-9F1E-448D32CFCFE3}" type="datetimeFigureOut">
              <a:rPr lang="en-IN" smtClean="0"/>
              <a:t>02-07-2020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13E30F-D17F-43E1-960E-6B964E585B2B}" type="slidenum">
              <a:rPr lang="en-IN" smtClean="0"/>
              <a:t>‹#›</a:t>
            </a:fld>
            <a:endParaRPr lang="en-IN"/>
          </a:p>
        </p:txBody>
      </p:sp>
    </p:spTree>
    <p:extLst>
      <p:ext uri="{BB962C8B-B14F-4D97-AF65-F5344CB8AC3E}">
        <p14:creationId xmlns:p14="http://schemas.microsoft.com/office/powerpoint/2010/main" val="1456765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E6FD3B9-FA3D-4612-9F1E-448D32CFCFE3}" type="datetimeFigureOut">
              <a:rPr lang="en-IN" smtClean="0"/>
              <a:t>02-07-2020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B13E30F-D17F-43E1-960E-6B964E585B2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832460"/>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nriol.com/india-statistics/delhi/districts.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DATA SCIENCE CAPSTONE PROJECT</a:t>
            </a:r>
            <a:endParaRPr lang="en-IN" dirty="0"/>
          </a:p>
        </p:txBody>
      </p:sp>
      <p:sp>
        <p:nvSpPr>
          <p:cNvPr id="3" name="Subtitle 2"/>
          <p:cNvSpPr>
            <a:spLocks noGrp="1"/>
          </p:cNvSpPr>
          <p:nvPr>
            <p:ph type="subTitle" idx="1"/>
          </p:nvPr>
        </p:nvSpPr>
        <p:spPr/>
        <p:txBody>
          <a:bodyPr/>
          <a:lstStyle/>
          <a:p>
            <a:r>
              <a:rPr lang="en-IN" dirty="0" smtClean="0"/>
              <a:t>Battle of </a:t>
            </a:r>
            <a:r>
              <a:rPr lang="en-IN" dirty="0" err="1" smtClean="0"/>
              <a:t>Neighborhoods</a:t>
            </a:r>
            <a:endParaRPr lang="en-IN" dirty="0"/>
          </a:p>
        </p:txBody>
      </p:sp>
    </p:spTree>
    <p:extLst>
      <p:ext uri="{BB962C8B-B14F-4D97-AF65-F5344CB8AC3E}">
        <p14:creationId xmlns:p14="http://schemas.microsoft.com/office/powerpoint/2010/main" val="695385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DISCUSSION</a:t>
            </a:r>
            <a:endParaRPr lang="en-IN" b="1" dirty="0"/>
          </a:p>
        </p:txBody>
      </p:sp>
      <p:sp>
        <p:nvSpPr>
          <p:cNvPr id="3" name="Content Placeholder 2"/>
          <p:cNvSpPr>
            <a:spLocks noGrp="1"/>
          </p:cNvSpPr>
          <p:nvPr>
            <p:ph idx="1"/>
          </p:nvPr>
        </p:nvSpPr>
        <p:spPr>
          <a:xfrm>
            <a:off x="838200" y="1825625"/>
            <a:ext cx="9926053" cy="1896143"/>
          </a:xfrm>
        </p:spPr>
        <p:txBody>
          <a:bodyPr/>
          <a:lstStyle/>
          <a:p>
            <a:r>
              <a:rPr lang="en-IN" dirty="0"/>
              <a:t>If we look at all the common venues, it is clearly evident that </a:t>
            </a:r>
            <a:r>
              <a:rPr lang="en-IN" b="1" dirty="0"/>
              <a:t>South East Delhi</a:t>
            </a:r>
            <a:r>
              <a:rPr lang="en-IN" dirty="0"/>
              <a:t> has 5 similar venues as </a:t>
            </a:r>
            <a:r>
              <a:rPr lang="en-IN" b="1" dirty="0"/>
              <a:t>Central Delhi</a:t>
            </a:r>
            <a:r>
              <a:rPr lang="en-IN" dirty="0"/>
              <a:t>. Also it has the </a:t>
            </a:r>
            <a:r>
              <a:rPr lang="en-IN" b="1" dirty="0"/>
              <a:t>similar population</a:t>
            </a:r>
            <a:r>
              <a:rPr lang="en-IN" dirty="0"/>
              <a:t> as Central Delhi.</a:t>
            </a:r>
          </a:p>
          <a:p>
            <a:r>
              <a:rPr lang="en-IN" dirty="0"/>
              <a:t>So, </a:t>
            </a:r>
            <a:r>
              <a:rPr lang="en-IN" dirty="0" err="1"/>
              <a:t>Mr.</a:t>
            </a:r>
            <a:r>
              <a:rPr lang="en-IN" dirty="0"/>
              <a:t> X can expand his business in </a:t>
            </a:r>
            <a:r>
              <a:rPr lang="en-IN" b="1" dirty="0"/>
              <a:t>South East Delhi</a:t>
            </a:r>
            <a:r>
              <a:rPr lang="en-IN" dirty="0"/>
              <a:t>.</a:t>
            </a:r>
          </a:p>
        </p:txBody>
      </p:sp>
    </p:spTree>
    <p:extLst>
      <p:ext uri="{BB962C8B-B14F-4D97-AF65-F5344CB8AC3E}">
        <p14:creationId xmlns:p14="http://schemas.microsoft.com/office/powerpoint/2010/main" val="811292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CONCLUSION</a:t>
            </a:r>
            <a:endParaRPr lang="en-IN" b="1" dirty="0"/>
          </a:p>
        </p:txBody>
      </p:sp>
      <p:sp>
        <p:nvSpPr>
          <p:cNvPr id="3" name="Content Placeholder 2"/>
          <p:cNvSpPr>
            <a:spLocks noGrp="1"/>
          </p:cNvSpPr>
          <p:nvPr>
            <p:ph idx="1"/>
          </p:nvPr>
        </p:nvSpPr>
        <p:spPr/>
        <p:txBody>
          <a:bodyPr>
            <a:normAutofit/>
          </a:bodyPr>
          <a:lstStyle/>
          <a:p>
            <a:r>
              <a:rPr lang="en-IN" sz="2400" dirty="0"/>
              <a:t>The purpose of this project was to explore the different districts of Delhi keeping in mind population &amp; nearby food eateries.</a:t>
            </a:r>
          </a:p>
          <a:p>
            <a:r>
              <a:rPr lang="en-IN" sz="2400" dirty="0"/>
              <a:t>One of the limitations of this project is that I have assigned the population in the district to each food outlet in the district. However, each district of Delhi is quite big in size and needs to be broken down to </a:t>
            </a:r>
            <a:r>
              <a:rPr lang="en-IN" sz="2400" dirty="0" err="1"/>
              <a:t>neighborhoods</a:t>
            </a:r>
            <a:r>
              <a:rPr lang="en-IN" sz="2400" dirty="0"/>
              <a:t> to get a more accurate representation but </a:t>
            </a:r>
            <a:r>
              <a:rPr lang="en-IN" sz="2400" dirty="0" err="1"/>
              <a:t>neighborhood</a:t>
            </a:r>
            <a:r>
              <a:rPr lang="en-IN" sz="2400" dirty="0"/>
              <a:t> level population data was not available for Delhi.</a:t>
            </a:r>
          </a:p>
          <a:p>
            <a:r>
              <a:rPr lang="en-IN" sz="2400" dirty="0"/>
              <a:t>Therefore, with the available information, it is safe to conclude that </a:t>
            </a:r>
            <a:r>
              <a:rPr lang="en-IN" sz="2400" b="1" dirty="0"/>
              <a:t>South East Delhi</a:t>
            </a:r>
            <a:r>
              <a:rPr lang="en-IN" sz="2400" dirty="0"/>
              <a:t> would be the best option for </a:t>
            </a:r>
            <a:r>
              <a:rPr lang="en-IN" sz="2400" dirty="0" err="1"/>
              <a:t>Mr.</a:t>
            </a:r>
            <a:r>
              <a:rPr lang="en-IN" sz="2400" dirty="0"/>
              <a:t> X.</a:t>
            </a:r>
          </a:p>
          <a:p>
            <a:endParaRPr lang="en-IN" dirty="0"/>
          </a:p>
        </p:txBody>
      </p:sp>
    </p:spTree>
    <p:extLst>
      <p:ext uri="{BB962C8B-B14F-4D97-AF65-F5344CB8AC3E}">
        <p14:creationId xmlns:p14="http://schemas.microsoft.com/office/powerpoint/2010/main" val="2560010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a:t>
            </a:r>
            <a:endParaRPr lang="en-IN" b="1" dirty="0"/>
          </a:p>
        </p:txBody>
      </p:sp>
      <p:sp>
        <p:nvSpPr>
          <p:cNvPr id="3" name="Content Placeholder 2"/>
          <p:cNvSpPr>
            <a:spLocks noGrp="1"/>
          </p:cNvSpPr>
          <p:nvPr>
            <p:ph idx="1"/>
          </p:nvPr>
        </p:nvSpPr>
        <p:spPr/>
        <p:txBody>
          <a:bodyPr>
            <a:normAutofit/>
          </a:bodyPr>
          <a:lstStyle/>
          <a:p>
            <a:r>
              <a:rPr lang="en-IN" dirty="0" err="1"/>
              <a:t>Mr.</a:t>
            </a:r>
            <a:r>
              <a:rPr lang="en-IN" dirty="0"/>
              <a:t> X, a food technologist, manufactures and supplies tea and coffee dispenser machine to food eateries in the most common venues in the Central district of Delhi and makes good profit. He supplies to the most common venues as they attract the maximum customers resulting in higher profits and good branding for his products for future growth. </a:t>
            </a:r>
          </a:p>
          <a:p>
            <a:r>
              <a:rPr lang="en-IN" dirty="0"/>
              <a:t>To play safe he is thinking of checking the similarity between different districts of Delhi &amp; expand his business in the district that is most similar to Central Delhi. </a:t>
            </a:r>
          </a:p>
          <a:p>
            <a:r>
              <a:rPr lang="en-IN" dirty="0"/>
              <a:t>So to check the similarity between different districts of Delhi, considering both the population as well as the most common venues is important.</a:t>
            </a:r>
          </a:p>
          <a:p>
            <a:r>
              <a:rPr lang="en-IN" dirty="0"/>
              <a:t>Aim: To perform K Means to cluster different districts based on their population &amp; most common food venues &amp; select the most appropriate district for business expansion.</a:t>
            </a:r>
          </a:p>
          <a:p>
            <a:r>
              <a:rPr lang="en-IN" dirty="0"/>
              <a:t>The target audience is </a:t>
            </a:r>
            <a:r>
              <a:rPr lang="en-IN" dirty="0" err="1"/>
              <a:t>Mr.</a:t>
            </a:r>
            <a:r>
              <a:rPr lang="en-IN" dirty="0"/>
              <a:t> X.</a:t>
            </a:r>
          </a:p>
          <a:p>
            <a:endParaRPr lang="en-IN" dirty="0"/>
          </a:p>
        </p:txBody>
      </p:sp>
    </p:spTree>
    <p:extLst>
      <p:ext uri="{BB962C8B-B14F-4D97-AF65-F5344CB8AC3E}">
        <p14:creationId xmlns:p14="http://schemas.microsoft.com/office/powerpoint/2010/main" val="3636115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a:t>
            </a:r>
            <a:endParaRPr lang="en-IN" b="1" dirty="0"/>
          </a:p>
        </p:txBody>
      </p:sp>
      <p:sp>
        <p:nvSpPr>
          <p:cNvPr id="3" name="Content Placeholder 2"/>
          <p:cNvSpPr>
            <a:spLocks noGrp="1"/>
          </p:cNvSpPr>
          <p:nvPr>
            <p:ph idx="1"/>
          </p:nvPr>
        </p:nvSpPr>
        <p:spPr/>
        <p:txBody>
          <a:bodyPr/>
          <a:lstStyle/>
          <a:p>
            <a:pPr lvl="0"/>
            <a:r>
              <a:rPr lang="en-IN" dirty="0"/>
              <a:t>The data on population in each of the 11 districts has been extracted from </a:t>
            </a:r>
            <a:r>
              <a:rPr lang="en-IN" u="sng" dirty="0">
                <a:hlinkClick r:id="rId2"/>
              </a:rPr>
              <a:t>https://www.nriol.com/india-statistics/delhi/districts.asp</a:t>
            </a:r>
            <a:r>
              <a:rPr lang="en-IN" dirty="0"/>
              <a:t> using </a:t>
            </a:r>
            <a:r>
              <a:rPr lang="en-IN" dirty="0" err="1"/>
              <a:t>BeautifulSoup</a:t>
            </a:r>
            <a:r>
              <a:rPr lang="en-IN" dirty="0"/>
              <a:t> library &amp; the unnecessary columns are dropped from the table.</a:t>
            </a:r>
            <a:r>
              <a:rPr lang="en-IN" b="1" dirty="0"/>
              <a:t> </a:t>
            </a:r>
            <a:r>
              <a:rPr lang="en-IN" dirty="0"/>
              <a:t>The population is normalized to get the </a:t>
            </a:r>
            <a:r>
              <a:rPr lang="en-IN" b="1" dirty="0"/>
              <a:t>population fraction</a:t>
            </a:r>
            <a:r>
              <a:rPr lang="en-IN" dirty="0"/>
              <a:t>.</a:t>
            </a:r>
            <a:endParaRPr lang="en-IN" b="1" dirty="0"/>
          </a:p>
          <a:p>
            <a:r>
              <a:rPr lang="en-IN" dirty="0"/>
              <a:t>Foursquare API is used to get the nearby venues in each of the districts with the help of the location coordinates. The top 20 most common venues for each district are then displayed using one-hot encoding.</a:t>
            </a:r>
          </a:p>
        </p:txBody>
      </p:sp>
    </p:spTree>
    <p:extLst>
      <p:ext uri="{BB962C8B-B14F-4D97-AF65-F5344CB8AC3E}">
        <p14:creationId xmlns:p14="http://schemas.microsoft.com/office/powerpoint/2010/main" val="3758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82524" rIns="91440" bIns="0" numCol="1" anchor="ctr" anchorCtr="0" compatLnSpc="1">
            <a:prstTxWarp prst="textNoShape">
              <a:avLst/>
            </a:prstTxWarp>
            <a:spAutoFit/>
          </a:bodyPr>
          <a:lstStyle/>
          <a:p>
            <a:endParaRPr lang="en-IN"/>
          </a:p>
        </p:txBody>
      </p:sp>
      <p:sp>
        <p:nvSpPr>
          <p:cNvPr id="5" name="Rectangle 3"/>
          <p:cNvSpPr>
            <a:spLocks noChangeArrowheads="1"/>
          </p:cNvSpPr>
          <p:nvPr/>
        </p:nvSpPr>
        <p:spPr bwMode="auto">
          <a:xfrm>
            <a:off x="0" y="1891008"/>
            <a:ext cx="184731" cy="7296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82524"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47409" y="618162"/>
            <a:ext cx="2956816" cy="25834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914273" y="3138541"/>
            <a:ext cx="4644191" cy="615553"/>
          </a:xfrm>
          <a:prstGeom prst="rect">
            <a:avLst/>
          </a:prstGeom>
          <a:noFill/>
        </p:spPr>
        <p:txBody>
          <a:bodyPr wrap="square" rtlCol="0">
            <a:spAutoFit/>
          </a:bodyPr>
          <a:lstStyle/>
          <a:p>
            <a:pPr lvl="0"/>
            <a:r>
              <a:rPr kumimoji="0" lang="en-US" sz="16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Table 1: Districts of Delhi </a:t>
            </a:r>
            <a:r>
              <a:rPr kumimoji="0" lang="en-US" sz="1600" b="1"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dataframe</a:t>
            </a:r>
            <a:endParaRPr kumimoji="0" lang="en-US" sz="16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endParaRPr lang="en-IN" dirty="0"/>
          </a:p>
        </p:txBody>
      </p:sp>
      <p:pic>
        <p:nvPicPr>
          <p:cNvPr id="9" name="Picture 8"/>
          <p:cNvPicPr/>
          <p:nvPr/>
        </p:nvPicPr>
        <p:blipFill>
          <a:blip r:embed="rId3"/>
          <a:stretch>
            <a:fillRect/>
          </a:stretch>
        </p:blipFill>
        <p:spPr>
          <a:xfrm>
            <a:off x="2880761" y="3881507"/>
            <a:ext cx="5890111" cy="1695500"/>
          </a:xfrm>
          <a:prstGeom prst="rect">
            <a:avLst/>
          </a:prstGeom>
        </p:spPr>
      </p:pic>
      <p:sp>
        <p:nvSpPr>
          <p:cNvPr id="8" name="TextBox 7"/>
          <p:cNvSpPr txBox="1"/>
          <p:nvPr/>
        </p:nvSpPr>
        <p:spPr>
          <a:xfrm>
            <a:off x="4192056" y="5698241"/>
            <a:ext cx="3112169" cy="369332"/>
          </a:xfrm>
          <a:prstGeom prst="rect">
            <a:avLst/>
          </a:prstGeom>
          <a:noFill/>
        </p:spPr>
        <p:txBody>
          <a:bodyPr wrap="square" rtlCol="0">
            <a:spAutoFit/>
          </a:bodyPr>
          <a:lstStyle/>
          <a:p>
            <a:r>
              <a:rPr lang="en-IN" b="1" dirty="0"/>
              <a:t>Table 2: List of nearby venues</a:t>
            </a:r>
          </a:p>
        </p:txBody>
      </p:sp>
    </p:spTree>
    <p:extLst>
      <p:ext uri="{BB962C8B-B14F-4D97-AF65-F5344CB8AC3E}">
        <p14:creationId xmlns:p14="http://schemas.microsoft.com/office/powerpoint/2010/main" val="399262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METHODOLOGY</a:t>
            </a:r>
            <a:endParaRPr lang="en-IN" b="1" dirty="0"/>
          </a:p>
        </p:txBody>
      </p:sp>
      <p:sp>
        <p:nvSpPr>
          <p:cNvPr id="3" name="Content Placeholder 2"/>
          <p:cNvSpPr>
            <a:spLocks noGrp="1"/>
          </p:cNvSpPr>
          <p:nvPr>
            <p:ph idx="1"/>
          </p:nvPr>
        </p:nvSpPr>
        <p:spPr/>
        <p:txBody>
          <a:bodyPr/>
          <a:lstStyle/>
          <a:p>
            <a:r>
              <a:rPr lang="en-IN" dirty="0"/>
              <a:t>I have used K Means for making clusters based on population &amp; most common venues. The elbow point is determined to get the optimal value of K.</a:t>
            </a:r>
            <a:endParaRPr lang="en-IN" b="1" dirty="0"/>
          </a:p>
          <a:p>
            <a:r>
              <a:rPr lang="en-IN" dirty="0"/>
              <a:t>I have plotted these clusters on the map of Delhi using Folium.</a:t>
            </a:r>
            <a:endParaRPr lang="en-IN" b="1" dirty="0"/>
          </a:p>
          <a:p>
            <a:endParaRPr lang="en-IN" dirty="0"/>
          </a:p>
        </p:txBody>
      </p:sp>
      <p:pic>
        <p:nvPicPr>
          <p:cNvPr id="4" name="Picture 3"/>
          <p:cNvPicPr/>
          <p:nvPr/>
        </p:nvPicPr>
        <p:blipFill>
          <a:blip r:embed="rId2"/>
          <a:stretch>
            <a:fillRect/>
          </a:stretch>
        </p:blipFill>
        <p:spPr>
          <a:xfrm>
            <a:off x="4068027" y="3489258"/>
            <a:ext cx="3670935" cy="2366010"/>
          </a:xfrm>
          <a:prstGeom prst="rect">
            <a:avLst/>
          </a:prstGeom>
        </p:spPr>
      </p:pic>
      <p:sp>
        <p:nvSpPr>
          <p:cNvPr id="5" name="TextBox 4"/>
          <p:cNvSpPr txBox="1"/>
          <p:nvPr/>
        </p:nvSpPr>
        <p:spPr>
          <a:xfrm>
            <a:off x="4780547" y="5943600"/>
            <a:ext cx="2542674" cy="369332"/>
          </a:xfrm>
          <a:prstGeom prst="rect">
            <a:avLst/>
          </a:prstGeom>
          <a:noFill/>
        </p:spPr>
        <p:txBody>
          <a:bodyPr wrap="square" rtlCol="0">
            <a:spAutoFit/>
          </a:bodyPr>
          <a:lstStyle/>
          <a:p>
            <a:r>
              <a:rPr lang="en-IN" b="1" dirty="0"/>
              <a:t>K Means Elbow </a:t>
            </a:r>
            <a:r>
              <a:rPr lang="en-IN" b="1" dirty="0" smtClean="0"/>
              <a:t>Point</a:t>
            </a:r>
            <a:endParaRPr lang="en-IN" b="1" dirty="0"/>
          </a:p>
        </p:txBody>
      </p:sp>
    </p:spTree>
    <p:extLst>
      <p:ext uri="{BB962C8B-B14F-4D97-AF65-F5344CB8AC3E}">
        <p14:creationId xmlns:p14="http://schemas.microsoft.com/office/powerpoint/2010/main" val="4256908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4281528" y="1815078"/>
            <a:ext cx="3526966" cy="3127733"/>
          </a:xfrm>
          <a:prstGeom prst="rect">
            <a:avLst/>
          </a:prstGeom>
        </p:spPr>
      </p:pic>
      <p:sp>
        <p:nvSpPr>
          <p:cNvPr id="5" name="Rectangle 4"/>
          <p:cNvSpPr/>
          <p:nvPr/>
        </p:nvSpPr>
        <p:spPr>
          <a:xfrm>
            <a:off x="3969549" y="4942811"/>
            <a:ext cx="4006545" cy="388696"/>
          </a:xfrm>
          <a:prstGeom prst="rect">
            <a:avLst/>
          </a:prstGeom>
        </p:spPr>
        <p:txBody>
          <a:bodyPr wrap="none">
            <a:spAutoFit/>
          </a:bodyPr>
          <a:lstStyle/>
          <a:p>
            <a:pPr algn="ctr">
              <a:lnSpc>
                <a:spcPct val="107000"/>
              </a:lnSpc>
              <a:spcBef>
                <a:spcPts val="645"/>
              </a:spcBef>
              <a:spcAft>
                <a:spcPts val="0"/>
              </a:spcAft>
            </a:pPr>
            <a:r>
              <a:rPr lang="en-IN" b="1" kern="1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Table 3: Cluster Labels using K Means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0002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913173" y="582362"/>
            <a:ext cx="6542116" cy="4351338"/>
          </a:xfrm>
          <a:prstGeom prst="rect">
            <a:avLst/>
          </a:prstGeom>
        </p:spPr>
      </p:pic>
      <p:sp>
        <p:nvSpPr>
          <p:cNvPr id="5" name="Rectangle 4"/>
          <p:cNvSpPr/>
          <p:nvPr/>
        </p:nvSpPr>
        <p:spPr>
          <a:xfrm>
            <a:off x="4492222" y="5280021"/>
            <a:ext cx="3704860" cy="388696"/>
          </a:xfrm>
          <a:prstGeom prst="rect">
            <a:avLst/>
          </a:prstGeom>
        </p:spPr>
        <p:txBody>
          <a:bodyPr wrap="none">
            <a:spAutoFit/>
          </a:bodyPr>
          <a:lstStyle/>
          <a:p>
            <a:pPr algn="ctr">
              <a:lnSpc>
                <a:spcPct val="107000"/>
              </a:lnSpc>
              <a:spcBef>
                <a:spcPts val="645"/>
              </a:spcBef>
              <a:spcAft>
                <a:spcPts val="0"/>
              </a:spcAft>
            </a:pPr>
            <a:r>
              <a:rPr lang="en-IN" b="1" kern="1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Map of Delhi specifying the clusters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6218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RESULT</a:t>
            </a:r>
            <a:endParaRPr lang="en-IN" b="1" dirty="0"/>
          </a:p>
        </p:txBody>
      </p:sp>
      <p:sp>
        <p:nvSpPr>
          <p:cNvPr id="3" name="Content Placeholder 2"/>
          <p:cNvSpPr>
            <a:spLocks noGrp="1"/>
          </p:cNvSpPr>
          <p:nvPr>
            <p:ph idx="1"/>
          </p:nvPr>
        </p:nvSpPr>
        <p:spPr/>
        <p:txBody>
          <a:bodyPr>
            <a:normAutofit/>
          </a:bodyPr>
          <a:lstStyle/>
          <a:p>
            <a:pPr lvl="0"/>
            <a:r>
              <a:rPr lang="en-IN" sz="2000" dirty="0"/>
              <a:t>The 1st cluster consists of the following districts:- Central Delhi, South Delhi, North East Delhi, New Delhi &amp; South East Delhi.</a:t>
            </a:r>
          </a:p>
          <a:p>
            <a:r>
              <a:rPr lang="en-IN" sz="2000" dirty="0"/>
              <a:t>The 3rd cluster consists of the following districts:- East Delhi, South West Delhi, North West Delhi, West Delhi &amp; </a:t>
            </a:r>
            <a:r>
              <a:rPr lang="en-IN" sz="2000" dirty="0" err="1"/>
              <a:t>Shahdara</a:t>
            </a:r>
            <a:r>
              <a:rPr lang="en-IN" sz="2000" dirty="0" smtClean="0"/>
              <a:t>.</a:t>
            </a:r>
          </a:p>
          <a:p>
            <a:endParaRPr lang="en-IN" sz="2000" dirty="0"/>
          </a:p>
        </p:txBody>
      </p:sp>
      <p:pic>
        <p:nvPicPr>
          <p:cNvPr id="4" name="Picture 3"/>
          <p:cNvPicPr/>
          <p:nvPr/>
        </p:nvPicPr>
        <p:blipFill>
          <a:blip r:embed="rId2"/>
          <a:stretch>
            <a:fillRect/>
          </a:stretch>
        </p:blipFill>
        <p:spPr>
          <a:xfrm>
            <a:off x="2934017" y="3196389"/>
            <a:ext cx="6803541" cy="998621"/>
          </a:xfrm>
          <a:prstGeom prst="rect">
            <a:avLst/>
          </a:prstGeom>
        </p:spPr>
      </p:pic>
      <p:sp>
        <p:nvSpPr>
          <p:cNvPr id="5" name="Rectangle 4"/>
          <p:cNvSpPr/>
          <p:nvPr/>
        </p:nvSpPr>
        <p:spPr>
          <a:xfrm>
            <a:off x="4852431" y="4195010"/>
            <a:ext cx="2398600" cy="311496"/>
          </a:xfrm>
          <a:prstGeom prst="rect">
            <a:avLst/>
          </a:prstGeom>
        </p:spPr>
        <p:txBody>
          <a:bodyPr wrap="square">
            <a:spAutoFit/>
          </a:bodyPr>
          <a:lstStyle/>
          <a:p>
            <a:pPr marL="228600" algn="ctr">
              <a:lnSpc>
                <a:spcPct val="107000"/>
              </a:lnSpc>
              <a:spcBef>
                <a:spcPts val="645"/>
              </a:spcBef>
              <a:spcAft>
                <a:spcPts val="0"/>
              </a:spcAft>
            </a:pPr>
            <a:r>
              <a:rPr lang="en-IN" sz="1400" b="1" kern="1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Table 4: Cluster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3"/>
          <a:stretch>
            <a:fillRect/>
          </a:stretch>
        </p:blipFill>
        <p:spPr>
          <a:xfrm>
            <a:off x="2967672" y="4535482"/>
            <a:ext cx="6826033" cy="969645"/>
          </a:xfrm>
          <a:prstGeom prst="rect">
            <a:avLst/>
          </a:prstGeom>
        </p:spPr>
      </p:pic>
      <p:sp>
        <p:nvSpPr>
          <p:cNvPr id="7" name="Rectangle 6"/>
          <p:cNvSpPr/>
          <p:nvPr/>
        </p:nvSpPr>
        <p:spPr>
          <a:xfrm>
            <a:off x="5387777" y="5520746"/>
            <a:ext cx="1566454" cy="311496"/>
          </a:xfrm>
          <a:prstGeom prst="rect">
            <a:avLst/>
          </a:prstGeom>
        </p:spPr>
        <p:txBody>
          <a:bodyPr wrap="none">
            <a:spAutoFit/>
          </a:bodyPr>
          <a:lstStyle/>
          <a:p>
            <a:pPr algn="ctr">
              <a:lnSpc>
                <a:spcPct val="107000"/>
              </a:lnSpc>
              <a:spcBef>
                <a:spcPts val="645"/>
              </a:spcBef>
              <a:spcAft>
                <a:spcPts val="0"/>
              </a:spcAft>
            </a:pPr>
            <a:r>
              <a:rPr lang="en-IN" sz="1400" b="1" kern="1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Table 6: Cluster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1855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RESULT</a:t>
            </a:r>
            <a:endParaRPr lang="en-IN" b="1" dirty="0"/>
          </a:p>
        </p:txBody>
      </p:sp>
      <p:sp>
        <p:nvSpPr>
          <p:cNvPr id="3" name="Content Placeholder 2"/>
          <p:cNvSpPr>
            <a:spLocks noGrp="1"/>
          </p:cNvSpPr>
          <p:nvPr>
            <p:ph idx="1"/>
          </p:nvPr>
        </p:nvSpPr>
        <p:spPr/>
        <p:txBody>
          <a:bodyPr>
            <a:normAutofit fontScale="25000" lnSpcReduction="20000"/>
          </a:bodyPr>
          <a:lstStyle/>
          <a:p>
            <a:r>
              <a:rPr lang="en-IN" sz="8000" b="1" dirty="0"/>
              <a:t>We are interested in the cluster having "Central Delhi".</a:t>
            </a:r>
            <a:endParaRPr lang="en-IN" sz="8000" dirty="0"/>
          </a:p>
          <a:p>
            <a:pPr lvl="0"/>
            <a:r>
              <a:rPr lang="en-IN" sz="8000" dirty="0"/>
              <a:t>In </a:t>
            </a:r>
            <a:r>
              <a:rPr lang="en-IN" sz="8000" b="1" dirty="0"/>
              <a:t>Central Delhi</a:t>
            </a:r>
            <a:r>
              <a:rPr lang="en-IN" sz="8000" dirty="0"/>
              <a:t>, most common are Indian Restaurant, Café &amp; Fast Food Restaurant.</a:t>
            </a:r>
          </a:p>
          <a:p>
            <a:pPr lvl="0"/>
            <a:r>
              <a:rPr lang="en-IN" sz="8000" dirty="0"/>
              <a:t>In </a:t>
            </a:r>
            <a:r>
              <a:rPr lang="en-IN" sz="8000" b="1" dirty="0"/>
              <a:t>South Delhi</a:t>
            </a:r>
            <a:r>
              <a:rPr lang="en-IN" sz="8000" dirty="0"/>
              <a:t>, most common are Italian Restaurant, Café &amp; Coffee Shop.</a:t>
            </a:r>
          </a:p>
          <a:p>
            <a:pPr lvl="0"/>
            <a:r>
              <a:rPr lang="en-IN" sz="8000" dirty="0"/>
              <a:t>In </a:t>
            </a:r>
            <a:r>
              <a:rPr lang="en-IN" sz="8000" b="1" dirty="0"/>
              <a:t>North East Delhi</a:t>
            </a:r>
            <a:r>
              <a:rPr lang="en-IN" sz="8000" dirty="0"/>
              <a:t>, most common are Tibetan Restaurant, Restaurant &amp; Café.</a:t>
            </a:r>
          </a:p>
          <a:p>
            <a:pPr lvl="0"/>
            <a:r>
              <a:rPr lang="en-IN" sz="8000" dirty="0"/>
              <a:t>In </a:t>
            </a:r>
            <a:r>
              <a:rPr lang="en-IN" sz="8000" b="1" dirty="0"/>
              <a:t>New Delhi</a:t>
            </a:r>
            <a:r>
              <a:rPr lang="en-IN" sz="8000" dirty="0"/>
              <a:t>, most common are Indian Restaurant, Café &amp; Lounge.</a:t>
            </a:r>
          </a:p>
          <a:p>
            <a:pPr lvl="0"/>
            <a:r>
              <a:rPr lang="en-IN" sz="8000" dirty="0"/>
              <a:t>In </a:t>
            </a:r>
            <a:r>
              <a:rPr lang="en-IN" sz="8000" b="1" dirty="0"/>
              <a:t>West Delhi</a:t>
            </a:r>
            <a:r>
              <a:rPr lang="en-IN" sz="8000" dirty="0"/>
              <a:t>, most common are Fast Food Restaurant, Coffee Shop &amp; Pizza Plaza.</a:t>
            </a:r>
          </a:p>
          <a:p>
            <a:pPr lvl="0"/>
            <a:r>
              <a:rPr lang="en-IN" sz="8000" dirty="0"/>
              <a:t>In </a:t>
            </a:r>
            <a:r>
              <a:rPr lang="en-IN" sz="8000" b="1" dirty="0"/>
              <a:t>South East Delhi</a:t>
            </a:r>
            <a:r>
              <a:rPr lang="en-IN" sz="8000" dirty="0"/>
              <a:t>, most common are Indian Restaurant, Restaurant &amp; Café.</a:t>
            </a:r>
          </a:p>
          <a:p>
            <a:r>
              <a:rPr lang="en-IN" sz="8000" dirty="0"/>
              <a:t>Also, the district with the highest population among these 5 is </a:t>
            </a:r>
            <a:r>
              <a:rPr lang="en-IN" sz="8000" b="1" dirty="0"/>
              <a:t>South Delhi</a:t>
            </a:r>
            <a:r>
              <a:rPr lang="en-IN" sz="8000" dirty="0"/>
              <a:t>.</a:t>
            </a:r>
          </a:p>
          <a:p>
            <a:r>
              <a:rPr lang="en-IN" sz="8000" dirty="0"/>
              <a:t>Now, </a:t>
            </a:r>
            <a:r>
              <a:rPr lang="en-IN" sz="8000" b="1" dirty="0"/>
              <a:t>New Delhi District</a:t>
            </a:r>
            <a:r>
              <a:rPr lang="en-IN" sz="8000" dirty="0"/>
              <a:t> has same top 2 most common eateries but the population is way lesser than </a:t>
            </a:r>
            <a:r>
              <a:rPr lang="en-IN" sz="8000" b="1" dirty="0"/>
              <a:t>Central Delhi</a:t>
            </a:r>
            <a:r>
              <a:rPr lang="en-IN" sz="8000" dirty="0"/>
              <a:t>. This means that even the most common venues would not be having enough footfall.</a:t>
            </a:r>
          </a:p>
          <a:p>
            <a:endParaRPr lang="en-IN" dirty="0"/>
          </a:p>
        </p:txBody>
      </p:sp>
    </p:spTree>
    <p:extLst>
      <p:ext uri="{BB962C8B-B14F-4D97-AF65-F5344CB8AC3E}">
        <p14:creationId xmlns:p14="http://schemas.microsoft.com/office/powerpoint/2010/main" val="201201599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TotalTime>
  <Words>311</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Retrospect</vt:lpstr>
      <vt:lpstr>DATA SCIENCE CAPSTONE PROJECT</vt:lpstr>
      <vt:lpstr>INTRODUCTION</vt:lpstr>
      <vt:lpstr>DATA</vt:lpstr>
      <vt:lpstr>PowerPoint Presentation</vt:lpstr>
      <vt:lpstr>METHODOLOGY</vt:lpstr>
      <vt:lpstr>PowerPoint Presentation</vt:lpstr>
      <vt:lpstr>PowerPoint Presentation</vt:lpstr>
      <vt:lpstr>RESULT</vt:lpstr>
      <vt:lpstr>RESULT</vt:lpstr>
      <vt:lpstr>DISCUSSION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CAPSTONE PROJECT</dc:title>
  <dc:creator>Chaitanya Murthy</dc:creator>
  <cp:lastModifiedBy>Chaitanya Murthy</cp:lastModifiedBy>
  <cp:revision>2</cp:revision>
  <dcterms:created xsi:type="dcterms:W3CDTF">2020-07-02T00:13:26Z</dcterms:created>
  <dcterms:modified xsi:type="dcterms:W3CDTF">2020-07-02T00:30:31Z</dcterms:modified>
</cp:coreProperties>
</file>