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59" r:id="rId7"/>
    <p:sldId id="262" r:id="rId8"/>
    <p:sldId id="263" r:id="rId9"/>
    <p:sldId id="264" r:id="rId10"/>
    <p:sldId id="346" r:id="rId11"/>
    <p:sldId id="265" r:id="rId12"/>
    <p:sldId id="266" r:id="rId13"/>
    <p:sldId id="267" r:id="rId14"/>
    <p:sldId id="268" r:id="rId15"/>
    <p:sldId id="269" r:id="rId16"/>
    <p:sldId id="271" r:id="rId17"/>
    <p:sldId id="272" r:id="rId18"/>
    <p:sldId id="273" r:id="rId19"/>
    <p:sldId id="327" r:id="rId20"/>
    <p:sldId id="270" r:id="rId21"/>
    <p:sldId id="328"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B2EDBA-E363-4960-AFDD-2B0EA2A87BB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B2EDBA-E363-4960-AFDD-2B0EA2A87BB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B2EDBA-E363-4960-AFDD-2B0EA2A87BB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B2EDBA-E363-4960-AFDD-2B0EA2A87BB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B2EDBA-E363-4960-AFDD-2B0EA2A87BB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AB2EDBA-E363-4960-AFDD-2B0EA2A87BB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AB2EDBA-E363-4960-AFDD-2B0EA2A87BB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B2EDBA-E363-4960-AFDD-2B0EA2A87BB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2EDBA-E363-4960-AFDD-2B0EA2A87BB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B2EDBA-E363-4960-AFDD-2B0EA2A87BB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B2EDBA-E363-4960-AFDD-2B0EA2A87BB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6DC35-8681-4C52-8106-E15D829D0BA2}"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1AB2EDBA-E363-4960-AFDD-2B0EA2A87BBB}"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A66DC35-8681-4C52-8106-E15D829D0BA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020" y="125095"/>
            <a:ext cx="10978515" cy="3123565"/>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A Proxy Re-Encryption Approach to Secure Data Sharing in the Internet of Things Based on Blockchain</a:t>
            </a:r>
            <a:b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1755" y="2654802"/>
            <a:ext cx="11454064" cy="3822999"/>
          </a:xfrm>
        </p:spPr>
        <p:txBody>
          <a:bodyPr>
            <a:normAutofit fontScale="90000" lnSpcReduction="20000"/>
          </a:bodyPr>
          <a:lstStyle/>
          <a:p>
            <a:pPr marL="8890" marR="982980" indent="-6350" algn="l">
              <a:lnSpc>
                <a:spcPct val="107000"/>
              </a:lnSpc>
              <a:spcAft>
                <a:spcPts val="820"/>
              </a:spcAft>
            </a:pPr>
            <a:endParaRPr lang="en-IN" sz="16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890" marR="982980" indent="-6350" algn="l">
              <a:lnSpc>
                <a:spcPct val="107000"/>
              </a:lnSpc>
              <a:spcAft>
                <a:spcPts val="820"/>
              </a:spcAft>
            </a:pPr>
            <a:endParaRPr lang="en-IN" sz="16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890" marR="982980" indent="-6350" algn="l">
              <a:lnSpc>
                <a:spcPct val="107000"/>
              </a:lnSpc>
              <a:spcAft>
                <a:spcPts val="820"/>
              </a:spcAft>
            </a:pPr>
            <a:endParaRPr lang="en-IN" sz="16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8890" marR="982980" indent="-6350" algn="l">
              <a:lnSpc>
                <a:spcPct val="107000"/>
              </a:lnSpc>
              <a:spcAft>
                <a:spcPts val="820"/>
              </a:spcAft>
            </a:pPr>
            <a:r>
              <a:rPr lang="en-IN" sz="1600" b="1" u="sng"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PRESENTED </a:t>
            </a:r>
            <a:r>
              <a:rPr lang="en-IN" sz="1600" b="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 </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pP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B Chaitanya		 </a:t>
            </a:r>
            <a:r>
              <a:rPr lang="en-US" alt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20AP1A0507</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pP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600" kern="100" dirty="0" err="1">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altLang="en-IN" sz="1600" kern="100" dirty="0" err="1">
                <a:effectLst/>
                <a:latin typeface="Times New Roman" panose="02020603050405020304" pitchFamily="18" charset="0"/>
                <a:ea typeface="Times New Roman" panose="02020603050405020304" pitchFamily="18" charset="0"/>
                <a:cs typeface="Times New Roman" panose="02020603050405020304" pitchFamily="18" charset="0"/>
              </a:rPr>
              <a:t>ais</a:t>
            </a:r>
            <a:r>
              <a:rPr lang="en-IN" sz="1600" kern="100" dirty="0" err="1">
                <a:effectLst/>
                <a:latin typeface="Times New Roman" panose="02020603050405020304" pitchFamily="18" charset="0"/>
                <a:ea typeface="Times New Roman" panose="02020603050405020304" pitchFamily="18" charset="0"/>
                <a:cs typeface="Times New Roman" panose="02020603050405020304" pitchFamily="18" charset="0"/>
              </a:rPr>
              <a:t>hnavi</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20AP1A0534</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pPr>
            <a:r>
              <a:rPr lang="en-US" alt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K Prasanna		 </a:t>
            </a:r>
            <a:r>
              <a:rPr lang="en-US" alt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20AP1A0528</a:t>
            </a:r>
            <a:endParaRPr lang="en-IN" sz="1600" kern="1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800"/>
              </a:spcAft>
            </a:pPr>
            <a:r>
              <a:rPr lang="en-US" alt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K Sai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durga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prasad 	  </a:t>
            </a:r>
            <a:r>
              <a:rPr lang="en-US" alt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20AP1A0530  </a:t>
            </a:r>
            <a:r>
              <a:rPr lang="en-IN" sz="1800" dirty="0">
                <a:effectLst/>
                <a:latin typeface="Times New Roman" panose="02020603050405020304" pitchFamily="18" charset="0"/>
                <a:ea typeface="Times New Roman" panose="02020603050405020304" pitchFamily="18" charset="0"/>
              </a:rPr>
              <a:t>                                                                   </a:t>
            </a:r>
            <a:r>
              <a:rPr lang="en-US" altLang="en-IN" sz="1800" dirty="0">
                <a:effectLst/>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sym typeface="+mn-ea"/>
              </a:rPr>
              <a:t>        </a:t>
            </a:r>
            <a:r>
              <a:rPr lang="en-US" sz="1400" b="1" u="sng" dirty="0">
                <a:latin typeface="Times New Roman" panose="02020603050405020304" pitchFamily="18" charset="0"/>
                <a:cs typeface="Times New Roman" panose="02020603050405020304" pitchFamily="18" charset="0"/>
                <a:sym typeface="+mn-ea"/>
              </a:rPr>
              <a:t>GUIDED BY</a:t>
            </a:r>
            <a:r>
              <a:rPr lang="en-US" sz="1400" dirty="0">
                <a:latin typeface="Times New Roman" panose="02020603050405020304" pitchFamily="18" charset="0"/>
                <a:cs typeface="Times New Roman" panose="02020603050405020304" pitchFamily="18" charset="0"/>
                <a:sym typeface="+mn-ea"/>
              </a:rPr>
              <a:t>:</a:t>
            </a:r>
            <a:r>
              <a:rPr lang="en-IN" sz="14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715" marR="973455" indent="-6350" algn="just">
              <a:lnSpc>
                <a:spcPct val="107000"/>
              </a:lnSpc>
              <a:spcAft>
                <a:spcPts val="785"/>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Mr. G</a:t>
            </a:r>
            <a:r>
              <a:rPr lang="en-US" alt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a:t>
            </a:r>
            <a:r>
              <a:rPr 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S</a:t>
            </a:r>
            <a:r>
              <a:rPr lang="en-US" alt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a:t>
            </a:r>
            <a:r>
              <a:rPr 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 V</a:t>
            </a:r>
            <a:r>
              <a:rPr lang="en-US" alt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a:t>
            </a:r>
            <a:r>
              <a:rPr 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 R</a:t>
            </a:r>
            <a:r>
              <a:rPr lang="en-US" alt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a:t>
            </a:r>
            <a:r>
              <a:rPr lang="en-IN" sz="1400" dirty="0">
                <a:solidFill>
                  <a:schemeClr val="tx1">
                    <a:lumMod val="85000"/>
                    <a:lumOff val="15000"/>
                  </a:schemeClr>
                </a:solidFill>
                <a:effectLst/>
                <a:latin typeface="Times New Roman" panose="02020603050405020304" pitchFamily="18" charset="0"/>
                <a:ea typeface="Times New Roman" panose="02020603050405020304" pitchFamily="18" charset="0"/>
                <a:sym typeface="+mn-ea"/>
              </a:rPr>
              <a:t> ABHISHEK</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715" marR="973455" indent="-6350" algn="just">
              <a:lnSpc>
                <a:spcPct val="107000"/>
              </a:lnSpc>
              <a:spcAft>
                <a:spcPts val="785"/>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Assistant Professor.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nSpc>
                <a:spcPct val="115000"/>
              </a:lnSpc>
              <a:spcAft>
                <a:spcPts val="600"/>
              </a:spcAft>
              <a:buNone/>
            </a:pPr>
            <a:r>
              <a:rPr lang="en-US" sz="1800" b="1" u="sng" dirty="0">
                <a:latin typeface="Times New Roman" panose="02020603050405020304" pitchFamily="18" charset="0"/>
                <a:ea typeface="Times New Roman" panose="02020603050405020304" pitchFamily="18" charset="0"/>
                <a:cs typeface="Times New Roman" panose="02020603050405020304" pitchFamily="18" charset="0"/>
                <a:sym typeface="+mn-ea"/>
              </a:rPr>
              <a:t>SOFTWARE</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REQUIREMENTS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Operating System 		-	Windows 10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Coding Language	               -                Java/J2EE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Front End			-	Html5,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sym typeface="+mn-ea"/>
              </a:rPr>
              <a:t>Css3</a:t>
            </a:r>
            <a:r>
              <a:rPr lang="en-US" sz="18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sym typeface="+mn-ea"/>
              </a:rPr>
              <a:t>Javascript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6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Back End			-	MySQL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pPr>
              <a:lnSpc>
                <a:spcPct val="150000"/>
              </a:lnSpc>
            </a:pP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1800" b="1" u="sng" dirty="0">
                <a:latin typeface="Times New Roman" panose="02020603050405020304" pitchFamily="18" charset="0"/>
                <a:cs typeface="Times New Roman" panose="02020603050405020304" pitchFamily="18" charset="0"/>
                <a:sym typeface="+mn-ea"/>
              </a:rPr>
              <a:t>HARDWARE REQUIREMENTS </a:t>
            </a:r>
            <a:r>
              <a:rPr lang="en-US" sz="1800" b="1" dirty="0">
                <a:latin typeface="Times New Roman" panose="02020603050405020304" pitchFamily="18" charset="0"/>
                <a:cs typeface="Times New Roman" panose="02020603050405020304" pitchFamily="18" charset="0"/>
                <a:sym typeface="+mn-ea"/>
              </a:rPr>
              <a:t>:</a:t>
            </a:r>
            <a:endParaRPr lang="en-US" sz="1800" b="1" dirty="0">
              <a:latin typeface="Times New Roman" panose="02020603050405020304" pitchFamily="18" charset="0"/>
              <a:cs typeface="Times New Roman" panose="02020603050405020304" pitchFamily="18" charset="0"/>
              <a:sym typeface="+mn-ea"/>
            </a:endParaRPr>
          </a:p>
          <a:p>
            <a:pPr marL="0" indent="0">
              <a:buNone/>
            </a:pPr>
            <a:endParaRPr lang="en-US" sz="1800" b="1"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ro</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ssor                                </a:t>
            </a:r>
            <a:r>
              <a:rPr lang="en-US" sz="1800" spc="145"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800" dirty="0">
                <a:latin typeface="Times New Roman" panose="02020603050405020304" pitchFamily="18" charset="0"/>
                <a:cs typeface="Times New Roman" panose="02020603050405020304" pitchFamily="18" charset="0"/>
                <a:sym typeface="+mn-ea"/>
              </a:rPr>
              <a:t>Intel i3 11</a:t>
            </a:r>
            <a:r>
              <a:rPr lang="en-IN" sz="1800" baseline="30000" dirty="0">
                <a:latin typeface="Times New Roman" panose="02020603050405020304" pitchFamily="18" charset="0"/>
                <a:cs typeface="Times New Roman" panose="02020603050405020304" pitchFamily="18" charset="0"/>
                <a:sym typeface="+mn-ea"/>
              </a:rPr>
              <a:t>th</a:t>
            </a:r>
            <a:r>
              <a:rPr lang="en-IN" sz="1800" dirty="0">
                <a:latin typeface="Times New Roman" panose="02020603050405020304" pitchFamily="18" charset="0"/>
                <a:cs typeface="Times New Roman" panose="02020603050405020304" pitchFamily="18" charset="0"/>
                <a:sym typeface="+mn-ea"/>
              </a:rPr>
              <a:t> Generation</a:t>
            </a:r>
            <a:endParaRPr lang="en-IN" sz="1800" dirty="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Random Access Memory        -          8GB</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endParaRPr lang="en-IN" sz="1800" dirty="0">
              <a:latin typeface="Times New Roman" panose="02020603050405020304" pitchFamily="18" charset="0"/>
              <a:ea typeface="Segoe UI Symbol" panose="020B0502040204020203" charset="0"/>
              <a:cs typeface="Times New Roman" panose="02020603050405020304" pitchFamily="18" charset="0"/>
            </a:endParaRPr>
          </a:p>
          <a:p>
            <a:pPr marL="360680" indent="-285750" algn="just">
              <a:spcBef>
                <a:spcPts val="465"/>
              </a:spcBef>
              <a:spcAft>
                <a:spcPts val="0"/>
              </a:spcAft>
              <a:buFont typeface="Wingdings" panose="05000000000000000000" charset="0"/>
              <a:buChar char="Ø"/>
            </a:pPr>
            <a:r>
              <a:rPr lang="en-IN" sz="1800" dirty="0">
                <a:effectLst/>
                <a:latin typeface="Times New Roman" panose="02020603050405020304" pitchFamily="18" charset="0"/>
                <a:ea typeface="Segoe UI Symbol" panose="020B0502040204020203" charset="0"/>
                <a:cs typeface="Times New Roman" panose="02020603050405020304" pitchFamily="18" charset="0"/>
                <a:sym typeface="+mn-ea"/>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rd </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isk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512gb SSD</a:t>
            </a:r>
            <a:endPar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60680" indent="-285750" algn="just">
              <a:spcBef>
                <a:spcPts val="465"/>
              </a:spcBef>
              <a:spcAft>
                <a:spcPts val="0"/>
              </a:spcAft>
              <a:buFont typeface="Wingdings" panose="05000000000000000000" charset="0"/>
              <a:buChar char="Ø"/>
            </a:pPr>
            <a:endPar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60680" indent="-285750" algn="just">
              <a:spcBef>
                <a:spcPts val="465"/>
              </a:spcBef>
              <a:spcAft>
                <a:spcPts val="0"/>
              </a:spcAft>
              <a:buFont typeface="Wingdings" panose="05000000000000000000" charset="0"/>
              <a:buChar char="Ø"/>
            </a:pPr>
            <a:r>
              <a:rPr sz="1800" spc="-40" dirty="0">
                <a:latin typeface="Times New Roman" panose="02020603050405020304"/>
                <a:cs typeface="Times New Roman" panose="02020603050405020304"/>
                <a:sym typeface="+mn-ea"/>
              </a:rPr>
              <a:t>S</a:t>
            </a:r>
            <a:r>
              <a:rPr lang="en-US" sz="1800" spc="-40" dirty="0">
                <a:latin typeface="Times New Roman" panose="02020603050405020304"/>
                <a:cs typeface="Times New Roman" panose="02020603050405020304"/>
                <a:sym typeface="+mn-ea"/>
              </a:rPr>
              <a:t>erver                                        -          </a:t>
            </a:r>
            <a:r>
              <a:rPr sz="1800" dirty="0">
                <a:latin typeface="Times New Roman" panose="02020603050405020304"/>
                <a:cs typeface="Times New Roman" panose="02020603050405020304"/>
                <a:sym typeface="+mn-ea"/>
              </a:rPr>
              <a:t>	</a:t>
            </a:r>
            <a:r>
              <a:rPr sz="1800" spc="-10" dirty="0">
                <a:latin typeface="Times New Roman" panose="02020603050405020304"/>
                <a:cs typeface="Times New Roman" panose="02020603050405020304"/>
                <a:sym typeface="+mn-ea"/>
              </a:rPr>
              <a:t>X</a:t>
            </a:r>
            <a:r>
              <a:rPr lang="en-US" sz="1800" spc="-10" dirty="0">
                <a:latin typeface="Times New Roman" panose="02020603050405020304"/>
                <a:cs typeface="Times New Roman" panose="02020603050405020304"/>
                <a:sym typeface="+mn-ea"/>
              </a:rPr>
              <a:t>ampp</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400" b="1" dirty="0">
              <a:latin typeface="Times New Roman" panose="02020603050405020304" pitchFamily="18" charset="0"/>
              <a:cs typeface="Times New Roman" panose="02020603050405020304" pitchFamily="18" charset="0"/>
            </a:endParaRPr>
          </a:p>
          <a:p>
            <a:pPr marL="0" indent="0">
              <a:buNone/>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rgbClr val="000000"/>
                </a:solidFill>
                <a:latin typeface="Times New Roman" panose="02020603050405020304" pitchFamily="18" charset="0"/>
                <a:sym typeface="+mn-ea"/>
              </a:rPr>
              <a:t>    </a:t>
            </a:r>
            <a:r>
              <a:rPr lang="en-IN" sz="2400" b="1" u="sng" dirty="0">
                <a:solidFill>
                  <a:srgbClr val="000000"/>
                </a:solidFill>
                <a:latin typeface="Times New Roman" panose="02020603050405020304" pitchFamily="18" charset="0"/>
                <a:sym typeface="+mn-ea"/>
              </a:rPr>
              <a:t> ALGORITHMS</a:t>
            </a:r>
            <a:endParaRPr lang="en-US" sz="2400"/>
          </a:p>
        </p:txBody>
      </p:sp>
      <p:sp>
        <p:nvSpPr>
          <p:cNvPr id="3" name="Content Placeholder 2"/>
          <p:cNvSpPr>
            <a:spLocks noGrp="1"/>
          </p:cNvSpPr>
          <p:nvPr>
            <p:ph idx="1"/>
          </p:nvPr>
        </p:nvSpPr>
        <p:spPr/>
        <p:txBody>
          <a:bodyPr/>
          <a:p>
            <a:pPr>
              <a:lnSpc>
                <a:spcPct val="150000"/>
              </a:lnSpc>
            </a:pPr>
            <a:r>
              <a:rPr lang="en-US" sz="1800">
                <a:latin typeface="Times New Roman" panose="02020603050405020304" pitchFamily="18" charset="0"/>
                <a:cs typeface="Times New Roman" panose="02020603050405020304" pitchFamily="18" charset="0"/>
              </a:rPr>
              <a:t>SHA( Secured Hash Algorithms)</a:t>
            </a: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Advanced Encryption Standard (AES)</a:t>
            </a: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RSA Algorithm </a:t>
            </a: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85800"/>
          </a:xfrm>
        </p:spPr>
        <p:txBody>
          <a:bodyPr/>
          <a:p>
            <a:r>
              <a:rPr lang="en-IN" sz="2000" b="1" u="sng" dirty="0">
                <a:latin typeface="Times New Roman" panose="02020603050405020304" pitchFamily="18" charset="0"/>
                <a:cs typeface="Times New Roman" panose="02020603050405020304" pitchFamily="18" charset="0"/>
                <a:sym typeface="+mn-ea"/>
              </a:rPr>
              <a:t>UML DIAGRAMS</a:t>
            </a:r>
            <a:endParaRPr lang="en-US" sz="2000"/>
          </a:p>
        </p:txBody>
      </p:sp>
      <p:sp>
        <p:nvSpPr>
          <p:cNvPr id="5" name="Text Box 4"/>
          <p:cNvSpPr txBox="1"/>
          <p:nvPr/>
        </p:nvSpPr>
        <p:spPr>
          <a:xfrm>
            <a:off x="701675" y="837565"/>
            <a:ext cx="4064000" cy="368300"/>
          </a:xfrm>
          <a:prstGeom prst="rect">
            <a:avLst/>
          </a:prstGeom>
          <a:noFill/>
        </p:spPr>
        <p:txBody>
          <a:bodyPr wrap="square" rtlCol="0">
            <a:spAutoFit/>
          </a:bodyPr>
          <a:p>
            <a:r>
              <a:rPr lang="en-IN" b="1" u="sng" dirty="0">
                <a:latin typeface="Times New Roman" panose="02020603050405020304" pitchFamily="18" charset="0"/>
                <a:cs typeface="Times New Roman" panose="02020603050405020304" pitchFamily="18" charset="0"/>
                <a:sym typeface="+mn-ea"/>
              </a:rPr>
              <a:t>1.Use case Diagram</a:t>
            </a:r>
            <a:endParaRPr lang="en-US"/>
          </a:p>
        </p:txBody>
      </p:sp>
      <p:pic>
        <p:nvPicPr>
          <p:cNvPr id="3" name="Picture 2" descr="kgccc"/>
          <p:cNvPicPr>
            <a:picLocks noChangeAspect="1"/>
          </p:cNvPicPr>
          <p:nvPr/>
        </p:nvPicPr>
        <p:blipFill>
          <a:blip r:embed="rId1"/>
          <a:stretch>
            <a:fillRect/>
          </a:stretch>
        </p:blipFill>
        <p:spPr>
          <a:xfrm>
            <a:off x="1536700" y="1205230"/>
            <a:ext cx="8875395" cy="5653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885825" y="436880"/>
            <a:ext cx="5376545" cy="368300"/>
          </a:xfrm>
          <a:prstGeom prst="rect">
            <a:avLst/>
          </a:prstGeom>
          <a:noFill/>
        </p:spPr>
        <p:txBody>
          <a:bodyPr wrap="square" rtlCol="0">
            <a:spAutoFit/>
          </a:bodyPr>
          <a:p>
            <a:r>
              <a:rPr lang="en-IN" b="1" u="sng" dirty="0">
                <a:latin typeface="Times New Roman" panose="02020603050405020304" pitchFamily="18" charset="0"/>
                <a:cs typeface="Times New Roman" panose="02020603050405020304" pitchFamily="18" charset="0"/>
                <a:sym typeface="+mn-ea"/>
              </a:rPr>
              <a:t>2.Class Diagram</a:t>
            </a:r>
            <a:endParaRPr lang="en-US"/>
          </a:p>
        </p:txBody>
      </p:sp>
      <p:pic>
        <p:nvPicPr>
          <p:cNvPr id="2" name="Picture -2147482509" descr="hhhhhhh"/>
          <p:cNvPicPr>
            <a:picLocks noChangeAspect="1"/>
          </p:cNvPicPr>
          <p:nvPr/>
        </p:nvPicPr>
        <p:blipFill>
          <a:blip r:embed="rId1"/>
          <a:stretch>
            <a:fillRect/>
          </a:stretch>
        </p:blipFill>
        <p:spPr>
          <a:xfrm>
            <a:off x="668655" y="1005205"/>
            <a:ext cx="10516870" cy="585343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63980" y="375920"/>
            <a:ext cx="4064000" cy="368300"/>
          </a:xfrm>
          <a:prstGeom prst="rect">
            <a:avLst/>
          </a:prstGeom>
          <a:noFill/>
        </p:spPr>
        <p:txBody>
          <a:bodyPr wrap="square" rtlCol="0">
            <a:spAutoFit/>
          </a:bodyPr>
          <a:p>
            <a:r>
              <a:rPr lang="en-US" altLang="en-IN" b="1" u="sng" dirty="0">
                <a:latin typeface="Times New Roman" panose="02020603050405020304" pitchFamily="18" charset="0"/>
                <a:cs typeface="Times New Roman" panose="02020603050405020304" pitchFamily="18" charset="0"/>
                <a:sym typeface="+mn-ea"/>
              </a:rPr>
              <a:t>3</a:t>
            </a:r>
            <a:r>
              <a:rPr lang="en-IN" b="1" u="sng" dirty="0">
                <a:latin typeface="Times New Roman" panose="02020603050405020304" pitchFamily="18" charset="0"/>
                <a:cs typeface="Times New Roman" panose="02020603050405020304" pitchFamily="18" charset="0"/>
                <a:sym typeface="+mn-ea"/>
              </a:rPr>
              <a:t>.Sequence Diagram</a:t>
            </a:r>
            <a:endParaRPr lang="en-US"/>
          </a:p>
        </p:txBody>
      </p:sp>
      <p:sp>
        <p:nvSpPr>
          <p:cNvPr id="3" name="Text Box 2"/>
          <p:cNvSpPr txBox="1"/>
          <p:nvPr/>
        </p:nvSpPr>
        <p:spPr>
          <a:xfrm>
            <a:off x="607060" y="1108710"/>
            <a:ext cx="4064000" cy="368300"/>
          </a:xfrm>
          <a:prstGeom prst="rect">
            <a:avLst/>
          </a:prstGeom>
          <a:noFill/>
        </p:spPr>
        <p:txBody>
          <a:bodyPr wrap="square" rtlCol="0">
            <a:spAutoFit/>
          </a:bodyPr>
          <a:p>
            <a:endParaRPr lang="en-US"/>
          </a:p>
        </p:txBody>
      </p:sp>
      <p:pic>
        <p:nvPicPr>
          <p:cNvPr id="4" name="Picture 3" descr="cla"/>
          <p:cNvPicPr>
            <a:picLocks noChangeAspect="1"/>
          </p:cNvPicPr>
          <p:nvPr/>
        </p:nvPicPr>
        <p:blipFill>
          <a:blip r:embed="rId1"/>
          <a:stretch>
            <a:fillRect/>
          </a:stretch>
        </p:blipFill>
        <p:spPr>
          <a:xfrm>
            <a:off x="3004820" y="810895"/>
            <a:ext cx="5883910" cy="5978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35100" y="711835"/>
            <a:ext cx="4064000" cy="368300"/>
          </a:xfrm>
          <a:prstGeom prst="rect">
            <a:avLst/>
          </a:prstGeom>
          <a:noFill/>
        </p:spPr>
        <p:txBody>
          <a:bodyPr wrap="square" rtlCol="0">
            <a:spAutoFit/>
          </a:bodyPr>
          <a:p>
            <a:r>
              <a:rPr lang="en-US" altLang="en-IN" b="1" u="sng" dirty="0">
                <a:latin typeface="Times New Roman" panose="02020603050405020304" pitchFamily="18" charset="0"/>
                <a:cs typeface="Times New Roman" panose="02020603050405020304" pitchFamily="18" charset="0"/>
                <a:sym typeface="+mn-ea"/>
              </a:rPr>
              <a:t>4</a:t>
            </a:r>
            <a:r>
              <a:rPr lang="en-IN" b="1" u="sng" dirty="0">
                <a:latin typeface="Times New Roman" panose="02020603050405020304" pitchFamily="18" charset="0"/>
                <a:cs typeface="Times New Roman" panose="02020603050405020304" pitchFamily="18" charset="0"/>
                <a:sym typeface="+mn-ea"/>
              </a:rPr>
              <a:t>.Collaboration Diagram</a:t>
            </a:r>
            <a:endParaRPr lang="en-US"/>
          </a:p>
        </p:txBody>
      </p:sp>
      <p:pic>
        <p:nvPicPr>
          <p:cNvPr id="3" name="Content Placeholder 2" descr="haiguru"/>
          <p:cNvPicPr>
            <a:picLocks noChangeAspect="1"/>
          </p:cNvPicPr>
          <p:nvPr>
            <p:ph idx="1"/>
          </p:nvPr>
        </p:nvPicPr>
        <p:blipFill>
          <a:blip r:embed="rId1"/>
          <a:stretch>
            <a:fillRect/>
          </a:stretch>
        </p:blipFill>
        <p:spPr>
          <a:xfrm>
            <a:off x="2365375" y="1061085"/>
            <a:ext cx="6803390" cy="4526280"/>
          </a:xfrm>
          <a:prstGeom prst="rect">
            <a:avLst/>
          </a:prstGeom>
        </p:spPr>
      </p:pic>
      <p:sp>
        <p:nvSpPr>
          <p:cNvPr id="4" name="Text Box 3"/>
          <p:cNvSpPr txBox="1"/>
          <p:nvPr/>
        </p:nvSpPr>
        <p:spPr>
          <a:xfrm>
            <a:off x="6751320" y="2952750"/>
            <a:ext cx="4044950" cy="276225"/>
          </a:xfrm>
          <a:prstGeom prst="rect">
            <a:avLst/>
          </a:prstGeom>
          <a:noFill/>
        </p:spPr>
        <p:txBody>
          <a:bodyPr wrap="square" rtlCol="0">
            <a:noAutofit/>
          </a:bodyPr>
          <a:p>
            <a:r>
              <a:rPr lang="en-US" sz="1000"/>
              <a:t>1</a:t>
            </a:r>
            <a:endParaRPr lang="en-US" sz="1000"/>
          </a:p>
        </p:txBody>
      </p:sp>
      <p:sp>
        <p:nvSpPr>
          <p:cNvPr id="6" name="Text Box 5"/>
          <p:cNvSpPr txBox="1"/>
          <p:nvPr/>
        </p:nvSpPr>
        <p:spPr>
          <a:xfrm>
            <a:off x="6365875" y="2308860"/>
            <a:ext cx="4478655" cy="795655"/>
          </a:xfrm>
          <a:prstGeom prst="rect">
            <a:avLst/>
          </a:prstGeom>
          <a:noFill/>
        </p:spPr>
        <p:txBody>
          <a:bodyPr wrap="square" rtlCol="0">
            <a:noAutofit/>
          </a:bodyPr>
          <a:p>
            <a:r>
              <a:rPr lang="en-US" sz="1000"/>
              <a:t>2</a:t>
            </a:r>
            <a:endParaRPr lang="en-US" sz="1000"/>
          </a:p>
        </p:txBody>
      </p:sp>
      <p:sp>
        <p:nvSpPr>
          <p:cNvPr id="9" name="Text Box 8"/>
          <p:cNvSpPr txBox="1"/>
          <p:nvPr/>
        </p:nvSpPr>
        <p:spPr>
          <a:xfrm>
            <a:off x="4390390" y="3818255"/>
            <a:ext cx="9041130" cy="1642110"/>
          </a:xfrm>
          <a:prstGeom prst="rect">
            <a:avLst/>
          </a:prstGeom>
          <a:noFill/>
        </p:spPr>
        <p:txBody>
          <a:bodyPr wrap="square" rtlCol="0">
            <a:noAutofit/>
          </a:bodyPr>
          <a:p>
            <a:r>
              <a:rPr lang="en-US" sz="1000"/>
              <a:t>3</a:t>
            </a:r>
            <a:endParaRPr lang="en-US" sz="1000"/>
          </a:p>
        </p:txBody>
      </p:sp>
      <p:sp>
        <p:nvSpPr>
          <p:cNvPr id="10" name="Text Box 9"/>
          <p:cNvSpPr txBox="1"/>
          <p:nvPr/>
        </p:nvSpPr>
        <p:spPr>
          <a:xfrm>
            <a:off x="5793740" y="3905250"/>
            <a:ext cx="4516755" cy="879475"/>
          </a:xfrm>
          <a:prstGeom prst="rect">
            <a:avLst/>
          </a:prstGeom>
          <a:noFill/>
        </p:spPr>
        <p:txBody>
          <a:bodyPr wrap="square" rtlCol="0">
            <a:noAutofit/>
          </a:bodyPr>
          <a:p>
            <a:r>
              <a:rPr lang="en-US" sz="1000"/>
              <a:t>4</a:t>
            </a:r>
            <a:endParaRPr 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55420" y="39624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5.Activity Diagram for Admin</a:t>
            </a:r>
            <a:endParaRPr lang="en-US" b="1" u="sng">
              <a:latin typeface="Times New Roman" panose="02020603050405020304" pitchFamily="18" charset="0"/>
              <a:cs typeface="Times New Roman" panose="02020603050405020304" pitchFamily="18" charset="0"/>
            </a:endParaRPr>
          </a:p>
        </p:txBody>
      </p:sp>
      <p:pic>
        <p:nvPicPr>
          <p:cNvPr id="3" name="Content Placeholder 2" descr="act"/>
          <p:cNvPicPr>
            <a:picLocks noChangeAspect="1"/>
          </p:cNvPicPr>
          <p:nvPr>
            <p:ph idx="1"/>
          </p:nvPr>
        </p:nvPicPr>
        <p:blipFill>
          <a:blip r:embed="rId1"/>
          <a:stretch>
            <a:fillRect/>
          </a:stretch>
        </p:blipFill>
        <p:spPr>
          <a:xfrm>
            <a:off x="3024505" y="1089660"/>
            <a:ext cx="5881370" cy="5547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800" b="1" u="sng">
                <a:latin typeface="Times New Roman" panose="02020603050405020304" pitchFamily="18" charset="0"/>
                <a:cs typeface="Times New Roman" panose="02020603050405020304" pitchFamily="18" charset="0"/>
              </a:rPr>
              <a:t>7.STATE DIAGRAM</a:t>
            </a:r>
            <a:endParaRPr lang="en-US" sz="1800" b="1" u="sng">
              <a:latin typeface="Times New Roman" panose="02020603050405020304" pitchFamily="18" charset="0"/>
              <a:cs typeface="Times New Roman" panose="02020603050405020304" pitchFamily="18" charset="0"/>
            </a:endParaRPr>
          </a:p>
        </p:txBody>
      </p:sp>
      <p:pic>
        <p:nvPicPr>
          <p:cNvPr id="7" name="Content Placeholder 6" descr="lastone"/>
          <p:cNvPicPr>
            <a:picLocks noChangeAspect="1"/>
          </p:cNvPicPr>
          <p:nvPr>
            <p:ph idx="1"/>
          </p:nvPr>
        </p:nvPicPr>
        <p:blipFill>
          <a:blip r:embed="rId1"/>
          <a:stretch>
            <a:fillRect/>
          </a:stretch>
        </p:blipFill>
        <p:spPr>
          <a:xfrm>
            <a:off x="2759710" y="1181735"/>
            <a:ext cx="6140450" cy="49447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37185" y="274320"/>
            <a:ext cx="4846320" cy="1011555"/>
          </a:xfrm>
          <a:prstGeom prst="rect">
            <a:avLst/>
          </a:prstGeom>
          <a:noFill/>
        </p:spPr>
        <p:txBody>
          <a:bodyPr wrap="square" rtlCol="0">
            <a:noAutofit/>
          </a:bodyPr>
          <a:p>
            <a:r>
              <a:rPr lang="en-US" altLang="en-IN" b="1" u="sng" dirty="0">
                <a:latin typeface="Times New Roman" panose="02020603050405020304" pitchFamily="18" charset="0"/>
                <a:cs typeface="Times New Roman" panose="02020603050405020304" pitchFamily="18" charset="0"/>
                <a:sym typeface="+mn-ea"/>
              </a:rPr>
              <a:t>6</a:t>
            </a:r>
            <a:r>
              <a:rPr lang="en-IN" b="1" u="sng" dirty="0">
                <a:latin typeface="Times New Roman" panose="02020603050405020304" pitchFamily="18" charset="0"/>
                <a:cs typeface="Times New Roman" panose="02020603050405020304" pitchFamily="18" charset="0"/>
                <a:sym typeface="+mn-ea"/>
              </a:rPr>
              <a:t>.Component Diagram</a:t>
            </a:r>
            <a:endParaRPr lang="en-IN" b="1" u="sng" dirty="0">
              <a:latin typeface="Times New Roman" panose="02020603050405020304" pitchFamily="18" charset="0"/>
              <a:cs typeface="Times New Roman" panose="02020603050405020304" pitchFamily="18" charset="0"/>
            </a:endParaRPr>
          </a:p>
          <a:p>
            <a:endParaRPr lang="en-US"/>
          </a:p>
        </p:txBody>
      </p:sp>
      <p:pic>
        <p:nvPicPr>
          <p:cNvPr id="2" name="Picture -2147482510" descr="compo"/>
          <p:cNvPicPr>
            <a:picLocks noChangeAspect="1"/>
          </p:cNvPicPr>
          <p:nvPr/>
        </p:nvPicPr>
        <p:blipFill>
          <a:blip r:embed="rId1"/>
          <a:stretch>
            <a:fillRect/>
          </a:stretch>
        </p:blipFill>
        <p:spPr>
          <a:xfrm>
            <a:off x="2891790" y="1286510"/>
            <a:ext cx="5897880" cy="47129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1600" b="1" dirty="0">
                <a:latin typeface="Times New Roman" panose="02020603050405020304" pitchFamily="18" charset="0"/>
                <a:cs typeface="Times New Roman" panose="02020603050405020304" pitchFamily="18" charset="0"/>
                <a:sym typeface="+mn-ea"/>
              </a:rPr>
              <a:t> </a:t>
            </a:r>
            <a:r>
              <a:rPr lang="en-IN" sz="2400" b="1" u="sng" dirty="0">
                <a:latin typeface="Times New Roman" panose="02020603050405020304" pitchFamily="18" charset="0"/>
                <a:cs typeface="Times New Roman" panose="02020603050405020304" pitchFamily="18" charset="0"/>
                <a:sym typeface="+mn-ea"/>
              </a:rPr>
              <a:t>CONTENT</a:t>
            </a:r>
            <a:r>
              <a:rPr lang="en-IN" b="1" u="sng" dirty="0">
                <a:latin typeface="Times New Roman" panose="02020603050405020304" pitchFamily="18" charset="0"/>
                <a:cs typeface="Times New Roman" panose="02020603050405020304" pitchFamily="18" charset="0"/>
                <a:sym typeface="+mn-ea"/>
              </a:rPr>
              <a:t> </a:t>
            </a:r>
            <a:endParaRPr lang="en-US"/>
          </a:p>
        </p:txBody>
      </p:sp>
      <p:sp>
        <p:nvSpPr>
          <p:cNvPr id="3" name="Content Placeholder 2"/>
          <p:cNvSpPr>
            <a:spLocks noGrp="1"/>
          </p:cNvSpPr>
          <p:nvPr>
            <p:ph idx="1"/>
          </p:nvPr>
        </p:nvSpPr>
        <p:spPr/>
        <p:txBody>
          <a:bodyPr/>
          <a:p>
            <a:pP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ABSTRACT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sym typeface="+mn-ea"/>
              </a:rPr>
              <a:t>INTRODUCTION</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EXISITING SYSTEM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LITERATURE SURVEY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PROPOSED SYSTEM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SOFTWARE REQUIREMENTS SPECIFICATIONS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ALGORITHMS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sym typeface="+mn-ea"/>
              </a:rPr>
              <a:t>UML DIAGRAMS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SCREENSHOTS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CONCLUSION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sym typeface="+mn-ea"/>
              </a:rPr>
              <a:t>REFERENCES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1800" b="1" u="sng">
                <a:latin typeface="Times New Roman" panose="02020603050405020304" pitchFamily="18" charset="0"/>
                <a:cs typeface="Times New Roman" panose="02020603050405020304" pitchFamily="18" charset="0"/>
              </a:rPr>
              <a:t>8.DEPLOYMENT DIAGRAM</a:t>
            </a:r>
            <a:endParaRPr lang="en-US" sz="1800" b="1" u="sng">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690495" y="1600200"/>
            <a:ext cx="6877050" cy="4940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58520"/>
          </a:xfrm>
        </p:spPr>
        <p:txBody>
          <a:bodyPr/>
          <a:p>
            <a:r>
              <a:rPr lang="en-US" sz="2000" b="1" u="sng" dirty="0">
                <a:latin typeface="Times New Roman" panose="02020603050405020304" pitchFamily="18" charset="0"/>
                <a:cs typeface="Times New Roman" panose="02020603050405020304" pitchFamily="18" charset="0"/>
                <a:sym typeface="+mn-ea"/>
              </a:rPr>
              <a:t>SCREENSHOTS</a:t>
            </a:r>
            <a:endParaRPr lang="en-US" sz="2000" u="sng"/>
          </a:p>
        </p:txBody>
      </p:sp>
      <p:pic>
        <p:nvPicPr>
          <p:cNvPr id="4" name="Content Placeholder 3" descr="home page"/>
          <p:cNvPicPr>
            <a:picLocks noChangeAspect="1"/>
          </p:cNvPicPr>
          <p:nvPr>
            <p:ph idx="1"/>
          </p:nvPr>
        </p:nvPicPr>
        <p:blipFill>
          <a:blip r:embed="rId1"/>
          <a:stretch>
            <a:fillRect/>
          </a:stretch>
        </p:blipFill>
        <p:spPr>
          <a:xfrm>
            <a:off x="1028700" y="1244600"/>
            <a:ext cx="9807575" cy="4881880"/>
          </a:xfrm>
          <a:prstGeom prst="rect">
            <a:avLst/>
          </a:prstGeom>
        </p:spPr>
      </p:pic>
      <p:sp>
        <p:nvSpPr>
          <p:cNvPr id="5" name="Text Box 4"/>
          <p:cNvSpPr txBox="1"/>
          <p:nvPr/>
        </p:nvSpPr>
        <p:spPr>
          <a:xfrm>
            <a:off x="1242060" y="813435"/>
            <a:ext cx="4064000" cy="645160"/>
          </a:xfrm>
          <a:prstGeom prst="rect">
            <a:avLst/>
          </a:prstGeom>
          <a:noFill/>
        </p:spPr>
        <p:txBody>
          <a:bodyPr wrap="square" rtlCol="0">
            <a:spAutoFit/>
          </a:bodyPr>
          <a:p>
            <a:r>
              <a:rPr lang="en-US" b="1" u="sng" dirty="0">
                <a:latin typeface="Times New Roman" panose="02020603050405020304" pitchFamily="18" charset="0"/>
                <a:cs typeface="Times New Roman" panose="02020603050405020304" pitchFamily="18" charset="0"/>
                <a:sym typeface="+mn-ea"/>
              </a:rPr>
              <a:t> 1)HOME PAGE:</a:t>
            </a:r>
            <a:endParaRPr lang="en-US" b="1" u="sng"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2147482559" descr="WhatsApp Image 2024-05-05 at 18.48.17_69a93091"/>
          <p:cNvPicPr>
            <a:picLocks noChangeAspect="1"/>
          </p:cNvPicPr>
          <p:nvPr>
            <p:ph idx="1"/>
          </p:nvPr>
        </p:nvPicPr>
        <p:blipFill>
          <a:blip r:embed="rId1"/>
          <a:stretch>
            <a:fillRect/>
          </a:stretch>
        </p:blipFill>
        <p:spPr>
          <a:xfrm>
            <a:off x="609600" y="875665"/>
            <a:ext cx="10972800" cy="5273675"/>
          </a:xfrm>
          <a:prstGeom prst="rect">
            <a:avLst/>
          </a:prstGeom>
          <a:noFill/>
          <a:ln w="9525">
            <a:noFill/>
          </a:ln>
        </p:spPr>
      </p:pic>
      <p:sp>
        <p:nvSpPr>
          <p:cNvPr id="4" name="Text Box 3"/>
          <p:cNvSpPr txBox="1"/>
          <p:nvPr/>
        </p:nvSpPr>
        <p:spPr>
          <a:xfrm>
            <a:off x="1109980" y="54864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 2)Owner page:</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8610"/>
            <a:ext cx="10972800" cy="5817870"/>
          </a:xfrm>
        </p:spPr>
        <p:txBody>
          <a:bodyPr/>
          <a:p>
            <a:r>
              <a:rPr lang="en-US" sz="1800" b="1" u="sng">
                <a:latin typeface="Times New Roman" panose="02020603050405020304" pitchFamily="18" charset="0"/>
                <a:cs typeface="Times New Roman" panose="02020603050405020304" pitchFamily="18" charset="0"/>
              </a:rPr>
              <a:t>4)Proxy page:</a:t>
            </a:r>
            <a:endParaRPr lang="en-US" sz="1800" b="1" u="sng">
              <a:latin typeface="Times New Roman" panose="02020603050405020304" pitchFamily="18" charset="0"/>
              <a:cs typeface="Times New Roman" panose="02020603050405020304" pitchFamily="18" charset="0"/>
            </a:endParaRPr>
          </a:p>
        </p:txBody>
      </p:sp>
      <p:pic>
        <p:nvPicPr>
          <p:cNvPr id="2" name="Picture -2147482558" descr="WhatsApp Image 2024-05-05 at 19.12.54_1d42ed9b"/>
          <p:cNvPicPr>
            <a:picLocks noChangeAspect="1"/>
          </p:cNvPicPr>
          <p:nvPr/>
        </p:nvPicPr>
        <p:blipFill>
          <a:blip r:embed="rId1"/>
          <a:stretch>
            <a:fillRect/>
          </a:stretch>
        </p:blipFill>
        <p:spPr>
          <a:xfrm>
            <a:off x="1824990" y="1136015"/>
            <a:ext cx="9692005" cy="479996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2147482557" descr="WhatsApp Image 2024-05-05 at 19.13.03_8eab6495"/>
          <p:cNvPicPr>
            <a:picLocks noChangeAspect="1"/>
          </p:cNvPicPr>
          <p:nvPr>
            <p:ph idx="1"/>
          </p:nvPr>
        </p:nvPicPr>
        <p:blipFill>
          <a:blip r:embed="rId1"/>
          <a:stretch>
            <a:fillRect/>
          </a:stretch>
        </p:blipFill>
        <p:spPr>
          <a:xfrm>
            <a:off x="657225" y="450215"/>
            <a:ext cx="10876280" cy="5676265"/>
          </a:xfrm>
          <a:prstGeom prst="rect">
            <a:avLst/>
          </a:prstGeom>
          <a:noFill/>
          <a:ln w="9525">
            <a:noFill/>
          </a:ln>
        </p:spPr>
      </p:pic>
      <p:sp>
        <p:nvSpPr>
          <p:cNvPr id="4" name="Text Box 3"/>
          <p:cNvSpPr txBox="1"/>
          <p:nvPr/>
        </p:nvSpPr>
        <p:spPr>
          <a:xfrm>
            <a:off x="1038860" y="27178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5)Cloud server page:</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03250"/>
            <a:ext cx="10972800" cy="5523230"/>
          </a:xfrm>
        </p:spPr>
        <p:txBody>
          <a:bodyPr/>
          <a:p>
            <a:endParaRPr lang="en-US"/>
          </a:p>
        </p:txBody>
      </p:sp>
      <p:pic>
        <p:nvPicPr>
          <p:cNvPr id="2" name="Picture -2147482556" descr="WhatsApp Image 2024-05-05 at 19.13.17_3f3c8d11"/>
          <p:cNvPicPr>
            <a:picLocks noChangeAspect="1"/>
          </p:cNvPicPr>
          <p:nvPr/>
        </p:nvPicPr>
        <p:blipFill>
          <a:blip r:embed="rId1"/>
          <a:stretch>
            <a:fillRect/>
          </a:stretch>
        </p:blipFill>
        <p:spPr>
          <a:xfrm>
            <a:off x="609600" y="724535"/>
            <a:ext cx="10725785" cy="5630545"/>
          </a:xfrm>
          <a:prstGeom prst="rect">
            <a:avLst/>
          </a:prstGeom>
          <a:noFill/>
          <a:ln w="9525">
            <a:noFill/>
          </a:ln>
        </p:spPr>
      </p:pic>
      <p:sp>
        <p:nvSpPr>
          <p:cNvPr id="4" name="Text Box 3"/>
          <p:cNvSpPr txBox="1"/>
          <p:nvPr/>
        </p:nvSpPr>
        <p:spPr>
          <a:xfrm>
            <a:off x="1452880" y="403860"/>
            <a:ext cx="406400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6)Trust authority page: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serpagehome"/>
          <p:cNvPicPr>
            <a:picLocks noChangeAspect="1"/>
          </p:cNvPicPr>
          <p:nvPr>
            <p:ph idx="1"/>
          </p:nvPr>
        </p:nvPicPr>
        <p:blipFill>
          <a:blip r:embed="rId1"/>
          <a:stretch>
            <a:fillRect/>
          </a:stretch>
        </p:blipFill>
        <p:spPr>
          <a:xfrm>
            <a:off x="1189355" y="328930"/>
            <a:ext cx="9494520" cy="6080760"/>
          </a:xfrm>
          <a:prstGeom prst="rect">
            <a:avLst/>
          </a:prstGeom>
        </p:spPr>
      </p:pic>
      <p:sp>
        <p:nvSpPr>
          <p:cNvPr id="5" name="Text Box 4"/>
          <p:cNvSpPr txBox="1"/>
          <p:nvPr/>
        </p:nvSpPr>
        <p:spPr>
          <a:xfrm>
            <a:off x="472440" y="385445"/>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7)User page</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uploadpage"/>
          <p:cNvPicPr>
            <a:picLocks noChangeAspect="1"/>
          </p:cNvPicPr>
          <p:nvPr>
            <p:ph idx="1"/>
          </p:nvPr>
        </p:nvPicPr>
        <p:blipFill>
          <a:blip r:embed="rId1"/>
          <a:stretch>
            <a:fillRect/>
          </a:stretch>
        </p:blipFill>
        <p:spPr>
          <a:xfrm>
            <a:off x="1321435" y="928370"/>
            <a:ext cx="9548495" cy="5706745"/>
          </a:xfrm>
          <a:prstGeom prst="rect">
            <a:avLst/>
          </a:prstGeom>
        </p:spPr>
      </p:pic>
      <p:sp>
        <p:nvSpPr>
          <p:cNvPr id="5" name="Text Box 4"/>
          <p:cNvSpPr txBox="1"/>
          <p:nvPr/>
        </p:nvSpPr>
        <p:spPr>
          <a:xfrm>
            <a:off x="346710" y="314960"/>
            <a:ext cx="477647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8)Upload Page:</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ncrypted"/>
          <p:cNvPicPr>
            <a:picLocks noChangeAspect="1"/>
          </p:cNvPicPr>
          <p:nvPr>
            <p:ph idx="1"/>
          </p:nvPr>
        </p:nvPicPr>
        <p:blipFill>
          <a:blip r:embed="rId1"/>
          <a:stretch>
            <a:fillRect/>
          </a:stretch>
        </p:blipFill>
        <p:spPr>
          <a:xfrm>
            <a:off x="902335" y="745490"/>
            <a:ext cx="10059670" cy="5777865"/>
          </a:xfrm>
          <a:prstGeom prst="rect">
            <a:avLst/>
          </a:prstGeom>
        </p:spPr>
      </p:pic>
      <p:sp>
        <p:nvSpPr>
          <p:cNvPr id="5" name="Text Box 4"/>
          <p:cNvSpPr txBox="1"/>
          <p:nvPr/>
        </p:nvSpPr>
        <p:spPr>
          <a:xfrm>
            <a:off x="1191260" y="36576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9)Uploaded Data</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54025"/>
            <a:ext cx="10972800" cy="5672455"/>
          </a:xfrm>
        </p:spPr>
        <p:txBody>
          <a:bodyPr/>
          <a:p>
            <a:endParaRPr lang="en-US"/>
          </a:p>
        </p:txBody>
      </p:sp>
      <p:pic>
        <p:nvPicPr>
          <p:cNvPr id="2" name="Picture -2147482555" descr="view csp transactions"/>
          <p:cNvPicPr>
            <a:picLocks noChangeAspect="1"/>
          </p:cNvPicPr>
          <p:nvPr/>
        </p:nvPicPr>
        <p:blipFill>
          <a:blip r:embed="rId1"/>
          <a:stretch>
            <a:fillRect/>
          </a:stretch>
        </p:blipFill>
        <p:spPr>
          <a:xfrm>
            <a:off x="139700" y="545465"/>
            <a:ext cx="11631295" cy="5580380"/>
          </a:xfrm>
          <a:prstGeom prst="rect">
            <a:avLst/>
          </a:prstGeom>
          <a:noFill/>
          <a:ln w="9525">
            <a:noFill/>
          </a:ln>
        </p:spPr>
      </p:pic>
      <p:sp>
        <p:nvSpPr>
          <p:cNvPr id="4" name="Text Box 3"/>
          <p:cNvSpPr txBox="1"/>
          <p:nvPr/>
        </p:nvSpPr>
        <p:spPr>
          <a:xfrm>
            <a:off x="1262380" y="19304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10)Cload Transzction</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90" y="-81280"/>
            <a:ext cx="11414760" cy="1223645"/>
          </a:xfrm>
        </p:spPr>
        <p:txBody>
          <a:bodyPr>
            <a:normAutofit/>
          </a:bodyPr>
          <a:lstStyle/>
          <a:p>
            <a:r>
              <a:rPr lang="en-US" sz="2400" b="1" u="sng" dirty="0">
                <a:latin typeface="Times New Roman" panose="02020603050405020304" pitchFamily="18" charset="0"/>
                <a:cs typeface="Times New Roman" panose="02020603050405020304" pitchFamily="18" charset="0"/>
                <a:sym typeface="+mn-ea"/>
              </a:rPr>
              <a:t>ABSTRACT</a:t>
            </a:r>
            <a:r>
              <a:rPr lang="en-US" sz="2400" b="1" dirty="0">
                <a:latin typeface="Times New Roman" panose="02020603050405020304" pitchFamily="18" charset="0"/>
                <a:cs typeface="Times New Roman" panose="02020603050405020304" pitchFamily="18" charset="0"/>
                <a:sym typeface="+mn-ea"/>
              </a:rPr>
              <a:t> </a:t>
            </a:r>
            <a:endParaRPr lang="en-IN" sz="2400" u="sng"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2575" y="1281430"/>
            <a:ext cx="11515090" cy="4336415"/>
          </a:xfrm>
        </p:spPr>
        <p:txBody>
          <a:bodyPr>
            <a:normAutofit lnSpcReduction="10000"/>
          </a:bodyPr>
          <a:lstStyle/>
          <a:p>
            <a:pPr marL="0" indent="0" algn="just">
              <a:lnSpc>
                <a:spcPct val="150000"/>
              </a:lnSpc>
              <a:buFont typeface="Wingdings" panose="05000000000000000000" charset="0"/>
              <a:buNone/>
            </a:pPr>
            <a:endParaRPr lang="en-US" altLang="en-IN" sz="1600" dirty="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IN" sz="16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r>
              <a:rPr lang="en-US" altLang="en-IN" sz="1800" dirty="0">
                <a:latin typeface="Times New Roman" panose="02020603050405020304" pitchFamily="18" charset="0"/>
                <a:cs typeface="Times New Roman" panose="02020603050405020304" pitchFamily="18" charset="0"/>
              </a:rPr>
              <a:t>Internet of Things has seen data sharing as one of its most useful applications in cloud computing. propose a proxy re-encryption approach to secure data sharing in cloud environments. Data owners can outsource their encrypted data to the cloud using identity-based encryption, while proxy re-encryption construction will grant legitimate users access to the data. With the Internet of Things devices being resource-constrained, an edge device acts as a proxy server to handle intensive computations. Also, we make use of the features of information-eccentric networking to deliver cached content in the proxy effectively, thus improving the quality of service and making good use of the network bandwidth.</a:t>
            </a:r>
            <a:endParaRPr lang="en-US" alt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5595" y="247015"/>
            <a:ext cx="11266805" cy="6204585"/>
          </a:xfrm>
        </p:spPr>
        <p:txBody>
          <a:bodyPr/>
          <a:p>
            <a:pPr marL="0" indent="0">
              <a:buNone/>
            </a:pPr>
            <a:r>
              <a:rPr lang="en-US" sz="1800" b="1" u="sng">
                <a:latin typeface="Times New Roman" panose="02020603050405020304" pitchFamily="18" charset="0"/>
                <a:cs typeface="Times New Roman" panose="02020603050405020304" pitchFamily="18" charset="0"/>
              </a:rPr>
              <a:t>11)List of Data Clients Page:</a:t>
            </a:r>
            <a:endParaRPr lang="en-US" sz="1800" b="1" u="sng">
              <a:latin typeface="Times New Roman" panose="02020603050405020304" pitchFamily="18" charset="0"/>
              <a:cs typeface="Times New Roman" panose="02020603050405020304" pitchFamily="18" charset="0"/>
            </a:endParaRPr>
          </a:p>
        </p:txBody>
      </p:sp>
      <p:pic>
        <p:nvPicPr>
          <p:cNvPr id="2" name="Picture -2147482554" descr="list of dat clients"/>
          <p:cNvPicPr>
            <a:picLocks noChangeAspect="1"/>
          </p:cNvPicPr>
          <p:nvPr/>
        </p:nvPicPr>
        <p:blipFill>
          <a:blip r:embed="rId1"/>
          <a:stretch>
            <a:fillRect/>
          </a:stretch>
        </p:blipFill>
        <p:spPr>
          <a:xfrm>
            <a:off x="316230" y="842645"/>
            <a:ext cx="11381740" cy="560832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185420"/>
            <a:ext cx="11226800" cy="6530975"/>
          </a:xfrm>
        </p:spPr>
        <p:txBody>
          <a:bodyPr/>
          <a:p>
            <a:r>
              <a:rPr lang="en-US" sz="1800" b="1" u="sng">
                <a:latin typeface="Times New Roman" panose="02020603050405020304" pitchFamily="18" charset="0"/>
                <a:cs typeface="Times New Roman" panose="02020603050405020304" pitchFamily="18" charset="0"/>
              </a:rPr>
              <a:t>12)Key To Encrypt Data Page:</a:t>
            </a:r>
            <a:endParaRPr lang="en-US" sz="1800" b="1" u="sng">
              <a:latin typeface="Times New Roman" panose="02020603050405020304" pitchFamily="18" charset="0"/>
              <a:cs typeface="Times New Roman" panose="02020603050405020304" pitchFamily="18" charset="0"/>
            </a:endParaRPr>
          </a:p>
        </p:txBody>
      </p:sp>
      <p:pic>
        <p:nvPicPr>
          <p:cNvPr id="2" name="Picture -2147482552" descr="key to encrypt data"/>
          <p:cNvPicPr>
            <a:picLocks noChangeAspect="1"/>
          </p:cNvPicPr>
          <p:nvPr/>
        </p:nvPicPr>
        <p:blipFill>
          <a:blip r:embed="rId1"/>
          <a:stretch>
            <a:fillRect/>
          </a:stretch>
        </p:blipFill>
        <p:spPr>
          <a:xfrm>
            <a:off x="156845" y="744220"/>
            <a:ext cx="11035665" cy="583057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40055"/>
            <a:ext cx="10972800" cy="5686425"/>
          </a:xfrm>
        </p:spPr>
        <p:txBody>
          <a:bodyPr/>
          <a:p>
            <a:endParaRPr lang="en-US"/>
          </a:p>
        </p:txBody>
      </p:sp>
      <p:pic>
        <p:nvPicPr>
          <p:cNvPr id="2" name="Picture -2147482551" descr="Screenshot 2024-05-05 211821"/>
          <p:cNvPicPr>
            <a:picLocks noChangeAspect="1"/>
          </p:cNvPicPr>
          <p:nvPr/>
        </p:nvPicPr>
        <p:blipFill>
          <a:blip r:embed="rId1"/>
          <a:stretch>
            <a:fillRect/>
          </a:stretch>
        </p:blipFill>
        <p:spPr>
          <a:xfrm>
            <a:off x="608965" y="440055"/>
            <a:ext cx="10766425" cy="5686425"/>
          </a:xfrm>
          <a:prstGeom prst="rect">
            <a:avLst/>
          </a:prstGeom>
          <a:noFill/>
          <a:ln w="9525">
            <a:noFill/>
          </a:ln>
        </p:spPr>
      </p:pic>
      <p:sp>
        <p:nvSpPr>
          <p:cNvPr id="4" name="Text Box 3"/>
          <p:cNvSpPr txBox="1"/>
          <p:nvPr/>
        </p:nvSpPr>
        <p:spPr>
          <a:xfrm>
            <a:off x="245110" y="345440"/>
            <a:ext cx="5610225"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 13)Search file page:</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05-05 211949"/>
          <p:cNvPicPr>
            <a:picLocks noChangeAspect="1"/>
          </p:cNvPicPr>
          <p:nvPr>
            <p:ph idx="1"/>
          </p:nvPr>
        </p:nvPicPr>
        <p:blipFill>
          <a:blip r:embed="rId1"/>
          <a:stretch>
            <a:fillRect/>
          </a:stretch>
        </p:blipFill>
        <p:spPr>
          <a:xfrm>
            <a:off x="1010285" y="237490"/>
            <a:ext cx="10273030" cy="6224905"/>
          </a:xfrm>
          <a:prstGeom prst="rect">
            <a:avLst/>
          </a:prstGeom>
        </p:spPr>
      </p:pic>
      <p:sp>
        <p:nvSpPr>
          <p:cNvPr id="5" name="Text Box 4"/>
          <p:cNvSpPr txBox="1"/>
          <p:nvPr/>
        </p:nvSpPr>
        <p:spPr>
          <a:xfrm>
            <a:off x="570230" y="497840"/>
            <a:ext cx="4064000" cy="368300"/>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14)Download Your File Contents</a:t>
            </a:r>
            <a:endParaRPr lang="en-US"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2400" b="1" u="sng" dirty="0">
                <a:latin typeface="Times New Roman" panose="02020603050405020304" pitchFamily="18" charset="0"/>
                <a:cs typeface="Times New Roman" panose="02020603050405020304" pitchFamily="18" charset="0"/>
                <a:sym typeface="+mn-ea"/>
              </a:rPr>
              <a:t>CONCLUSION</a:t>
            </a:r>
            <a:endParaRPr lang="en-IN" sz="2400" b="1" u="sng"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The  identity-based proxy re-encryption (PRE) data-sharing scheme in a cloud computing environment. This scheme allows data owners to store encrypted data in the cloud and share it efficiently with legitimate users using the identity-based PRE technique. Due to the resource constraints of IoT devices, an edge device acts as a proxy to handle intensive computations. Additionally, the scheme incorporates information-centric networking (ICN) features to deliver cached content effectively, improving service quality and optimizing network bandwidth usage.</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2400" b="1" u="sng" dirty="0">
                <a:latin typeface="Times New Roman" panose="02020603050405020304" pitchFamily="18" charset="0"/>
                <a:cs typeface="Times New Roman" panose="02020603050405020304" pitchFamily="18" charset="0"/>
                <a:sym typeface="+mn-ea"/>
              </a:rPr>
              <a:t>REFERENCES</a:t>
            </a:r>
            <a:endParaRPr lang="en-IN" sz="2400" b="1" u="sng"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1800">
                <a:latin typeface="Times New Roman" panose="02020603050405020304" pitchFamily="18" charset="0"/>
                <a:cs typeface="Times New Roman" panose="02020603050405020304" pitchFamily="18" charset="0"/>
              </a:rPr>
              <a:t>A. Al-Fuqaha, M. Guizani, M. Mohammadi, M. Aledhari, and M. Ayyash, “Internet of Things: A survey on enabling technologies, protocols, and applications,” IEEE Commun. Surveys Tut., vol. 17, no. 4, pp. 2347–2376, Oct./Dec. 2015. </a:t>
            </a:r>
            <a:endParaRPr lang="en-US" sz="1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1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a:latin typeface="Times New Roman" panose="02020603050405020304" pitchFamily="18" charset="0"/>
                <a:cs typeface="Times New Roman" panose="02020603050405020304" pitchFamily="18" charset="0"/>
              </a:rPr>
              <a:t> M. Blaze, G. Bleumer, and M. Strauss, “Divertible protocols and atomic proxy cryptography,” in Proc. Int. Conf. Theory Appl. Cryptographic Techn., Springer, May 1998, pp. 127–144. </a:t>
            </a:r>
            <a:endParaRPr lang="en-US" sz="1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1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a:latin typeface="Times New Roman" panose="02020603050405020304" pitchFamily="18" charset="0"/>
                <a:cs typeface="Times New Roman" panose="02020603050405020304" pitchFamily="18" charset="0"/>
              </a:rPr>
              <a:t>[A. Shamir, “Identity-based cryptosystems and signature schemes,” in Proc. Workshop Theory Appl. Cryptographic Techn., Springer, Aug. 1984, pp. 47–53. </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03885"/>
            <a:ext cx="10972800" cy="5522595"/>
          </a:xfrm>
        </p:spPr>
        <p:txBody>
          <a:bodyPr/>
          <a:p>
            <a:pPr marL="0" indent="0">
              <a:buNone/>
            </a:pP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sym typeface="+mn-ea"/>
            </a:endParaRPr>
          </a:p>
          <a:p>
            <a:pPr marL="0" indent="0">
              <a:buNone/>
            </a:pPr>
            <a:r>
              <a:rPr lang="en-US" dirty="0">
                <a:latin typeface="Times New Roman" panose="02020603050405020304" pitchFamily="18" charset="0"/>
                <a:cs typeface="Times New Roman" panose="02020603050405020304" pitchFamily="18" charset="0"/>
                <a:sym typeface="+mn-ea"/>
              </a:rPr>
              <a:t>                                    THANK YOU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90" y="-185420"/>
            <a:ext cx="11527155" cy="1451610"/>
          </a:xfrm>
        </p:spPr>
        <p:txBody>
          <a:bodyPr>
            <a:normAutofit/>
          </a:bodyPr>
          <a:lstStyle/>
          <a:p>
            <a:r>
              <a:rPr lang="en-IN" sz="2400" b="1" u="sng" dirty="0">
                <a:latin typeface="Times New Roman" panose="02020603050405020304" pitchFamily="18" charset="0"/>
                <a:cs typeface="Times New Roman" panose="02020603050405020304" pitchFamily="18" charset="0"/>
              </a:rPr>
              <a:t>INTRODUCTION</a:t>
            </a:r>
            <a:r>
              <a:rPr lang="en-IN" sz="2000" b="1" u="sng" dirty="0">
                <a:latin typeface="Times New Roman" panose="02020603050405020304" pitchFamily="18" charset="0"/>
                <a:cs typeface="Times New Roman" panose="02020603050405020304" pitchFamily="18" charset="0"/>
              </a:rPr>
              <a:t> </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2575" y="1059180"/>
            <a:ext cx="11292840" cy="5680075"/>
          </a:xfrm>
        </p:spPr>
        <p:txBody>
          <a:bodyPr>
            <a:normAutofit/>
          </a:bodyPr>
          <a:lstStyle/>
          <a:p>
            <a:pPr algn="just">
              <a:lnSpc>
                <a:spcPct val="150000"/>
              </a:lnSpc>
              <a:buFont typeface="Wingdings" panose="05000000000000000000" charset="0"/>
              <a:buChar char="Ø"/>
            </a:pPr>
            <a:r>
              <a:rPr lang="en-US" sz="1800" b="1" i="0" dirty="0">
                <a:solidFill>
                  <a:schemeClr val="tx1"/>
                </a:solidFill>
                <a:effectLst/>
                <a:latin typeface="Times New Roman" panose="02020603050405020304" pitchFamily="18" charset="0"/>
                <a:cs typeface="Times New Roman" panose="02020603050405020304" pitchFamily="18" charset="0"/>
              </a:rPr>
              <a:t>Proxy Re-encryption:</a:t>
            </a:r>
            <a:r>
              <a:rPr lang="en-US" sz="1800" b="0" i="0" dirty="0">
                <a:solidFill>
                  <a:schemeClr val="tx1"/>
                </a:solidFill>
                <a:effectLst/>
                <a:latin typeface="Times New Roman" panose="02020603050405020304" pitchFamily="18" charset="0"/>
                <a:cs typeface="Times New Roman" panose="02020603050405020304" pitchFamily="18" charset="0"/>
              </a:rPr>
              <a:t> Legitimate users are granted access to the encrypted data through a proxy re-encryption construction. This allows the proxy server to transform the encrypted data from the data owner's key to the user's key without seeing the decrypted data.</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b="1" i="0" dirty="0">
                <a:solidFill>
                  <a:schemeClr val="tx1"/>
                </a:solidFill>
                <a:effectLst/>
                <a:latin typeface="Times New Roman" panose="02020603050405020304" pitchFamily="18" charset="0"/>
                <a:cs typeface="Times New Roman" panose="02020603050405020304" pitchFamily="18" charset="0"/>
              </a:rPr>
              <a:t>Information-Centric Networking (ICN):</a:t>
            </a:r>
            <a:r>
              <a:rPr lang="en-US" sz="1800" b="0" i="0" dirty="0">
                <a:solidFill>
                  <a:schemeClr val="tx1"/>
                </a:solidFill>
                <a:effectLst/>
                <a:latin typeface="Times New Roman" panose="02020603050405020304" pitchFamily="18" charset="0"/>
                <a:cs typeface="Times New Roman" panose="02020603050405020304" pitchFamily="18" charset="0"/>
              </a:rPr>
              <a:t> ICN features are utilized to deliver cached content effectively in the proxy, improving quality of service and optimizing network bandwidth usage.</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b="0" i="0" dirty="0">
                <a:solidFill>
                  <a:schemeClr val="tx1"/>
                </a:solidFill>
                <a:effectLst/>
                <a:latin typeface="Times New Roman" panose="02020603050405020304" pitchFamily="18" charset="0"/>
                <a:cs typeface="Times New Roman" panose="02020603050405020304" pitchFamily="18" charset="0"/>
              </a:rPr>
              <a:t>The system model is based on blockchain, a disruptive technology that enables decentralization in data sharing</a:t>
            </a:r>
            <a:r>
              <a:rPr lang="en-US" sz="1800" b="0" i="0" dirty="0">
                <a:solidFill>
                  <a:srgbClr val="ECECEC"/>
                </a:solidFill>
                <a:effectLst/>
                <a:latin typeface="Times New Roman" panose="02020603050405020304" pitchFamily="18"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 y="234950"/>
            <a:ext cx="11313160" cy="1066800"/>
          </a:xfrm>
        </p:spPr>
        <p:txBody>
          <a:bodyPr>
            <a:normAutofit/>
          </a:bodyPr>
          <a:lstStyle/>
          <a:p>
            <a:r>
              <a:rPr lang="en-IN" sz="2400" b="1" u="sng" dirty="0">
                <a:effectLst/>
                <a:latin typeface="Times New Roman" panose="02020603050405020304" pitchFamily="18" charset="0"/>
                <a:ea typeface="Times New Roman" panose="02020603050405020304" pitchFamily="18" charset="0"/>
                <a:sym typeface="+mn-ea"/>
              </a:rPr>
              <a:t>EXISTING SYSTEM</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85" y="1708785"/>
            <a:ext cx="11395075" cy="3880485"/>
          </a:xfrm>
        </p:spPr>
        <p:txBody>
          <a:bodyPr>
            <a:normAutofit/>
          </a:bodyPr>
          <a:lstStyle/>
          <a:p>
            <a:pPr algn="just">
              <a:lnSpc>
                <a:spcPct val="150000"/>
              </a:lnSpc>
              <a:buFont typeface="Wingdings" panose="05000000000000000000" charset="0"/>
              <a:buChar char="Ø"/>
            </a:pPr>
            <a:r>
              <a:rPr lang="en-US" sz="1800" b="1" dirty="0">
                <a:effectLst/>
                <a:latin typeface="Times New Roman" panose="02020603050405020304" pitchFamily="18" charset="0"/>
                <a:cs typeface="Times New Roman" panose="02020603050405020304" pitchFamily="18" charset="0"/>
                <a:sym typeface="+mn-ea"/>
              </a:rPr>
              <a:t>Attribute-Based Encryption (ABE):</a:t>
            </a:r>
            <a:r>
              <a:rPr lang="en-US" sz="1800" dirty="0">
                <a:effectLst/>
                <a:latin typeface="Times New Roman" panose="02020603050405020304" pitchFamily="18" charset="0"/>
                <a:cs typeface="Times New Roman" panose="02020603050405020304" pitchFamily="18" charset="0"/>
                <a:sym typeface="+mn-ea"/>
              </a:rPr>
              <a:t> to enhance security in IoT data sharing. However, these schemes face challenges like heavy computation and inefficiency in managing complex data scenarios. Some schemes also rely on stronger trust assumptions or third-party involvement, which may not be suitable for all IoT applications</a:t>
            </a:r>
            <a:r>
              <a:rPr lang="en-US" sz="1800" dirty="0">
                <a:effectLst/>
                <a:latin typeface="Times New Roman" panose="02020603050405020304" pitchFamily="18" charset="0"/>
                <a:cs typeface="Times New Roman" panose="02020603050405020304" pitchFamily="18" charset="0"/>
                <a:sym typeface="+mn-ea"/>
              </a:rPr>
              <a:t>.</a:t>
            </a:r>
            <a:endParaRPr lang="en-US" sz="1800" dirty="0">
              <a:effectLst/>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sym typeface="+mn-ea"/>
              </a:rPr>
              <a:t>DISADVANTAGES</a:t>
            </a:r>
            <a:endParaRPr lang="en-US" sz="1800" dirty="0">
              <a:effectLst/>
              <a:latin typeface="Times New Roman" panose="02020603050405020304" pitchFamily="18" charset="0"/>
              <a:ea typeface="Times New Roman" panose="02020603050405020304" pitchFamily="18" charset="0"/>
              <a:sym typeface="+mn-ea"/>
            </a:endParaRPr>
          </a:p>
          <a:p>
            <a:pPr marL="0" indent="0">
              <a:buFont typeface="Wingdings" panose="05000000000000000000" charset="0"/>
              <a:buNone/>
            </a:pPr>
            <a:endParaRPr lang="en-US" sz="18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charset="0"/>
              <a:buChar char="Ø"/>
            </a:pPr>
            <a:r>
              <a:rPr lang="en-US" sz="1800" dirty="0">
                <a:effectLst/>
                <a:latin typeface="Times New Roman" panose="02020603050405020304" pitchFamily="18" charset="0"/>
                <a:ea typeface="Times New Roman" panose="02020603050405020304" pitchFamily="18" charset="0"/>
                <a:sym typeface="+mn-ea"/>
              </a:rPr>
              <a:t> </a:t>
            </a:r>
            <a:r>
              <a:rPr lang="en-US" sz="1800" dirty="0">
                <a:effectLst/>
                <a:latin typeface="Times New Roman" panose="02020603050405020304" pitchFamily="18" charset="0"/>
                <a:ea typeface="Times New Roman" panose="02020603050405020304" pitchFamily="18" charset="0"/>
                <a:sym typeface="+mn-ea"/>
              </a:rPr>
              <a:t>Attribute Based Encryption Method which leads less security on outsourced data.</a:t>
            </a:r>
            <a:endParaRPr lang="en-US" sz="1800" dirty="0">
              <a:effectLst/>
              <a:latin typeface="Times New Roman" panose="02020603050405020304" pitchFamily="18" charset="0"/>
              <a:ea typeface="Times New Roman" panose="02020603050405020304" pitchFamily="18" charset="0"/>
              <a:sym typeface="+mn-ea"/>
            </a:endParaRPr>
          </a:p>
          <a:p>
            <a:pPr marL="0" indent="0">
              <a:lnSpc>
                <a:spcPct val="150000"/>
              </a:lnSpc>
              <a:buFont typeface="Wingdings" panose="05000000000000000000" charset="0"/>
              <a:buNone/>
            </a:pPr>
            <a:endParaRPr lang="en-US" sz="18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charset="0"/>
              <a:buChar char="Ø"/>
            </a:pPr>
            <a:r>
              <a:rPr lang="en-US" sz="1800" dirty="0">
                <a:effectLst/>
                <a:latin typeface="Times New Roman" panose="02020603050405020304" pitchFamily="18" charset="0"/>
                <a:ea typeface="Times New Roman" panose="02020603050405020304" pitchFamily="18" charset="0"/>
                <a:sym typeface="+mn-ea"/>
              </a:rPr>
              <a:t>Attribute Based Encryption</a:t>
            </a:r>
            <a:r>
              <a:rPr lang="en-US" sz="1800" dirty="0">
                <a:latin typeface="Times New Roman" panose="02020603050405020304" pitchFamily="18" charset="0"/>
                <a:ea typeface="Times New Roman" panose="02020603050405020304" pitchFamily="18" charset="0"/>
                <a:sym typeface="+mn-ea"/>
              </a:rPr>
              <a:t> is </a:t>
            </a:r>
            <a:r>
              <a:rPr lang="en-US" sz="1800" dirty="0">
                <a:effectLst/>
                <a:latin typeface="Times New Roman" panose="02020603050405020304" pitchFamily="18" charset="0"/>
                <a:cs typeface="Times New Roman" panose="02020603050405020304" pitchFamily="18" charset="0"/>
                <a:sym typeface="+mn-ea"/>
              </a:rPr>
              <a:t>centralization technology.</a:t>
            </a:r>
            <a:endParaRPr lang="en-US" sz="1800" dirty="0">
              <a:effectLst/>
              <a:latin typeface="Times New Roman" panose="02020603050405020304" pitchFamily="18" charset="0"/>
              <a:cs typeface="Times New Roman" panose="02020603050405020304" pitchFamily="18" charset="0"/>
              <a:sym typeface="+mn-ea"/>
            </a:endParaRPr>
          </a:p>
          <a:p>
            <a:pPr marL="0" indent="0">
              <a:lnSpc>
                <a:spcPct val="150000"/>
              </a:lnSpc>
              <a:buFont typeface="Wingdings" panose="05000000000000000000" charset="0"/>
              <a:buNone/>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u="sng" dirty="0">
                <a:latin typeface="Times New Roman" panose="02020603050405020304" pitchFamily="18" charset="0"/>
                <a:cs typeface="Times New Roman" panose="02020603050405020304" pitchFamily="18" charset="0"/>
                <a:sym typeface="+mn-ea"/>
              </a:rPr>
              <a:t>LITERATURE  SURVEY</a:t>
            </a:r>
            <a:endParaRPr lang="en-US" sz="2400"/>
          </a:p>
        </p:txBody>
      </p:sp>
      <p:sp>
        <p:nvSpPr>
          <p:cNvPr id="3" name="Content Placeholder 2"/>
          <p:cNvSpPr>
            <a:spLocks noGrp="1"/>
          </p:cNvSpPr>
          <p:nvPr>
            <p:ph idx="1"/>
          </p:nvPr>
        </p:nvSpPr>
        <p:spPr/>
        <p:txBody>
          <a:bodyPr/>
          <a:p>
            <a:pPr mar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1)Blockchain-Based Access Control and Data Sharing: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sym typeface="+mn-ea"/>
              </a:rPr>
              <a:t>     Author : </a:t>
            </a:r>
            <a:r>
              <a:rPr lang="en-US" sz="1800" dirty="0">
                <a:latin typeface="Times New Roman" panose="02020603050405020304" pitchFamily="18" charset="0"/>
                <a:cs typeface="Times New Roman" panose="02020603050405020304" pitchFamily="18" charset="0"/>
                <a:sym typeface="+mn-ea"/>
              </a:rPr>
              <a:t>Fan et</a:t>
            </a:r>
            <a:endParaRPr lang="en-US" sz="1800" dirty="0">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Blockchain can serve as an automatic access control manager by storing only data addresses instead of actual data. peer-to-peer (P2P) data sharing.</a:t>
            </a:r>
            <a:endParaRPr lang="en-US" sz="1800" dirty="0">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endParaRPr lang="en-US" sz="1800" dirty="0">
              <a:latin typeface="Times New Roman" panose="02020603050405020304" pitchFamily="18" charset="0"/>
              <a:cs typeface="Times New Roman" panose="02020603050405020304" pitchFamily="18" charset="0"/>
              <a:sym typeface="+mn-ea"/>
            </a:endParaRPr>
          </a:p>
          <a:p>
            <a:pPr marL="0" indent="0" algn="just">
              <a:lnSpc>
                <a:spcPct val="150000"/>
              </a:lnSpc>
              <a:buFont typeface="Wingdings" panose="05000000000000000000" charset="0"/>
              <a:buNone/>
            </a:pPr>
            <a:r>
              <a:rPr lang="en-US" sz="1800" b="1" dirty="0">
                <a:latin typeface="Times New Roman" panose="02020603050405020304" pitchFamily="18" charset="0"/>
                <a:cs typeface="Times New Roman" panose="02020603050405020304" pitchFamily="18" charset="0"/>
                <a:sym typeface="+mn-ea"/>
              </a:rPr>
              <a:t>DRAWBACK</a:t>
            </a:r>
            <a:endParaRPr lang="en-US" sz="18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In blockchain storing only actual data. </a:t>
            </a:r>
            <a:endParaRPr lang="en-US" sz="1800" dirty="0">
              <a:latin typeface="Times New Roman" panose="02020603050405020304" pitchFamily="18" charset="0"/>
              <a:cs typeface="Times New Roman" panose="02020603050405020304" pitchFamily="18" charset="0"/>
              <a:sym typeface="+mn-ea"/>
            </a:endParaRPr>
          </a:p>
          <a:p>
            <a:pPr marL="0" indent="0">
              <a:lnSpc>
                <a:spcPct val="150000"/>
              </a:lnSpc>
              <a:buFont typeface="Wingdings" panose="05000000000000000000" charset="0"/>
              <a:buNone/>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Using public blockchains for storing access policies may lead to access policy leakage</a:t>
            </a:r>
            <a:endParaRPr lang="en-IN" sz="1800" i="0" dirty="0">
              <a:effectLst/>
              <a:latin typeface="Times New Roman" panose="02020603050405020304" pitchFamily="18" charset="0"/>
              <a:cs typeface="Times New Roman" panose="02020603050405020304" pitchFamily="18" charset="0"/>
            </a:endParaRPr>
          </a:p>
          <a:p>
            <a:pPr>
              <a:lnSpc>
                <a:spcPct val="150000"/>
              </a:lnSpc>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722755"/>
          </a:xfrm>
        </p:spPr>
        <p:txBody>
          <a:bodyPr/>
          <a:p>
            <a:pPr algn="l"/>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b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b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2)Access Control Schemes for ICN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1849755"/>
            <a:ext cx="10972800" cy="4276725"/>
          </a:xfrm>
        </p:spPr>
        <p:txBody>
          <a:bodyPr/>
          <a:p>
            <a:pPr marL="0" indent="0" algn="just">
              <a:lnSpc>
                <a:spcPct val="150000"/>
              </a:lnSpc>
              <a:buNone/>
            </a:pPr>
            <a:r>
              <a:rPr lang="en-IN" sz="1800" b="1" dirty="0">
                <a:effectLst/>
                <a:latin typeface="Times New Roman" panose="02020603050405020304" pitchFamily="18" charset="0"/>
                <a:cs typeface="Times New Roman" panose="02020603050405020304" pitchFamily="18" charset="0"/>
                <a:sym typeface="+mn-ea"/>
              </a:rPr>
              <a:t>Author</a:t>
            </a:r>
            <a:r>
              <a:rPr lang="en-IN" sz="1800" dirty="0">
                <a:effectLst/>
                <a:latin typeface="Times New Roman" panose="02020603050405020304" pitchFamily="18" charset="0"/>
                <a:cs typeface="Times New Roman" panose="02020603050405020304" pitchFamily="18" charset="0"/>
                <a:sym typeface="+mn-ea"/>
              </a:rPr>
              <a:t>: </a:t>
            </a:r>
            <a:r>
              <a:rPr lang="en-IN" sz="1800" dirty="0" err="1">
                <a:effectLst/>
                <a:latin typeface="Times New Roman" panose="02020603050405020304" pitchFamily="18" charset="0"/>
                <a:cs typeface="Times New Roman" panose="02020603050405020304" pitchFamily="18" charset="0"/>
                <a:sym typeface="+mn-ea"/>
              </a:rPr>
              <a:t>Ateniese</a:t>
            </a:r>
            <a:endParaRPr lang="en-IN" sz="1800" b="0" i="0" dirty="0">
              <a:effectLst/>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P</a:t>
            </a:r>
            <a:r>
              <a:rPr lang="en-US" sz="1800" dirty="0">
                <a:effectLst/>
                <a:latin typeface="Times New Roman" panose="02020603050405020304" pitchFamily="18" charset="0"/>
                <a:cs typeface="Times New Roman" panose="02020603050405020304" pitchFamily="18" charset="0"/>
                <a:sym typeface="+mn-ea"/>
              </a:rPr>
              <a:t>roxy re-encryption, access control involves the data owner encrypting the content and defining an access policy that determines who can access the encrypted data. </a:t>
            </a:r>
            <a:endParaRPr lang="en-US" sz="1800" dirty="0">
              <a:effectLst/>
              <a:latin typeface="Times New Roman" panose="02020603050405020304" pitchFamily="18" charset="0"/>
              <a:cs typeface="Times New Roman" panose="02020603050405020304" pitchFamily="18" charset="0"/>
              <a:sym typeface="+mn-ea"/>
            </a:endParaRPr>
          </a:p>
          <a:p>
            <a:pPr marL="0" indent="0" algn="just">
              <a:lnSpc>
                <a:spcPct val="150000"/>
              </a:lnSpc>
              <a:buFont typeface="Wingdings" panose="05000000000000000000" pitchFamily="2" charset="2"/>
              <a:buNone/>
            </a:pPr>
            <a:r>
              <a:rPr lang="en-US" sz="1800" b="1" dirty="0">
                <a:latin typeface="Times New Roman" panose="02020603050405020304" pitchFamily="18" charset="0"/>
                <a:cs typeface="Times New Roman" panose="02020603050405020304" pitchFamily="18" charset="0"/>
                <a:sym typeface="+mn-ea"/>
              </a:rPr>
              <a:t>       </a:t>
            </a:r>
            <a:endParaRPr lang="en-US" sz="1800" b="1" dirty="0">
              <a:latin typeface="Times New Roman" panose="02020603050405020304" pitchFamily="18" charset="0"/>
              <a:cs typeface="Times New Roman" panose="02020603050405020304" pitchFamily="18" charset="0"/>
              <a:sym typeface="+mn-ea"/>
            </a:endParaRPr>
          </a:p>
          <a:p>
            <a:pPr marL="0" indent="0" algn="just">
              <a:lnSpc>
                <a:spcPct val="150000"/>
              </a:lnSpc>
              <a:buFont typeface="Wingdings" panose="05000000000000000000" pitchFamily="2" charset="2"/>
              <a:buNone/>
            </a:pPr>
            <a:r>
              <a:rPr lang="en-US" sz="1800" b="1" dirty="0">
                <a:latin typeface="Times New Roman" panose="02020603050405020304" pitchFamily="18" charset="0"/>
                <a:cs typeface="Times New Roman" panose="02020603050405020304" pitchFamily="18" charset="0"/>
                <a:sym typeface="+mn-ea"/>
              </a:rPr>
              <a:t>   DRAWBACK</a:t>
            </a:r>
            <a:endParaRPr lang="en-IN" sz="1800" b="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Single point of failure if the proxy server fails.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Cached content in plaintext is vulnerable to attacks. key generation and distribution are not suitable for IoT</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1600" b="1" dirty="0">
                <a:latin typeface="Times New Roman" panose="02020603050405020304" pitchFamily="18" charset="0"/>
                <a:cs typeface="Times New Roman" panose="02020603050405020304" pitchFamily="18" charset="0"/>
                <a:sym typeface="+mn-ea"/>
              </a:rPr>
              <a:t> </a:t>
            </a:r>
            <a:r>
              <a:rPr lang="en-IN" sz="2400" b="1" dirty="0">
                <a:latin typeface="Times New Roman" panose="02020603050405020304" pitchFamily="18" charset="0"/>
                <a:cs typeface="Times New Roman" panose="02020603050405020304" pitchFamily="18" charset="0"/>
                <a:sym typeface="+mn-ea"/>
              </a:rPr>
              <a:t> </a:t>
            </a:r>
            <a:r>
              <a:rPr lang="en-IN" sz="2400" b="1" u="sng" dirty="0">
                <a:latin typeface="Times New Roman" panose="02020603050405020304" pitchFamily="18" charset="0"/>
                <a:cs typeface="Times New Roman" panose="02020603050405020304" pitchFamily="18" charset="0"/>
                <a:sym typeface="+mn-ea"/>
              </a:rPr>
              <a:t>PROPOSED SYSTEM</a:t>
            </a:r>
            <a:endParaRPr lang="en-US" sz="2400"/>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US" sz="2000" b="1" dirty="0">
                <a:latin typeface="Times New Roman" panose="02020603050405020304" pitchFamily="18" charset="0"/>
                <a:cs typeface="Times New Roman" panose="02020603050405020304" pitchFamily="18" charset="0"/>
              </a:rPr>
              <a:t>Improved Data Delivery: </a:t>
            </a:r>
            <a:r>
              <a:rPr lang="en-US" sz="2000" dirty="0">
                <a:latin typeface="Times New Roman" panose="02020603050405020304" pitchFamily="18" charset="0"/>
                <a:cs typeface="Times New Roman" panose="02020603050405020304" pitchFamily="18" charset="0"/>
              </a:rPr>
              <a:t>Edge devices improve data delivery by acting as proxy nodes that re-encrypt cached data, ensuring efficient and secure data transmission.</a:t>
            </a:r>
            <a:endParaRPr lang="en-US" sz="20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b="1" dirty="0">
                <a:latin typeface="Times New Roman" panose="02020603050405020304" pitchFamily="18" charset="0"/>
                <a:cs typeface="Times New Roman" panose="02020603050405020304" pitchFamily="18" charset="0"/>
              </a:rPr>
              <a:t>High Performance Networking: </a:t>
            </a:r>
            <a:r>
              <a:rPr lang="en-US" sz="2000" dirty="0">
                <a:latin typeface="Times New Roman" panose="02020603050405020304" pitchFamily="18" charset="0"/>
                <a:cs typeface="Times New Roman" panose="02020603050405020304" pitchFamily="18" charset="0"/>
              </a:rPr>
              <a:t>With more computational power than IoT devices, edge devices enhance network performance and effectively utilize network bandwidth.</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sym typeface="+mn-ea"/>
              </a:rPr>
              <a:t>ADVANTAGE</a:t>
            </a:r>
            <a:endParaRPr lang="en-US" sz="1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proposed system is secure against man-in-the-middle (MITM) attacks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System is secure and safe.</a:t>
            </a: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u="sng">
                <a:latin typeface="Times New Roman" panose="02020603050405020304" pitchFamily="18" charset="0"/>
                <a:cs typeface="Times New Roman" panose="02020603050405020304" pitchFamily="18" charset="0"/>
              </a:rPr>
              <a:t>System Architecture</a:t>
            </a:r>
            <a:endParaRPr lang="en-US" sz="2800" b="1" u="sng">
              <a:latin typeface="Times New Roman" panose="02020603050405020304" pitchFamily="18" charset="0"/>
              <a:cs typeface="Times New Roman" panose="02020603050405020304" pitchFamily="18" charset="0"/>
            </a:endParaRPr>
          </a:p>
        </p:txBody>
      </p:sp>
      <p:pic>
        <p:nvPicPr>
          <p:cNvPr id="6" name="Content Placeholder 5" descr="systarch"/>
          <p:cNvPicPr>
            <a:picLocks noChangeAspect="1"/>
          </p:cNvPicPr>
          <p:nvPr>
            <p:ph idx="1"/>
          </p:nvPr>
        </p:nvPicPr>
        <p:blipFill>
          <a:blip r:embed="rId1"/>
          <a:stretch>
            <a:fillRect/>
          </a:stretch>
        </p:blipFill>
        <p:spPr>
          <a:xfrm>
            <a:off x="2518410" y="1600200"/>
            <a:ext cx="6952615" cy="452628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6160</Words>
  <Application>WPS Presentation</Application>
  <PresentationFormat>Widescreen</PresentationFormat>
  <Paragraphs>193</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Times New Roman</vt:lpstr>
      <vt:lpstr>Calibri</vt:lpstr>
      <vt:lpstr>Wingdings</vt:lpstr>
      <vt:lpstr>Microsoft YaHei</vt:lpstr>
      <vt:lpstr>Arial Unicode MS</vt:lpstr>
      <vt:lpstr>Segoe UI Symbol</vt:lpstr>
      <vt:lpstr>Times New Roman</vt:lpstr>
      <vt:lpstr>Default Design</vt:lpstr>
      <vt:lpstr>A Proxy Re-Encryption Approach to Secure Data Sharing in the Internet of Things Based on Blockchain </vt:lpstr>
      <vt:lpstr> CONTENT </vt:lpstr>
      <vt:lpstr>ABSTRACT </vt:lpstr>
      <vt:lpstr>INTRODUCTION </vt:lpstr>
      <vt:lpstr>EXISTING SYSTEM</vt:lpstr>
      <vt:lpstr>LITERATURE  SURVEY</vt:lpstr>
      <vt:lpstr>   2)Access Control Schemes for ICN</vt:lpstr>
      <vt:lpstr>  PROPOSED SYSTEM</vt:lpstr>
      <vt:lpstr>System Architecture</vt:lpstr>
      <vt:lpstr>PowerPoint 演示文稿</vt:lpstr>
      <vt:lpstr>PowerPoint 演示文稿</vt:lpstr>
      <vt:lpstr>     ALGORITHMS</vt:lpstr>
      <vt:lpstr>UML DIAGRAMS</vt:lpstr>
      <vt:lpstr>PowerPoint 演示文稿</vt:lpstr>
      <vt:lpstr>PowerPoint 演示文稿</vt:lpstr>
      <vt:lpstr>PowerPoint 演示文稿</vt:lpstr>
      <vt:lpstr>PowerPoint 演示文稿</vt:lpstr>
      <vt:lpstr>7.STATE DIAGRAM</vt:lpstr>
      <vt:lpstr>PowerPoint 演示文稿</vt:lpstr>
      <vt:lpstr>8.DEPLOYMENT DIAGRAM</vt:lpstr>
      <vt:lpstr>SCREENSHOTS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 DETECTION A SYSTEMATIC LITERATURE REVIEW</dc:title>
  <dc:creator>Kopparthi Pavan</dc:creator>
  <cp:lastModifiedBy>HP</cp:lastModifiedBy>
  <cp:revision>34</cp:revision>
  <dcterms:created xsi:type="dcterms:W3CDTF">2024-02-20T16:02:00Z</dcterms:created>
  <dcterms:modified xsi:type="dcterms:W3CDTF">2024-06-12T15:16:18Z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71AC75D2588E4D0AA6A7E947389E96E8_12</vt:lpwstr>
  </property>
  <property fmtid="{D5CDD505-2E9C-101B-9397-08002B2CF9AE}" pid="3" name="KSOProductBuildVer">
    <vt:lpwstr>1033-12.2.0.17119</vt:lpwstr>
  </property>
</Properties>
</file>