
<file path=[Content_Types].xml><?xml version="1.0" encoding="utf-8"?>
<Types xmlns="http://schemas.openxmlformats.org/package/2006/content-types">
  <Default ContentType="image/jpeg" Extension="jpg"/>
  <Default ContentType="image/vnd.ms-photo" Extension="wdp"/>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2" Type="http://schemas.openxmlformats.org/officeDocument/2006/relationships/slide" Target="slides/slide19.xml"/><Relationship Id="rId21" Type="http://schemas.openxmlformats.org/officeDocument/2006/relationships/slide" Target="slides/slide18.xml"/><Relationship Id="rId24" Type="http://schemas.openxmlformats.org/officeDocument/2006/relationships/slide" Target="slides/slide21.xml"/><Relationship Id="rId23" Type="http://schemas.openxmlformats.org/officeDocument/2006/relationships/slide" Target="slides/slide20.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25" Type="http://schemas.openxmlformats.org/officeDocument/2006/relationships/slide" Target="slides/slide22.xml"/><Relationship Id="rId28" Type="http://schemas.openxmlformats.org/officeDocument/2006/relationships/slide" Target="slides/slide25.xml"/><Relationship Id="rId27" Type="http://schemas.openxmlformats.org/officeDocument/2006/relationships/slide" Target="slides/slide24.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5" Type="http://schemas.openxmlformats.org/officeDocument/2006/relationships/slide" Target="slides/slide12.xml"/><Relationship Id="rId14" Type="http://schemas.openxmlformats.org/officeDocument/2006/relationships/slide" Target="slides/slide11.xml"/><Relationship Id="rId17" Type="http://schemas.openxmlformats.org/officeDocument/2006/relationships/slide" Target="slides/slide14.xml"/><Relationship Id="rId16" Type="http://schemas.openxmlformats.org/officeDocument/2006/relationships/slide" Target="slides/slide13.xml"/><Relationship Id="rId19" Type="http://schemas.openxmlformats.org/officeDocument/2006/relationships/slide" Target="slides/slide16.xml"/><Relationship Id="rId18"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1B0DBF9-72C4-469C-8A58-FFF836CA7F9C}" type="slidenum">
              <a:rPr lang="en-IN" smtClean="0"/>
              <a:t>‹#›</a:t>
            </a:fld>
            <a:endParaRPr lang="en-IN"/>
          </a:p>
        </p:txBody>
      </p:sp>
    </p:spTree>
    <p:extLst>
      <p:ext uri="{BB962C8B-B14F-4D97-AF65-F5344CB8AC3E}">
        <p14:creationId xmlns:p14="http://schemas.microsoft.com/office/powerpoint/2010/main" val="354174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0028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84331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758537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715F330-DF80-45BE-A64D-8239B1607182}" type="datetimeFigureOut">
              <a:rPr lang="en-IN" smtClean="0"/>
              <a:t>14-08-2024</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1B0DBF9-72C4-469C-8A58-FFF836CA7F9C}" type="slidenum">
              <a:rPr lang="en-IN" smtClean="0"/>
              <a:t>‹#›</a:t>
            </a:fld>
            <a:endParaRPr lang="en-IN"/>
          </a:p>
        </p:txBody>
      </p:sp>
    </p:spTree>
    <p:extLst>
      <p:ext uri="{BB962C8B-B14F-4D97-AF65-F5344CB8AC3E}">
        <p14:creationId xmlns:p14="http://schemas.microsoft.com/office/powerpoint/2010/main" val="405631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15F330-DF80-45BE-A64D-8239B1607182}"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186710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15F330-DF80-45BE-A64D-8239B1607182}" type="datetimeFigureOut">
              <a:rPr lang="en-IN" smtClean="0"/>
              <a:t>14-08-2024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84424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15F330-DF80-45BE-A64D-8239B1607182}" type="datetimeFigureOut">
              <a:rPr lang="en-IN" smtClean="0"/>
              <a:t>14-08-2024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14088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5F330-DF80-45BE-A64D-8239B1607182}" type="datetimeFigureOut">
              <a:rPr lang="en-IN" smtClean="0"/>
              <a:t>14-08-2024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4237073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5F330-DF80-45BE-A64D-8239B1607182}" type="datetimeFigureOut">
              <a:rPr lang="en-IN" smtClean="0"/>
              <a:t>14-08-2024</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636711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15F330-DF80-45BE-A64D-8239B1607182}" type="datetimeFigureOut">
              <a:rPr lang="en-IN" smtClean="0"/>
              <a:t>14-08-2024</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1B0DBF9-72C4-469C-8A58-FFF836CA7F9C}" type="slidenum">
              <a:rPr lang="en-IN" smtClean="0"/>
              <a:t>‹#›</a:t>
            </a:fld>
            <a:endParaRPr lang="en-IN"/>
          </a:p>
        </p:txBody>
      </p:sp>
    </p:spTree>
    <p:extLst>
      <p:ext uri="{BB962C8B-B14F-4D97-AF65-F5344CB8AC3E}">
        <p14:creationId xmlns:p14="http://schemas.microsoft.com/office/powerpoint/2010/main" val="2617475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15F330-DF80-45BE-A64D-8239B1607182}" type="datetimeFigureOut">
              <a:rPr lang="en-IN" smtClean="0"/>
              <a:t>14-08-2024</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1B0DBF9-72C4-469C-8A58-FFF836CA7F9C}" type="slidenum">
              <a:rPr lang="en-IN" smtClean="0"/>
              <a:t>‹#›</a:t>
            </a:fld>
            <a:endParaRPr lang="en-IN"/>
          </a:p>
        </p:txBody>
      </p:sp>
    </p:spTree>
    <p:extLst>
      <p:ext uri="{BB962C8B-B14F-4D97-AF65-F5344CB8AC3E}">
        <p14:creationId xmlns:p14="http://schemas.microsoft.com/office/powerpoint/2010/main" val="38684239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99E3B5D7-E6DC-8BBE-6689-63A4EFDCAD7C}"/>
              </a:ext>
            </a:extLst>
          </p:cNvPr>
          <p:cNvSpPr>
            <a:spLocks noGrp="1"/>
          </p:cNvSpPr>
          <p:nvPr>
            <p:ph type="ctrTitle"/>
          </p:nvPr>
        </p:nvSpPr>
        <p:spPr>
          <a:xfrm>
            <a:off x="1051560" y="1385127"/>
            <a:ext cx="9966960" cy="3035808"/>
          </a:xfrm>
        </p:spPr>
        <p:txBody>
          <a:bodyPr/>
          <a:lstStyle/>
          <a:p>
            <a:r>
              <a:rPr lang="en-US" sz="6000" dirty="0">
                <a:effectLst>
                  <a:outerShdw blurRad="38100" dist="38100" dir="2700000" algn="tl">
                    <a:srgbClr val="000000">
                      <a:alpha val="43137"/>
                    </a:srgbClr>
                  </a:outerShdw>
                </a:effectLst>
              </a:rPr>
              <a:t>Placement Management System</a:t>
            </a:r>
            <a:endParaRPr lang="en-IN" sz="6000" dirty="0"/>
          </a:p>
        </p:txBody>
      </p:sp>
      <p:sp>
        <p:nvSpPr>
          <p:cNvPr id="21" name="Subtitle 2">
            <a:extLst>
              <a:ext uri="{FF2B5EF4-FFF2-40B4-BE49-F238E27FC236}">
                <a16:creationId xmlns:a16="http://schemas.microsoft.com/office/drawing/2014/main" id="{BE93A44E-CA4B-ED5D-428C-FAABB20CE3F3}"/>
              </a:ext>
            </a:extLst>
          </p:cNvPr>
          <p:cNvSpPr>
            <a:spLocks noGrp="1"/>
          </p:cNvSpPr>
          <p:nvPr>
            <p:ph type="subTitle" idx="1"/>
          </p:nvPr>
        </p:nvSpPr>
        <p:spPr>
          <a:xfrm>
            <a:off x="1150175" y="4668936"/>
            <a:ext cx="10970290" cy="1069848"/>
          </a:xfrm>
        </p:spPr>
        <p:txBody>
          <a:bodyPr>
            <a:normAutofit fontScale="25000" lnSpcReduction="20000"/>
          </a:bodyPr>
          <a:lstStyle/>
          <a:p>
            <a:r>
              <a:rPr lang="en-US" sz="9600" b="1" dirty="0">
                <a:solidFill>
                  <a:schemeClr val="tx1"/>
                </a:solidFill>
              </a:rPr>
              <a:t>Presented by:</a:t>
            </a:r>
            <a:endParaRPr lang="en-IN" altLang="en-US" sz="7200" dirty="0">
              <a:solidFill>
                <a:srgbClr val="000000"/>
              </a:solidFill>
            </a:endParaRP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Ajay Kedar</a:t>
            </a:r>
          </a:p>
          <a:p>
            <a:pPr marL="342900" lvl="0" indent="-342900">
              <a:buFont typeface="+mj-lt"/>
              <a:buAutoNum type="arabicPeriod"/>
            </a:pPr>
            <a:r>
              <a:rPr lang="en-IN" sz="7200" dirty="0" err="1">
                <a:effectLst/>
                <a:latin typeface="Times New Roman" panose="02020603050405020304" pitchFamily="18" charset="0"/>
                <a:ea typeface="Times New Roman" panose="02020603050405020304" pitchFamily="18" charset="0"/>
              </a:rPr>
              <a:t>Shubhan</a:t>
            </a:r>
            <a:r>
              <a:rPr lang="en-IN" sz="7200" dirty="0">
                <a:effectLst/>
                <a:latin typeface="Times New Roman" panose="02020603050405020304" pitchFamily="18" charset="0"/>
                <a:ea typeface="Times New Roman" panose="02020603050405020304" pitchFamily="18" charset="0"/>
              </a:rPr>
              <a:t> </a:t>
            </a:r>
            <a:r>
              <a:rPr lang="en-IN" sz="7200" dirty="0" err="1">
                <a:effectLst/>
                <a:latin typeface="Times New Roman" panose="02020603050405020304" pitchFamily="18" charset="0"/>
                <a:ea typeface="Times New Roman" panose="02020603050405020304" pitchFamily="18" charset="0"/>
              </a:rPr>
              <a:t>Suryawanshi</a:t>
            </a:r>
            <a:endParaRPr lang="en-IN" sz="72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Ravindra </a:t>
            </a:r>
            <a:r>
              <a:rPr lang="en-IN" sz="7200" dirty="0" err="1">
                <a:effectLst/>
                <a:latin typeface="Times New Roman" panose="02020603050405020304" pitchFamily="18" charset="0"/>
                <a:ea typeface="Times New Roman" panose="02020603050405020304" pitchFamily="18" charset="0"/>
              </a:rPr>
              <a:t>Khadangale</a:t>
            </a:r>
            <a:endParaRPr lang="en-IN" sz="72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Chaitanya Mate</a:t>
            </a:r>
          </a:p>
          <a:p>
            <a:pPr marL="342900" lvl="0" indent="-342900">
              <a:buFont typeface="+mj-lt"/>
              <a:buAutoNum type="arabicPeriod"/>
            </a:pPr>
            <a:r>
              <a:rPr lang="en-IN" sz="7200" dirty="0">
                <a:effectLst/>
                <a:latin typeface="Times New Roman" panose="02020603050405020304" pitchFamily="18" charset="0"/>
                <a:ea typeface="Times New Roman" panose="02020603050405020304" pitchFamily="18" charset="0"/>
              </a:rPr>
              <a:t>Gaurav Kapade</a:t>
            </a:r>
          </a:p>
          <a:p>
            <a:endParaRPr lang="en-IN" dirty="0"/>
          </a:p>
        </p:txBody>
      </p:sp>
      <p:sp>
        <p:nvSpPr>
          <p:cNvPr id="27" name="TextBox 26">
            <a:extLst>
              <a:ext uri="{FF2B5EF4-FFF2-40B4-BE49-F238E27FC236}">
                <a16:creationId xmlns:a16="http://schemas.microsoft.com/office/drawing/2014/main" id="{052ACDA5-F9D0-8488-0FBB-DEB3D5A0243C}"/>
              </a:ext>
            </a:extLst>
          </p:cNvPr>
          <p:cNvSpPr txBox="1"/>
          <p:nvPr/>
        </p:nvSpPr>
        <p:spPr>
          <a:xfrm>
            <a:off x="8357119" y="5338674"/>
            <a:ext cx="3834881" cy="800219"/>
          </a:xfrm>
          <a:prstGeom prst="rect">
            <a:avLst/>
          </a:prstGeom>
          <a:noFill/>
        </p:spPr>
        <p:txBody>
          <a:bodyPr wrap="square" rtlCol="0">
            <a:spAutoFit/>
          </a:bodyPr>
          <a:lstStyle/>
          <a:p>
            <a:pPr algn="ctr"/>
            <a:r>
              <a:rPr lang="en-IN" altLang="en-US" sz="2800" b="1" dirty="0">
                <a:solidFill>
                  <a:srgbClr val="000000"/>
                </a:solidFill>
              </a:rPr>
              <a:t>Guided By</a:t>
            </a:r>
            <a:r>
              <a:rPr lang="en-IN" altLang="en-US" sz="2800" dirty="0">
                <a:solidFill>
                  <a:srgbClr val="000000"/>
                </a:solidFill>
              </a:rPr>
              <a:t> :</a:t>
            </a:r>
          </a:p>
          <a:p>
            <a:pPr algn="ctr"/>
            <a:r>
              <a:rPr lang="en-IN" sz="1800" dirty="0">
                <a:effectLst/>
                <a:latin typeface="Times New Roman" panose="02020603050405020304" pitchFamily="18" charset="0"/>
                <a:ea typeface="Times New Roman" panose="02020603050405020304" pitchFamily="18" charset="0"/>
              </a:rPr>
              <a:t>Prof. Vinaya Kulkarni</a:t>
            </a:r>
          </a:p>
        </p:txBody>
      </p:sp>
      <p:grpSp>
        <p:nvGrpSpPr>
          <p:cNvPr id="28" name="Group 1">
            <a:extLst>
              <a:ext uri="{FF2B5EF4-FFF2-40B4-BE49-F238E27FC236}">
                <a16:creationId xmlns:a16="http://schemas.microsoft.com/office/drawing/2014/main" id="{737198B6-9B14-E541-A989-CA4B3C8E9E52}"/>
              </a:ext>
            </a:extLst>
          </p:cNvPr>
          <p:cNvGrpSpPr>
            <a:grpSpLocks/>
          </p:cNvGrpSpPr>
          <p:nvPr/>
        </p:nvGrpSpPr>
        <p:grpSpPr bwMode="auto">
          <a:xfrm>
            <a:off x="565608" y="94398"/>
            <a:ext cx="11038788" cy="1109664"/>
            <a:chOff x="800" y="0"/>
            <a:chExt cx="5758" cy="699"/>
          </a:xfrm>
        </p:grpSpPr>
        <p:sp>
          <p:nvSpPr>
            <p:cNvPr id="29" name="Rectangle 2">
              <a:extLst>
                <a:ext uri="{FF2B5EF4-FFF2-40B4-BE49-F238E27FC236}">
                  <a16:creationId xmlns:a16="http://schemas.microsoft.com/office/drawing/2014/main" id="{2DDCE584-39D2-4C52-B644-D84230C0722F}"/>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30" name="Picture 3">
              <a:extLst>
                <a:ext uri="{FF2B5EF4-FFF2-40B4-BE49-F238E27FC236}">
                  <a16:creationId xmlns:a16="http://schemas.microsoft.com/office/drawing/2014/main" id="{8941C3CD-C268-8D5C-5EC9-095E5BF91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 name="Rectangle 4">
              <a:extLst>
                <a:ext uri="{FF2B5EF4-FFF2-40B4-BE49-F238E27FC236}">
                  <a16:creationId xmlns:a16="http://schemas.microsoft.com/office/drawing/2014/main" id="{71FCC3ED-68E1-2B0D-53D3-965A08D265B7}"/>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9298659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025F2897-3ABD-25CF-EEF1-A8B5E37D45D8}"/>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49227C36-21DB-CA2E-B5B8-F00BD879557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D5ABC76-E23D-15B0-2197-BDF8DEE78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5890FD36-CC30-82EE-D395-016586FC3F8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9" name="Picture 8">
            <a:extLst>
              <a:ext uri="{FF2B5EF4-FFF2-40B4-BE49-F238E27FC236}">
                <a16:creationId xmlns:a16="http://schemas.microsoft.com/office/drawing/2014/main" id="{F1A94F47-0F83-0620-B308-1FFDE674C7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2021" y="1093509"/>
            <a:ext cx="1438275" cy="5646656"/>
          </a:xfrm>
          <a:prstGeom prst="rect">
            <a:avLst/>
          </a:prstGeom>
        </p:spPr>
      </p:pic>
    </p:spTree>
    <p:extLst>
      <p:ext uri="{BB962C8B-B14F-4D97-AF65-F5344CB8AC3E}">
        <p14:creationId xmlns:p14="http://schemas.microsoft.com/office/powerpoint/2010/main" val="56744869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A1B0A148-B953-0DC6-681D-326DBACECC4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80024664-B872-CA96-411E-76B5E2A589A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600F392C-2BB1-E73D-B9EA-3F4088905B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A1491D58-4513-E3E9-708F-175581E80B6C}"/>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EC7D1D6E-0028-6BFE-E3F7-64A8D3786B09}"/>
              </a:ext>
            </a:extLst>
          </p:cNvPr>
          <p:cNvSpPr>
            <a:spLocks noGrp="1"/>
          </p:cNvSpPr>
          <p:nvPr>
            <p:ph type="title"/>
          </p:nvPr>
        </p:nvSpPr>
        <p:spPr>
          <a:xfrm>
            <a:off x="466531" y="860426"/>
            <a:ext cx="10058400" cy="1953832"/>
          </a:xfrm>
        </p:spPr>
        <p:txBody>
          <a:bodyPr/>
          <a:lstStyle/>
          <a:p>
            <a:r>
              <a:rPr lang="en-IN" dirty="0"/>
              <a:t>College Admin Profile</a:t>
            </a:r>
            <a:r>
              <a:rPr lang="en-IN" sz="5400" dirty="0"/>
              <a:t>.</a:t>
            </a:r>
            <a:br>
              <a:rPr lang="en-IN" sz="5400" dirty="0"/>
            </a:br>
            <a:endParaRPr lang="en-IN" dirty="0"/>
          </a:p>
        </p:txBody>
      </p:sp>
      <p:sp>
        <p:nvSpPr>
          <p:cNvPr id="2" name="TextBox 1">
            <a:extLst>
              <a:ext uri="{FF2B5EF4-FFF2-40B4-BE49-F238E27FC236}">
                <a16:creationId xmlns:a16="http://schemas.microsoft.com/office/drawing/2014/main" id="{8311861F-A397-5F40-4BB4-59BE6230F364}"/>
              </a:ext>
            </a:extLst>
          </p:cNvPr>
          <p:cNvSpPr txBox="1"/>
          <p:nvPr/>
        </p:nvSpPr>
        <p:spPr>
          <a:xfrm>
            <a:off x="395926" y="2149311"/>
            <a:ext cx="11329543" cy="4154984"/>
          </a:xfrm>
          <a:prstGeom prst="rect">
            <a:avLst/>
          </a:prstGeom>
          <a:noFill/>
        </p:spPr>
        <p:txBody>
          <a:bodyPr wrap="square" rtlCol="0">
            <a:spAutoFit/>
          </a:bodyPr>
          <a:lstStyle/>
          <a:p>
            <a:r>
              <a:rPr lang="en-US" sz="2400" dirty="0"/>
              <a:t>Admin Login: A login page for college admins using Bootstrap for styling.</a:t>
            </a:r>
          </a:p>
          <a:p>
            <a:r>
              <a:rPr lang="en-US" sz="2400" dirty="0"/>
              <a:t>Student and Company Management: Pages to manage student and company information, including registration, displaying data, and editing details.</a:t>
            </a:r>
          </a:p>
          <a:p>
            <a:r>
              <a:rPr lang="en-US" sz="2400" dirty="0"/>
              <a:t>Placement Drives: Sections for capturing and displaying upcoming company drives, with fields like </a:t>
            </a:r>
            <a:r>
              <a:rPr lang="en-US" sz="2400" dirty="0" err="1"/>
              <a:t>CompanyName</a:t>
            </a:r>
            <a:r>
              <a:rPr lang="en-US" sz="2400" dirty="0"/>
              <a:t>, </a:t>
            </a:r>
            <a:r>
              <a:rPr lang="en-US" sz="2400" dirty="0" err="1"/>
              <a:t>DriveDate</a:t>
            </a:r>
            <a:r>
              <a:rPr lang="en-US" sz="2400" dirty="0"/>
              <a:t>, Location, Position, and Vacancy.</a:t>
            </a:r>
          </a:p>
          <a:p>
            <a:r>
              <a:rPr lang="en-US" sz="2400" dirty="0"/>
              <a:t>Dashboard Pages: Separate dashboard pages for college admins and students, with features like displaying student profiles, upcoming drives, and applying for drives.</a:t>
            </a:r>
          </a:p>
          <a:p>
            <a:r>
              <a:rPr lang="en-US" sz="2400" dirty="0"/>
              <a:t>Registration Pages: For students and companies, including validation and password management features</a:t>
            </a:r>
            <a:r>
              <a:rPr lang="en-US" dirty="0"/>
              <a:t>.</a:t>
            </a:r>
            <a:endParaRPr lang="en-IN" dirty="0"/>
          </a:p>
        </p:txBody>
      </p:sp>
    </p:spTree>
    <p:extLst>
      <p:ext uri="{BB962C8B-B14F-4D97-AF65-F5344CB8AC3E}">
        <p14:creationId xmlns:p14="http://schemas.microsoft.com/office/powerpoint/2010/main" val="111518712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64653794-F5C8-A9D0-30DD-A8DE817E24D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A116FDA6-6D20-AE5F-8422-C4E0C02A22E8}"/>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AD221232-2082-C82A-A8F6-ABF9FC1A5A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72BEA5FD-C15A-F5D2-628E-FA94531E5B6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9" name="TextBox 8">
            <a:extLst>
              <a:ext uri="{FF2B5EF4-FFF2-40B4-BE49-F238E27FC236}">
                <a16:creationId xmlns:a16="http://schemas.microsoft.com/office/drawing/2014/main" id="{379CB5B8-A824-F42B-1870-36029A10EACC}"/>
              </a:ext>
            </a:extLst>
          </p:cNvPr>
          <p:cNvSpPr txBox="1"/>
          <p:nvPr/>
        </p:nvSpPr>
        <p:spPr>
          <a:xfrm>
            <a:off x="67558" y="1204062"/>
            <a:ext cx="12056883" cy="5262979"/>
          </a:xfrm>
          <a:prstGeom prst="rect">
            <a:avLst/>
          </a:prstGeom>
          <a:noFill/>
        </p:spPr>
        <p:txBody>
          <a:bodyPr wrap="square">
            <a:spAutoFit/>
          </a:bodyPr>
          <a:lstStyle/>
          <a:p>
            <a:pPr marL="457200" indent="-457200">
              <a:buFont typeface="Arial" panose="020B0604020202020204" pitchFamily="34" charset="0"/>
              <a:buChar char="•"/>
            </a:pPr>
            <a:r>
              <a:rPr lang="en-IN" sz="2800" dirty="0"/>
              <a:t>Index.aspx: Navigation buttons for Student, College, and About sections.</a:t>
            </a:r>
          </a:p>
          <a:p>
            <a:pPr marL="457200" indent="-457200">
              <a:buFont typeface="Arial" panose="020B0604020202020204" pitchFamily="34" charset="0"/>
              <a:buChar char="•"/>
            </a:pPr>
            <a:r>
              <a:rPr lang="en-IN" sz="2800" dirty="0"/>
              <a:t>Admin Login Page: Admins log in using credentials to access the dashboard.</a:t>
            </a:r>
          </a:p>
          <a:p>
            <a:pPr marL="457200" indent="-457200">
              <a:buFont typeface="Arial" panose="020B0604020202020204" pitchFamily="34" charset="0"/>
              <a:buChar char="•"/>
            </a:pPr>
            <a:r>
              <a:rPr lang="en-IN" sz="2800" dirty="0"/>
              <a:t>Student Details.aspx: Displays student details fetched from the database using the </a:t>
            </a:r>
            <a:r>
              <a:rPr lang="en-IN" sz="2800" dirty="0" err="1"/>
              <a:t>UserID</a:t>
            </a:r>
            <a:r>
              <a:rPr lang="en-IN" sz="2800" dirty="0"/>
              <a:t>. Includes a delete button for removing students.</a:t>
            </a:r>
          </a:p>
          <a:p>
            <a:pPr marL="457200" indent="-457200">
              <a:buFont typeface="Arial" panose="020B0604020202020204" pitchFamily="34" charset="0"/>
              <a:buChar char="•"/>
            </a:pPr>
            <a:r>
              <a:rPr lang="en-IN" sz="2800" dirty="0"/>
              <a:t>CollageDash.aspx: Displays student data and other details. It also includes a section for adding company drive details and a section for upcoming drives.</a:t>
            </a:r>
          </a:p>
          <a:p>
            <a:pPr marL="457200" indent="-457200">
              <a:buFont typeface="Arial" panose="020B0604020202020204" pitchFamily="34" charset="0"/>
              <a:buChar char="•"/>
            </a:pPr>
            <a:r>
              <a:rPr lang="en-IN" sz="2800" dirty="0"/>
              <a:t>Apply.aspx: Allows students to apply for drives by fetching data from the Company table.</a:t>
            </a:r>
          </a:p>
        </p:txBody>
      </p:sp>
    </p:spTree>
    <p:extLst>
      <p:ext uri="{BB962C8B-B14F-4D97-AF65-F5344CB8AC3E}">
        <p14:creationId xmlns:p14="http://schemas.microsoft.com/office/powerpoint/2010/main" val="369431297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582A66CA-6548-4029-F2E6-1B99345862E5}"/>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DA8727AD-7054-DF3B-B933-7482AE288C32}"/>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317B7FF9-3A89-B533-B10E-1FF2A27B8B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C77E0FA9-B2A2-EE01-F06B-EDF867FEA2B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9" name="Picture 8">
            <a:extLst>
              <a:ext uri="{FF2B5EF4-FFF2-40B4-BE49-F238E27FC236}">
                <a16:creationId xmlns:a16="http://schemas.microsoft.com/office/drawing/2014/main" id="{2C189EA4-8E35-F9EB-DB72-E097C2209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6862" y="956412"/>
            <a:ext cx="1438275" cy="5715850"/>
          </a:xfrm>
          <a:prstGeom prst="rect">
            <a:avLst/>
          </a:prstGeom>
        </p:spPr>
      </p:pic>
      <p:sp>
        <p:nvSpPr>
          <p:cNvPr id="11" name="TextBox 10">
            <a:extLst>
              <a:ext uri="{FF2B5EF4-FFF2-40B4-BE49-F238E27FC236}">
                <a16:creationId xmlns:a16="http://schemas.microsoft.com/office/drawing/2014/main" id="{F0392592-861C-6D40-6C5B-11B630C6C08A}"/>
              </a:ext>
            </a:extLst>
          </p:cNvPr>
          <p:cNvSpPr txBox="1"/>
          <p:nvPr/>
        </p:nvSpPr>
        <p:spPr>
          <a:xfrm>
            <a:off x="720709" y="895293"/>
            <a:ext cx="6094428" cy="369332"/>
          </a:xfrm>
          <a:prstGeom prst="rect">
            <a:avLst/>
          </a:prstGeom>
          <a:noFill/>
        </p:spPr>
        <p:txBody>
          <a:bodyPr wrap="square">
            <a:spAutoFit/>
          </a:bodyPr>
          <a:lstStyle/>
          <a:p>
            <a:r>
              <a:rPr lang="en-IN" dirty="0">
                <a:latin typeface="Algerian" panose="04020705040A02060702" pitchFamily="82" charset="0"/>
              </a:rPr>
              <a:t>admin flow diagram</a:t>
            </a:r>
            <a:endParaRPr lang="en-IN" dirty="0"/>
          </a:p>
        </p:txBody>
      </p:sp>
    </p:spTree>
    <p:extLst>
      <p:ext uri="{BB962C8B-B14F-4D97-AF65-F5344CB8AC3E}">
        <p14:creationId xmlns:p14="http://schemas.microsoft.com/office/powerpoint/2010/main" val="4037383840"/>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C18D09B9-4891-DD9C-6C69-B267A2ED49C4}"/>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E669734E-3735-AACD-2CA9-13589FE46456}"/>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3B092DA-A9A6-07C7-6DD3-8A793D49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83341224-BE03-6E14-8D90-9A436B543CBB}"/>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0" name="Title 1">
            <a:extLst>
              <a:ext uri="{FF2B5EF4-FFF2-40B4-BE49-F238E27FC236}">
                <a16:creationId xmlns:a16="http://schemas.microsoft.com/office/drawing/2014/main" id="{80F125DE-2C64-30A4-62CD-51BD55BF9017}"/>
              </a:ext>
            </a:extLst>
          </p:cNvPr>
          <p:cNvSpPr>
            <a:spLocks noGrp="1"/>
          </p:cNvSpPr>
          <p:nvPr>
            <p:ph type="title"/>
          </p:nvPr>
        </p:nvSpPr>
        <p:spPr>
          <a:xfrm>
            <a:off x="466531" y="860426"/>
            <a:ext cx="10058400" cy="1953832"/>
          </a:xfrm>
        </p:spPr>
        <p:txBody>
          <a:bodyPr>
            <a:normAutofit/>
          </a:bodyPr>
          <a:lstStyle/>
          <a:p>
            <a:r>
              <a:rPr lang="en-IN" sz="5400" dirty="0"/>
              <a:t>HR Platform.</a:t>
            </a:r>
            <a:endParaRPr lang="en-IN" dirty="0"/>
          </a:p>
        </p:txBody>
      </p:sp>
      <p:sp>
        <p:nvSpPr>
          <p:cNvPr id="3" name="TextBox 2">
            <a:extLst>
              <a:ext uri="{FF2B5EF4-FFF2-40B4-BE49-F238E27FC236}">
                <a16:creationId xmlns:a16="http://schemas.microsoft.com/office/drawing/2014/main" id="{90B3742E-F90C-DFC8-D824-705239BFC424}"/>
              </a:ext>
            </a:extLst>
          </p:cNvPr>
          <p:cNvSpPr txBox="1"/>
          <p:nvPr/>
        </p:nvSpPr>
        <p:spPr>
          <a:xfrm>
            <a:off x="466531" y="2216347"/>
            <a:ext cx="10906813" cy="4401205"/>
          </a:xfrm>
          <a:prstGeom prst="rect">
            <a:avLst/>
          </a:prstGeom>
          <a:noFill/>
        </p:spPr>
        <p:txBody>
          <a:bodyPr wrap="square" rtlCol="0">
            <a:spAutoFit/>
          </a:bodyPr>
          <a:lstStyle/>
          <a:p>
            <a:r>
              <a:rPr lang="en-IN" sz="2000" dirty="0"/>
              <a:t>1. Home.aspx : </a:t>
            </a:r>
          </a:p>
          <a:p>
            <a:r>
              <a:rPr lang="en-IN" sz="2000" dirty="0"/>
              <a:t>			- Home Page; Redirections By Nav</a:t>
            </a:r>
          </a:p>
          <a:p>
            <a:endParaRPr lang="en-IN" sz="2000" dirty="0"/>
          </a:p>
          <a:p>
            <a:r>
              <a:rPr lang="en-IN" sz="2000" dirty="0"/>
              <a:t>2. ViewJobs.aspx : </a:t>
            </a:r>
          </a:p>
          <a:p>
            <a:r>
              <a:rPr lang="en-IN" sz="2000" dirty="0"/>
              <a:t>			- Create the Job</a:t>
            </a:r>
          </a:p>
          <a:p>
            <a:r>
              <a:rPr lang="en-IN" sz="2000" dirty="0"/>
              <a:t>			- View / Edit the Posted Job</a:t>
            </a:r>
          </a:p>
          <a:p>
            <a:endParaRPr lang="en-IN" sz="2000" dirty="0"/>
          </a:p>
          <a:p>
            <a:r>
              <a:rPr lang="en-IN" sz="2000" dirty="0"/>
              <a:t>3. SetTest.aspx   </a:t>
            </a:r>
          </a:p>
          <a:p>
            <a:r>
              <a:rPr lang="en-IN" sz="2000" dirty="0"/>
              <a:t>			- Set the Random No and Time(Min)</a:t>
            </a:r>
          </a:p>
          <a:p>
            <a:r>
              <a:rPr lang="en-IN" sz="2000" dirty="0"/>
              <a:t>			- Set/Manage the Test by Editing Questions And Answers</a:t>
            </a:r>
          </a:p>
          <a:p>
            <a:endParaRPr lang="en-IN" sz="2000" dirty="0"/>
          </a:p>
          <a:p>
            <a:r>
              <a:rPr lang="en-IN" sz="2000" dirty="0"/>
              <a:t>4. ViewTestScores.aspx</a:t>
            </a:r>
          </a:p>
          <a:p>
            <a:r>
              <a:rPr lang="en-IN" sz="2000" dirty="0"/>
              <a:t>			- Retrieve score from </a:t>
            </a:r>
            <a:r>
              <a:rPr lang="en-IN" sz="2000" dirty="0" err="1"/>
              <a:t>StudentTests</a:t>
            </a:r>
            <a:r>
              <a:rPr lang="en-IN" sz="2000" dirty="0"/>
              <a:t> and show it.</a:t>
            </a:r>
          </a:p>
          <a:p>
            <a:endParaRPr lang="en-IN" sz="2000" dirty="0"/>
          </a:p>
        </p:txBody>
      </p:sp>
    </p:spTree>
    <p:extLst>
      <p:ext uri="{BB962C8B-B14F-4D97-AF65-F5344CB8AC3E}">
        <p14:creationId xmlns:p14="http://schemas.microsoft.com/office/powerpoint/2010/main" val="321707357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C18D09B9-4891-DD9C-6C69-B267A2ED49C4}"/>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E669734E-3735-AACD-2CA9-13589FE46456}"/>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3B092DA-A9A6-07C7-6DD3-8A793D494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83341224-BE03-6E14-8D90-9A436B543CBB}"/>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0" name="Title 1">
            <a:extLst>
              <a:ext uri="{FF2B5EF4-FFF2-40B4-BE49-F238E27FC236}">
                <a16:creationId xmlns:a16="http://schemas.microsoft.com/office/drawing/2014/main" id="{80F125DE-2C64-30A4-62CD-51BD55BF9017}"/>
              </a:ext>
            </a:extLst>
          </p:cNvPr>
          <p:cNvSpPr>
            <a:spLocks noGrp="1"/>
          </p:cNvSpPr>
          <p:nvPr>
            <p:ph type="title"/>
          </p:nvPr>
        </p:nvSpPr>
        <p:spPr>
          <a:xfrm>
            <a:off x="466531" y="860426"/>
            <a:ext cx="10058400" cy="1953832"/>
          </a:xfrm>
        </p:spPr>
        <p:txBody>
          <a:bodyPr>
            <a:normAutofit/>
          </a:bodyPr>
          <a:lstStyle/>
          <a:p>
            <a:r>
              <a:rPr lang="en-IN" dirty="0"/>
              <a:t>Aptitude</a:t>
            </a:r>
            <a:r>
              <a:rPr lang="en-IN" sz="5400" dirty="0"/>
              <a:t> Platform.</a:t>
            </a:r>
            <a:endParaRPr lang="en-IN" dirty="0"/>
          </a:p>
        </p:txBody>
      </p:sp>
      <p:sp>
        <p:nvSpPr>
          <p:cNvPr id="3" name="TextBox 2">
            <a:extLst>
              <a:ext uri="{FF2B5EF4-FFF2-40B4-BE49-F238E27FC236}">
                <a16:creationId xmlns:a16="http://schemas.microsoft.com/office/drawing/2014/main" id="{90B3742E-F90C-DFC8-D824-705239BFC424}"/>
              </a:ext>
            </a:extLst>
          </p:cNvPr>
          <p:cNvSpPr txBox="1"/>
          <p:nvPr/>
        </p:nvSpPr>
        <p:spPr>
          <a:xfrm>
            <a:off x="565608" y="2318993"/>
            <a:ext cx="10906813" cy="4154984"/>
          </a:xfrm>
          <a:prstGeom prst="rect">
            <a:avLst/>
          </a:prstGeom>
          <a:noFill/>
        </p:spPr>
        <p:txBody>
          <a:bodyPr wrap="square" rtlCol="0">
            <a:spAutoFit/>
          </a:bodyPr>
          <a:lstStyle/>
          <a:p>
            <a:pPr marL="342900" indent="-342900">
              <a:buAutoNum type="arabicPeriod"/>
            </a:pPr>
            <a:r>
              <a:rPr lang="en-IN" sz="2400" dirty="0"/>
              <a:t>StartTest.aspx : </a:t>
            </a:r>
          </a:p>
          <a:p>
            <a:r>
              <a:rPr lang="en-IN" sz="2400" dirty="0"/>
              <a:t>			- Save job and name in Session; redirect to TakeTest.aspx.</a:t>
            </a:r>
          </a:p>
          <a:p>
            <a:endParaRPr lang="en-IN" sz="2400" dirty="0"/>
          </a:p>
          <a:p>
            <a:r>
              <a:rPr lang="en-IN" sz="2400" dirty="0"/>
              <a:t>2. TakeTest.aspx : </a:t>
            </a:r>
          </a:p>
          <a:p>
            <a:r>
              <a:rPr lang="en-IN" sz="2400" dirty="0"/>
              <a:t>			- Fetch questions based on </a:t>
            </a:r>
            <a:r>
              <a:rPr lang="en-IN" sz="2400" dirty="0" err="1"/>
              <a:t>JobId</a:t>
            </a:r>
            <a:r>
              <a:rPr lang="en-IN" sz="2400" dirty="0"/>
              <a:t> and </a:t>
            </a:r>
            <a:r>
              <a:rPr lang="en-IN" sz="2400" dirty="0" err="1"/>
              <a:t>RandomNo</a:t>
            </a:r>
            <a:r>
              <a:rPr lang="en-IN" sz="2400" dirty="0"/>
              <a:t>.     </a:t>
            </a:r>
          </a:p>
          <a:p>
            <a:r>
              <a:rPr lang="en-IN" sz="2400" dirty="0"/>
              <a:t>			- Set timer from </a:t>
            </a:r>
            <a:r>
              <a:rPr lang="en-IN" sz="2400" dirty="0" err="1"/>
              <a:t>ExamTimer</a:t>
            </a:r>
            <a:r>
              <a:rPr lang="en-IN" sz="2400" dirty="0"/>
              <a:t>.     </a:t>
            </a:r>
          </a:p>
          <a:p>
            <a:r>
              <a:rPr lang="en-IN" sz="2400" dirty="0"/>
              <a:t>			- Save answers in </a:t>
            </a:r>
            <a:r>
              <a:rPr lang="en-IN" sz="2400" dirty="0" err="1"/>
              <a:t>StudentAnswers</a:t>
            </a:r>
            <a:r>
              <a:rPr lang="en-IN" sz="2400" dirty="0"/>
              <a:t>; calculate score.     </a:t>
            </a:r>
          </a:p>
          <a:p>
            <a:r>
              <a:rPr lang="en-IN" sz="2400" dirty="0"/>
              <a:t>			- Redirect to TestResult.aspx.</a:t>
            </a:r>
          </a:p>
          <a:p>
            <a:pPr marL="342900" indent="-342900">
              <a:buAutoNum type="arabicPeriod"/>
            </a:pPr>
            <a:endParaRPr lang="en-IN" sz="2400" dirty="0"/>
          </a:p>
          <a:p>
            <a:r>
              <a:rPr lang="en-IN" sz="2400" dirty="0"/>
              <a:t>3. TestResult.aspx   </a:t>
            </a:r>
          </a:p>
          <a:p>
            <a:r>
              <a:rPr lang="en-IN" sz="2400" dirty="0"/>
              <a:t>			- Retrieve score from </a:t>
            </a:r>
            <a:r>
              <a:rPr lang="en-IN" sz="2400" dirty="0" err="1"/>
              <a:t>StudentTests</a:t>
            </a:r>
            <a:r>
              <a:rPr lang="en-IN" sz="2400" dirty="0"/>
              <a:t> and show it.</a:t>
            </a:r>
          </a:p>
        </p:txBody>
      </p:sp>
    </p:spTree>
    <p:extLst>
      <p:ext uri="{BB962C8B-B14F-4D97-AF65-F5344CB8AC3E}">
        <p14:creationId xmlns:p14="http://schemas.microsoft.com/office/powerpoint/2010/main" val="50672305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502AFABD-90FA-0617-E0F5-BCBAA4A9AEA8}"/>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54292671-3535-2C29-BBF4-A20B9C5BD3F1}"/>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91DD7978-E01E-A1C0-02F2-8BBD5F977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C1936609-30BD-367F-C144-4388BE60230E}"/>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3" name="Picture 2">
            <a:extLst>
              <a:ext uri="{FF2B5EF4-FFF2-40B4-BE49-F238E27FC236}">
                <a16:creationId xmlns:a16="http://schemas.microsoft.com/office/drawing/2014/main" id="{E80A71A3-377B-9F53-6036-490F4967F3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2117" y="1060107"/>
            <a:ext cx="1947765" cy="5715850"/>
          </a:xfrm>
          <a:prstGeom prst="rect">
            <a:avLst/>
          </a:prstGeom>
        </p:spPr>
      </p:pic>
      <p:sp>
        <p:nvSpPr>
          <p:cNvPr id="9" name="TextBox 8">
            <a:extLst>
              <a:ext uri="{FF2B5EF4-FFF2-40B4-BE49-F238E27FC236}">
                <a16:creationId xmlns:a16="http://schemas.microsoft.com/office/drawing/2014/main" id="{48C1FD0B-4E4C-A899-D3B6-A0181AD92A0F}"/>
              </a:ext>
            </a:extLst>
          </p:cNvPr>
          <p:cNvSpPr txBox="1"/>
          <p:nvPr/>
        </p:nvSpPr>
        <p:spPr>
          <a:xfrm>
            <a:off x="784782" y="1019396"/>
            <a:ext cx="6094428" cy="369332"/>
          </a:xfrm>
          <a:prstGeom prst="rect">
            <a:avLst/>
          </a:prstGeom>
          <a:noFill/>
        </p:spPr>
        <p:txBody>
          <a:bodyPr wrap="square">
            <a:spAutoFit/>
          </a:bodyPr>
          <a:lstStyle/>
          <a:p>
            <a:r>
              <a:rPr lang="en-IN" dirty="0">
                <a:latin typeface="Algerian" panose="04020705040A02060702" pitchFamily="82" charset="0"/>
              </a:rPr>
              <a:t>Hr flow diagram</a:t>
            </a:r>
            <a:endParaRPr lang="en-IN" dirty="0"/>
          </a:p>
        </p:txBody>
      </p:sp>
    </p:spTree>
    <p:extLst>
      <p:ext uri="{BB962C8B-B14F-4D97-AF65-F5344CB8AC3E}">
        <p14:creationId xmlns:p14="http://schemas.microsoft.com/office/powerpoint/2010/main" val="393820662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0CC06E-80E0-D0C5-C6FB-49141EC5A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141" y="1550138"/>
            <a:ext cx="6627043" cy="5243562"/>
          </a:xfrm>
          <a:prstGeom prst="rect">
            <a:avLst/>
          </a:prstGeom>
        </p:spPr>
      </p:pic>
      <p:grpSp>
        <p:nvGrpSpPr>
          <p:cNvPr id="6" name="Group 1">
            <a:extLst>
              <a:ext uri="{FF2B5EF4-FFF2-40B4-BE49-F238E27FC236}">
                <a16:creationId xmlns:a16="http://schemas.microsoft.com/office/drawing/2014/main" id="{67BD8B8B-1DC4-2F61-67A4-1038B141CBB0}"/>
              </a:ext>
            </a:extLst>
          </p:cNvPr>
          <p:cNvGrpSpPr>
            <a:grpSpLocks/>
          </p:cNvGrpSpPr>
          <p:nvPr/>
        </p:nvGrpSpPr>
        <p:grpSpPr bwMode="auto">
          <a:xfrm>
            <a:off x="565608" y="94398"/>
            <a:ext cx="11038788" cy="1109664"/>
            <a:chOff x="800" y="0"/>
            <a:chExt cx="5758" cy="699"/>
          </a:xfrm>
        </p:grpSpPr>
        <p:sp>
          <p:nvSpPr>
            <p:cNvPr id="7" name="Rectangle 2">
              <a:extLst>
                <a:ext uri="{FF2B5EF4-FFF2-40B4-BE49-F238E27FC236}">
                  <a16:creationId xmlns:a16="http://schemas.microsoft.com/office/drawing/2014/main" id="{43A5142C-42F8-7296-A5A0-F387DE4C29A8}"/>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8" name="Picture 3">
              <a:extLst>
                <a:ext uri="{FF2B5EF4-FFF2-40B4-BE49-F238E27FC236}">
                  <a16:creationId xmlns:a16="http://schemas.microsoft.com/office/drawing/2014/main" id="{78CFB92C-054C-E348-9F5E-1485A2889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9" name="Rectangle 4">
              <a:extLst>
                <a:ext uri="{FF2B5EF4-FFF2-40B4-BE49-F238E27FC236}">
                  <a16:creationId xmlns:a16="http://schemas.microsoft.com/office/drawing/2014/main" id="{6A0FF6DE-A918-20CD-4A14-9D6399493658}"/>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1" name="TextBox 10">
            <a:extLst>
              <a:ext uri="{FF2B5EF4-FFF2-40B4-BE49-F238E27FC236}">
                <a16:creationId xmlns:a16="http://schemas.microsoft.com/office/drawing/2014/main" id="{55AD5BB7-2790-D2A0-A2C0-CF398F6D2FA1}"/>
              </a:ext>
            </a:extLst>
          </p:cNvPr>
          <p:cNvSpPr txBox="1"/>
          <p:nvPr/>
        </p:nvSpPr>
        <p:spPr>
          <a:xfrm>
            <a:off x="804421" y="1019396"/>
            <a:ext cx="6096000" cy="369332"/>
          </a:xfrm>
          <a:prstGeom prst="rect">
            <a:avLst/>
          </a:prstGeom>
          <a:noFill/>
        </p:spPr>
        <p:txBody>
          <a:bodyPr wrap="square">
            <a:spAutoFit/>
          </a:bodyPr>
          <a:lstStyle/>
          <a:p>
            <a:r>
              <a:rPr lang="en-IN" dirty="0">
                <a:latin typeface="Algerian" panose="04020705040A02060702" pitchFamily="82" charset="0"/>
              </a:rPr>
              <a:t>Er model </a:t>
            </a:r>
            <a:endParaRPr lang="en-IN" dirty="0"/>
          </a:p>
        </p:txBody>
      </p:sp>
    </p:spTree>
    <p:extLst>
      <p:ext uri="{BB962C8B-B14F-4D97-AF65-F5344CB8AC3E}">
        <p14:creationId xmlns:p14="http://schemas.microsoft.com/office/powerpoint/2010/main" val="53353463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
            <a:extLst>
              <a:ext uri="{FF2B5EF4-FFF2-40B4-BE49-F238E27FC236}">
                <a16:creationId xmlns:a16="http://schemas.microsoft.com/office/drawing/2014/main" id="{2896219D-01E2-276C-3A38-2D3D58D2E3A9}"/>
              </a:ext>
            </a:extLst>
          </p:cNvPr>
          <p:cNvGrpSpPr>
            <a:grpSpLocks/>
          </p:cNvGrpSpPr>
          <p:nvPr/>
        </p:nvGrpSpPr>
        <p:grpSpPr bwMode="auto">
          <a:xfrm>
            <a:off x="565608" y="94398"/>
            <a:ext cx="11038788" cy="1109664"/>
            <a:chOff x="800" y="0"/>
            <a:chExt cx="5758" cy="699"/>
          </a:xfrm>
        </p:grpSpPr>
        <p:sp>
          <p:nvSpPr>
            <p:cNvPr id="6" name="Rectangle 2">
              <a:extLst>
                <a:ext uri="{FF2B5EF4-FFF2-40B4-BE49-F238E27FC236}">
                  <a16:creationId xmlns:a16="http://schemas.microsoft.com/office/drawing/2014/main" id="{05CE7EF0-7246-D41E-3E2C-29FE6FD8746B}"/>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7" name="Picture 3">
              <a:extLst>
                <a:ext uri="{FF2B5EF4-FFF2-40B4-BE49-F238E27FC236}">
                  <a16:creationId xmlns:a16="http://schemas.microsoft.com/office/drawing/2014/main" id="{8F10C8A6-B58E-B686-1F0C-665F5BCCA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4">
              <a:extLst>
                <a:ext uri="{FF2B5EF4-FFF2-40B4-BE49-F238E27FC236}">
                  <a16:creationId xmlns:a16="http://schemas.microsoft.com/office/drawing/2014/main" id="{DBF71DC5-896A-AD05-BE87-C55C5AC30F6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2" name="TextBox 1">
            <a:extLst>
              <a:ext uri="{FF2B5EF4-FFF2-40B4-BE49-F238E27FC236}">
                <a16:creationId xmlns:a16="http://schemas.microsoft.com/office/drawing/2014/main" id="{42FC2B1E-8F5F-B1A0-160F-2B910F74C11A}"/>
              </a:ext>
            </a:extLst>
          </p:cNvPr>
          <p:cNvSpPr txBox="1"/>
          <p:nvPr/>
        </p:nvSpPr>
        <p:spPr>
          <a:xfrm>
            <a:off x="4835950" y="2694330"/>
            <a:ext cx="2422689" cy="830997"/>
          </a:xfrm>
          <a:prstGeom prst="rect">
            <a:avLst/>
          </a:prstGeom>
          <a:noFill/>
        </p:spPr>
        <p:txBody>
          <a:bodyPr wrap="square" rtlCol="0">
            <a:spAutoFit/>
          </a:bodyPr>
          <a:lstStyle/>
          <a:p>
            <a:r>
              <a:rPr lang="en-IN" sz="4800" dirty="0">
                <a:latin typeface="Algerian" panose="04020705040A02060702" pitchFamily="82" charset="0"/>
              </a:rPr>
              <a:t>Design</a:t>
            </a:r>
            <a:endParaRPr lang="en-IN" sz="4800" dirty="0"/>
          </a:p>
        </p:txBody>
      </p:sp>
    </p:spTree>
    <p:extLst>
      <p:ext uri="{BB962C8B-B14F-4D97-AF65-F5344CB8AC3E}">
        <p14:creationId xmlns:p14="http://schemas.microsoft.com/office/powerpoint/2010/main" val="13693084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E32D08DB-295A-D258-889E-64B9D9C735E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3FCE7116-BB50-F13F-74C0-51F84142940F}"/>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09D1F353-3148-6067-C925-8E3B9763F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A944F727-E24E-6CC5-46EA-5A01AAB13E9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11" name="Picture 10">
            <a:extLst>
              <a:ext uri="{FF2B5EF4-FFF2-40B4-BE49-F238E27FC236}">
                <a16:creationId xmlns:a16="http://schemas.microsoft.com/office/drawing/2014/main" id="{3272D563-FD94-4A52-1433-6DFE2BB40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9947" y="2093044"/>
            <a:ext cx="7852527" cy="4364611"/>
          </a:xfrm>
          <a:prstGeom prst="rect">
            <a:avLst/>
          </a:prstGeom>
        </p:spPr>
      </p:pic>
    </p:spTree>
    <p:extLst>
      <p:ext uri="{BB962C8B-B14F-4D97-AF65-F5344CB8AC3E}">
        <p14:creationId xmlns:p14="http://schemas.microsoft.com/office/powerpoint/2010/main" val="581406035"/>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E15256B-97A4-7AFB-E430-76600EC423E9}"/>
              </a:ext>
            </a:extLst>
          </p:cNvPr>
          <p:cNvSpPr>
            <a:spLocks noGrp="1"/>
          </p:cNvSpPr>
          <p:nvPr>
            <p:ph type="title"/>
          </p:nvPr>
        </p:nvSpPr>
        <p:spPr>
          <a:xfrm>
            <a:off x="500289" y="-594232"/>
            <a:ext cx="10058400" cy="5493811"/>
          </a:xfrm>
        </p:spPr>
        <p:txBody>
          <a:bodyPr>
            <a:normAutofit/>
          </a:bodyPr>
          <a:lstStyle/>
          <a:p>
            <a:r>
              <a:rPr lang="en-US" sz="5400" dirty="0">
                <a:latin typeface="Algerian" panose="04020705040A02060702" pitchFamily="82" charset="0"/>
              </a:rPr>
              <a:t>contents:-</a:t>
            </a:r>
            <a:br>
              <a:rPr lang="en-US" sz="5400" dirty="0">
                <a:latin typeface="Algerian" panose="04020705040A02060702" pitchFamily="82" charset="0"/>
              </a:rPr>
            </a:br>
            <a:endParaRPr lang="en-IN" dirty="0"/>
          </a:p>
        </p:txBody>
      </p:sp>
      <p:sp>
        <p:nvSpPr>
          <p:cNvPr id="6" name="Content Placeholder 2">
            <a:extLst>
              <a:ext uri="{FF2B5EF4-FFF2-40B4-BE49-F238E27FC236}">
                <a16:creationId xmlns:a16="http://schemas.microsoft.com/office/drawing/2014/main" id="{A399FF73-BFF9-62E4-0431-773807BF2E17}"/>
              </a:ext>
            </a:extLst>
          </p:cNvPr>
          <p:cNvSpPr>
            <a:spLocks noGrp="1"/>
          </p:cNvSpPr>
          <p:nvPr>
            <p:ph idx="1"/>
          </p:nvPr>
        </p:nvSpPr>
        <p:spPr>
          <a:xfrm>
            <a:off x="668632" y="2241934"/>
            <a:ext cx="10058400" cy="4050792"/>
          </a:xfrm>
        </p:spPr>
        <p:txBody>
          <a:bodyPr/>
          <a:lstStyle/>
          <a:p>
            <a:pPr marL="0" indent="0">
              <a:buNone/>
            </a:pPr>
            <a:endParaRPr lang="en-IN" dirty="0"/>
          </a:p>
          <a:p>
            <a:pPr>
              <a:buFont typeface="Wingdings" panose="05000000000000000000" pitchFamily="2" charset="2"/>
              <a:buChar char="q"/>
            </a:pPr>
            <a:r>
              <a:rPr lang="en-IN" dirty="0">
                <a:effectLst>
                  <a:outerShdw blurRad="38100" dist="38100" dir="2700000" algn="tl">
                    <a:srgbClr val="000000">
                      <a:alpha val="43137"/>
                    </a:srgbClr>
                  </a:outerShdw>
                </a:effectLst>
              </a:rPr>
              <a:t> Introduction.</a:t>
            </a:r>
          </a:p>
          <a:p>
            <a:pPr>
              <a:buFont typeface="Wingdings" panose="05000000000000000000" pitchFamily="2" charset="2"/>
              <a:buChar char="q"/>
            </a:pPr>
            <a:r>
              <a:rPr lang="en-US" sz="2000" dirty="0">
                <a:effectLst>
                  <a:outerShdw blurRad="38100" dist="38100" dir="2700000" algn="tl">
                    <a:srgbClr val="000000">
                      <a:alpha val="43137"/>
                    </a:srgbClr>
                  </a:outerShdw>
                </a:effectLst>
                <a:ea typeface="Times New Roman" panose="02020603050405020304" pitchFamily="18" charset="0"/>
              </a:rPr>
              <a:t>Operating Environment.</a:t>
            </a:r>
          </a:p>
          <a:p>
            <a:pPr>
              <a:buFont typeface="Wingdings" panose="05000000000000000000" pitchFamily="2" charset="2"/>
              <a:buChar char="q"/>
            </a:pPr>
            <a:r>
              <a:rPr lang="en-US" dirty="0">
                <a:effectLst>
                  <a:outerShdw blurRad="38100" dist="38100" dir="2700000" algn="tl">
                    <a:srgbClr val="000000">
                      <a:alpha val="43137"/>
                    </a:srgbClr>
                  </a:outerShdw>
                </a:effectLst>
                <a:ea typeface="Times New Roman" panose="02020603050405020304" pitchFamily="18" charset="0"/>
              </a:rPr>
              <a:t> Models</a:t>
            </a:r>
            <a:endParaRPr lang="en-US" sz="2000" dirty="0">
              <a:effectLst>
                <a:outerShdw blurRad="38100" dist="38100" dir="2700000" algn="tl">
                  <a:srgbClr val="000000">
                    <a:alpha val="43137"/>
                  </a:srgbClr>
                </a:outerShdw>
              </a:effectLst>
              <a:ea typeface="Times New Roman" panose="02020603050405020304" pitchFamily="18" charset="0"/>
            </a:endParaRPr>
          </a:p>
          <a:p>
            <a:pPr>
              <a:buFont typeface="Wingdings" panose="05000000000000000000" pitchFamily="2" charset="2"/>
              <a:buChar char="q"/>
            </a:pPr>
            <a:r>
              <a:rPr lang="en-IN" dirty="0">
                <a:effectLst>
                  <a:outerShdw blurRad="38100" dist="38100" dir="2700000" algn="tl">
                    <a:srgbClr val="000000">
                      <a:alpha val="43137"/>
                    </a:srgbClr>
                  </a:outerShdw>
                </a:effectLst>
              </a:rPr>
              <a:t> Problem Statement.</a:t>
            </a:r>
          </a:p>
          <a:p>
            <a:pPr>
              <a:buFont typeface="Wingdings" panose="05000000000000000000" pitchFamily="2" charset="2"/>
              <a:buChar char="q"/>
            </a:pPr>
            <a:r>
              <a:rPr lang="en-IN" dirty="0">
                <a:effectLst>
                  <a:outerShdw blurRad="38100" dist="38100" dir="2700000" algn="tl">
                    <a:srgbClr val="000000">
                      <a:alpha val="43137"/>
                    </a:srgbClr>
                  </a:outerShdw>
                </a:effectLst>
              </a:rPr>
              <a:t> Objectives scope of project requirement.</a:t>
            </a:r>
          </a:p>
          <a:p>
            <a:pPr>
              <a:buFont typeface="Wingdings" panose="05000000000000000000" pitchFamily="2" charset="2"/>
              <a:buChar char="q"/>
            </a:pPr>
            <a:r>
              <a:rPr lang="en-US" dirty="0">
                <a:solidFill>
                  <a:schemeClr val="tx1"/>
                </a:solidFill>
                <a:effectLst>
                  <a:outerShdw blurRad="38100" dist="38100" dir="2700000" algn="tl">
                    <a:srgbClr val="000000">
                      <a:alpha val="43137"/>
                    </a:srgbClr>
                  </a:outerShdw>
                </a:effectLst>
              </a:rPr>
              <a:t> Overview.</a:t>
            </a:r>
            <a:r>
              <a:rPr lang="en-IN" sz="1800" dirty="0">
                <a:effectLst>
                  <a:outerShdw blurRad="38100" dist="38100" dir="2700000" algn="tl">
                    <a:srgbClr val="000000">
                      <a:alpha val="43137"/>
                    </a:srgbClr>
                  </a:outerShdw>
                </a:effectLst>
              </a:rPr>
              <a:t> </a:t>
            </a:r>
          </a:p>
          <a:p>
            <a:pPr>
              <a:buFont typeface="Wingdings" panose="05000000000000000000" pitchFamily="2" charset="2"/>
              <a:buChar char="q"/>
            </a:pPr>
            <a:r>
              <a:rPr lang="en-IN" dirty="0">
                <a:effectLst>
                  <a:outerShdw blurRad="38100" dist="38100" dir="2700000" algn="tl">
                    <a:srgbClr val="000000">
                      <a:alpha val="43137"/>
                    </a:srgbClr>
                  </a:outerShdw>
                </a:effectLst>
              </a:rPr>
              <a:t> Design.</a:t>
            </a:r>
          </a:p>
          <a:p>
            <a:pPr>
              <a:buFont typeface="Wingdings" panose="05000000000000000000" pitchFamily="2" charset="2"/>
              <a:buChar char="q"/>
            </a:pPr>
            <a:r>
              <a:rPr lang="en-IN" dirty="0">
                <a:effectLst>
                  <a:outerShdw blurRad="38100" dist="38100" dir="2700000" algn="tl">
                    <a:srgbClr val="000000">
                      <a:alpha val="43137"/>
                    </a:srgbClr>
                  </a:outerShdw>
                </a:effectLst>
              </a:rPr>
              <a:t> Conclusion</a:t>
            </a:r>
          </a:p>
          <a:p>
            <a:pPr marL="0" indent="0">
              <a:buNone/>
            </a:pPr>
            <a:endParaRPr lang="en-IN" dirty="0"/>
          </a:p>
        </p:txBody>
      </p:sp>
      <p:grpSp>
        <p:nvGrpSpPr>
          <p:cNvPr id="17" name="Group 1">
            <a:extLst>
              <a:ext uri="{FF2B5EF4-FFF2-40B4-BE49-F238E27FC236}">
                <a16:creationId xmlns:a16="http://schemas.microsoft.com/office/drawing/2014/main" id="{B1644271-E7AC-1027-C12D-CBEC1BF7D117}"/>
              </a:ext>
            </a:extLst>
          </p:cNvPr>
          <p:cNvGrpSpPr>
            <a:grpSpLocks/>
          </p:cNvGrpSpPr>
          <p:nvPr/>
        </p:nvGrpSpPr>
        <p:grpSpPr bwMode="auto">
          <a:xfrm>
            <a:off x="565608" y="94398"/>
            <a:ext cx="11038788" cy="1109664"/>
            <a:chOff x="800" y="0"/>
            <a:chExt cx="5758" cy="699"/>
          </a:xfrm>
        </p:grpSpPr>
        <p:sp>
          <p:nvSpPr>
            <p:cNvPr id="18" name="Rectangle 2">
              <a:extLst>
                <a:ext uri="{FF2B5EF4-FFF2-40B4-BE49-F238E27FC236}">
                  <a16:creationId xmlns:a16="http://schemas.microsoft.com/office/drawing/2014/main" id="{5E974C06-0372-2820-4ECF-55DAAB250F63}"/>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9" name="Picture 3">
              <a:extLst>
                <a:ext uri="{FF2B5EF4-FFF2-40B4-BE49-F238E27FC236}">
                  <a16:creationId xmlns:a16="http://schemas.microsoft.com/office/drawing/2014/main" id="{B93F93ED-60A2-2004-DB00-08D97F707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 name="Rectangle 4">
              <a:extLst>
                <a:ext uri="{FF2B5EF4-FFF2-40B4-BE49-F238E27FC236}">
                  <a16:creationId xmlns:a16="http://schemas.microsoft.com/office/drawing/2014/main" id="{2E95E858-BC4A-F0AD-1DF8-FCC433577124}"/>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1388399236"/>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2AC3-4278-7483-98CC-67367BF026A8}"/>
              </a:ext>
            </a:extLst>
          </p:cNvPr>
          <p:cNvSpPr>
            <a:spLocks noGrp="1"/>
          </p:cNvSpPr>
          <p:nvPr>
            <p:ph type="title"/>
          </p:nvPr>
        </p:nvSpPr>
        <p:spPr>
          <a:xfrm>
            <a:off x="587604" y="745466"/>
            <a:ext cx="10058400" cy="1609344"/>
          </a:xfrm>
        </p:spPr>
        <p:txBody>
          <a:bodyPr/>
          <a:lstStyle/>
          <a:p>
            <a:r>
              <a:rPr lang="en-IN" sz="5400" dirty="0">
                <a:latin typeface="Algerian" panose="04020705040A02060702" pitchFamily="82" charset="0"/>
              </a:rPr>
              <a:t>Student Login Design</a:t>
            </a:r>
            <a:endParaRPr lang="en-IN" dirty="0">
              <a:latin typeface="Algerian" panose="04020705040A02060702" pitchFamily="82" charset="0"/>
            </a:endParaRPr>
          </a:p>
        </p:txBody>
      </p:sp>
      <p:grpSp>
        <p:nvGrpSpPr>
          <p:cNvPr id="4" name="Group 1">
            <a:extLst>
              <a:ext uri="{FF2B5EF4-FFF2-40B4-BE49-F238E27FC236}">
                <a16:creationId xmlns:a16="http://schemas.microsoft.com/office/drawing/2014/main" id="{4E41F580-72A4-906D-7A6F-5E181A9F3D80}"/>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723B97CE-5161-9A20-B09D-2A371A6BF43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E9E2B827-412B-FBB3-6B1E-82B886064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A4B21BAD-3CA2-F97E-35B9-647AF4E3894C}"/>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8" name="Picture 7">
            <a:extLst>
              <a:ext uri="{FF2B5EF4-FFF2-40B4-BE49-F238E27FC236}">
                <a16:creationId xmlns:a16="http://schemas.microsoft.com/office/drawing/2014/main" id="{0A1BCE53-F88E-F515-16CD-986CB99A4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313" y="2156440"/>
            <a:ext cx="3494505" cy="2255305"/>
          </a:xfrm>
          <a:prstGeom prst="rect">
            <a:avLst/>
          </a:prstGeom>
        </p:spPr>
      </p:pic>
      <p:pic>
        <p:nvPicPr>
          <p:cNvPr id="9" name="Picture 8">
            <a:extLst>
              <a:ext uri="{FF2B5EF4-FFF2-40B4-BE49-F238E27FC236}">
                <a16:creationId xmlns:a16="http://schemas.microsoft.com/office/drawing/2014/main" id="{3DE62123-38BE-57F5-6038-EE0D1F661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3973" y="2156440"/>
            <a:ext cx="3925636" cy="2208170"/>
          </a:xfrm>
          <a:prstGeom prst="rect">
            <a:avLst/>
          </a:prstGeom>
        </p:spPr>
      </p:pic>
      <p:pic>
        <p:nvPicPr>
          <p:cNvPr id="11" name="Picture 10">
            <a:extLst>
              <a:ext uri="{FF2B5EF4-FFF2-40B4-BE49-F238E27FC236}">
                <a16:creationId xmlns:a16="http://schemas.microsoft.com/office/drawing/2014/main" id="{9C3BD12D-D4E1-EB9B-8071-8E4EEA968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50297" y="4503191"/>
            <a:ext cx="3472521" cy="2302440"/>
          </a:xfrm>
          <a:prstGeom prst="rect">
            <a:avLst/>
          </a:prstGeom>
        </p:spPr>
      </p:pic>
      <p:pic>
        <p:nvPicPr>
          <p:cNvPr id="15" name="Picture 14">
            <a:extLst>
              <a:ext uri="{FF2B5EF4-FFF2-40B4-BE49-F238E27FC236}">
                <a16:creationId xmlns:a16="http://schemas.microsoft.com/office/drawing/2014/main" id="{E4BDB160-5788-C3C5-A1A8-83D2D4C46D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3974" y="4503191"/>
            <a:ext cx="3858366" cy="2302440"/>
          </a:xfrm>
          <a:prstGeom prst="rect">
            <a:avLst/>
          </a:prstGeom>
        </p:spPr>
      </p:pic>
    </p:spTree>
    <p:extLst>
      <p:ext uri="{BB962C8B-B14F-4D97-AF65-F5344CB8AC3E}">
        <p14:creationId xmlns:p14="http://schemas.microsoft.com/office/powerpoint/2010/main" val="1461472360"/>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88FBB-2474-899E-36CE-D672965AF22C}"/>
              </a:ext>
            </a:extLst>
          </p:cNvPr>
          <p:cNvSpPr>
            <a:spLocks noGrp="1"/>
          </p:cNvSpPr>
          <p:nvPr>
            <p:ph type="title"/>
          </p:nvPr>
        </p:nvSpPr>
        <p:spPr>
          <a:xfrm>
            <a:off x="587604" y="756386"/>
            <a:ext cx="10058400" cy="1609344"/>
          </a:xfrm>
        </p:spPr>
        <p:txBody>
          <a:bodyPr/>
          <a:lstStyle/>
          <a:p>
            <a:r>
              <a:rPr lang="en-IN" sz="5400" dirty="0">
                <a:latin typeface="Algerian" panose="04020705040A02060702" pitchFamily="82" charset="0"/>
              </a:rPr>
              <a:t>College Admin Design</a:t>
            </a:r>
            <a:endParaRPr lang="en-IN" dirty="0"/>
          </a:p>
        </p:txBody>
      </p:sp>
      <p:grpSp>
        <p:nvGrpSpPr>
          <p:cNvPr id="4" name="Group 1">
            <a:extLst>
              <a:ext uri="{FF2B5EF4-FFF2-40B4-BE49-F238E27FC236}">
                <a16:creationId xmlns:a16="http://schemas.microsoft.com/office/drawing/2014/main" id="{03419CE3-1F94-E71E-6F72-A8F104FFE51B}"/>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3189D157-395A-D362-E290-6DC48F425613}"/>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46A454B-2B47-95AD-AA48-CAE8ED08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2EE22C7F-7D63-7A43-D5B9-5F0A066E8A66}"/>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10" name="Picture 9">
            <a:extLst>
              <a:ext uri="{FF2B5EF4-FFF2-40B4-BE49-F238E27FC236}">
                <a16:creationId xmlns:a16="http://schemas.microsoft.com/office/drawing/2014/main" id="{E54BB8C9-8EAE-AA18-3F76-32C489C72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12" y="4418187"/>
            <a:ext cx="3977522" cy="2352386"/>
          </a:xfrm>
          <a:prstGeom prst="rect">
            <a:avLst/>
          </a:prstGeom>
        </p:spPr>
      </p:pic>
      <p:pic>
        <p:nvPicPr>
          <p:cNvPr id="12" name="Picture 11">
            <a:extLst>
              <a:ext uri="{FF2B5EF4-FFF2-40B4-BE49-F238E27FC236}">
                <a16:creationId xmlns:a16="http://schemas.microsoft.com/office/drawing/2014/main" id="{10AE1EEC-C6E7-C005-5B73-495B275630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0267" y="2064643"/>
            <a:ext cx="3977522" cy="2352386"/>
          </a:xfrm>
          <a:prstGeom prst="rect">
            <a:avLst/>
          </a:prstGeom>
        </p:spPr>
      </p:pic>
      <p:pic>
        <p:nvPicPr>
          <p:cNvPr id="14" name="Picture 13">
            <a:extLst>
              <a:ext uri="{FF2B5EF4-FFF2-40B4-BE49-F238E27FC236}">
                <a16:creationId xmlns:a16="http://schemas.microsoft.com/office/drawing/2014/main" id="{ABAD432D-3A1D-A5DB-BD57-24E640FEB1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7604" y="2122157"/>
            <a:ext cx="3977522" cy="2237357"/>
          </a:xfrm>
          <a:prstGeom prst="rect">
            <a:avLst/>
          </a:prstGeom>
        </p:spPr>
      </p:pic>
    </p:spTree>
    <p:extLst>
      <p:ext uri="{BB962C8B-B14F-4D97-AF65-F5344CB8AC3E}">
        <p14:creationId xmlns:p14="http://schemas.microsoft.com/office/powerpoint/2010/main" val="88917179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25149242-8C82-61A8-3E91-BACD3A77181A}"/>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EE39F864-6090-24DB-626B-2EB09BEF136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E115DF81-600D-F7B2-C08D-5CEE4ACBF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EA98318A-694E-8DAF-962D-39C4DF4B730F}"/>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9" name="TextBox 8">
            <a:extLst>
              <a:ext uri="{FF2B5EF4-FFF2-40B4-BE49-F238E27FC236}">
                <a16:creationId xmlns:a16="http://schemas.microsoft.com/office/drawing/2014/main" id="{C106D64B-7B0D-5998-C18F-21DA3A01FDFA}"/>
              </a:ext>
            </a:extLst>
          </p:cNvPr>
          <p:cNvSpPr txBox="1"/>
          <p:nvPr/>
        </p:nvSpPr>
        <p:spPr>
          <a:xfrm>
            <a:off x="490193" y="1088473"/>
            <a:ext cx="10030120" cy="923330"/>
          </a:xfrm>
          <a:prstGeom prst="rect">
            <a:avLst/>
          </a:prstGeom>
          <a:noFill/>
        </p:spPr>
        <p:txBody>
          <a:bodyPr wrap="square">
            <a:spAutoFit/>
          </a:bodyPr>
          <a:lstStyle/>
          <a:p>
            <a:r>
              <a:rPr lang="en-IN" sz="5400" dirty="0">
                <a:latin typeface="Algerian" panose="04020705040A02060702" pitchFamily="82" charset="0"/>
              </a:rPr>
              <a:t>HR Login Design</a:t>
            </a:r>
          </a:p>
        </p:txBody>
      </p:sp>
      <p:pic>
        <p:nvPicPr>
          <p:cNvPr id="11" name="Picture 10">
            <a:extLst>
              <a:ext uri="{FF2B5EF4-FFF2-40B4-BE49-F238E27FC236}">
                <a16:creationId xmlns:a16="http://schemas.microsoft.com/office/drawing/2014/main" id="{8302C26B-2E0B-9D5B-9384-29B7A67BD9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93" y="3252246"/>
            <a:ext cx="5052768" cy="2842182"/>
          </a:xfrm>
          <a:prstGeom prst="rect">
            <a:avLst/>
          </a:prstGeom>
        </p:spPr>
      </p:pic>
      <p:pic>
        <p:nvPicPr>
          <p:cNvPr id="15" name="Picture 14">
            <a:extLst>
              <a:ext uri="{FF2B5EF4-FFF2-40B4-BE49-F238E27FC236}">
                <a16:creationId xmlns:a16="http://schemas.microsoft.com/office/drawing/2014/main" id="{C88BE64D-4CAD-9D9B-A90A-243DB4B75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80" y="3252246"/>
            <a:ext cx="5052768" cy="2842182"/>
          </a:xfrm>
          <a:prstGeom prst="rect">
            <a:avLst/>
          </a:prstGeom>
        </p:spPr>
      </p:pic>
    </p:spTree>
    <p:extLst>
      <p:ext uri="{BB962C8B-B14F-4D97-AF65-F5344CB8AC3E}">
        <p14:creationId xmlns:p14="http://schemas.microsoft.com/office/powerpoint/2010/main" val="46465185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B37082FE-EE45-2DA8-31C5-685945FD8295}"/>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3043340E-1E6E-7C41-7B06-87749BC122A5}"/>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C7FA979B-361F-75CF-772B-B764373ED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4DF04F07-2446-7431-E0DA-99429B6B7FDB}"/>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pic>
        <p:nvPicPr>
          <p:cNvPr id="9" name="Picture 8">
            <a:extLst>
              <a:ext uri="{FF2B5EF4-FFF2-40B4-BE49-F238E27FC236}">
                <a16:creationId xmlns:a16="http://schemas.microsoft.com/office/drawing/2014/main" id="{B3A466EC-E79B-BAF2-BE56-C7581E278A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4792" y="1332484"/>
            <a:ext cx="5433654" cy="2842181"/>
          </a:xfrm>
          <a:prstGeom prst="rect">
            <a:avLst/>
          </a:prstGeom>
        </p:spPr>
      </p:pic>
      <p:pic>
        <p:nvPicPr>
          <p:cNvPr id="13" name="Picture 12">
            <a:extLst>
              <a:ext uri="{FF2B5EF4-FFF2-40B4-BE49-F238E27FC236}">
                <a16:creationId xmlns:a16="http://schemas.microsoft.com/office/drawing/2014/main" id="{E287DF2B-6CA0-7719-0C7D-1496CB208D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555" y="1345215"/>
            <a:ext cx="5433654" cy="2842181"/>
          </a:xfrm>
          <a:prstGeom prst="rect">
            <a:avLst/>
          </a:prstGeom>
        </p:spPr>
      </p:pic>
    </p:spTree>
    <p:extLst>
      <p:ext uri="{BB962C8B-B14F-4D97-AF65-F5344CB8AC3E}">
        <p14:creationId xmlns:p14="http://schemas.microsoft.com/office/powerpoint/2010/main" val="2912601149"/>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AE2DE858-E9FD-246D-6AF2-1DCD216CFF27}"/>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0154F291-C86A-6C61-D2FE-347A8A42545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EBB16707-7044-F6B6-1F8C-016B3B6732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0CA8D720-0E63-83A2-75C4-071C0695A1C5}"/>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2DB03C96-5452-2E14-261F-BB993DF509BF}"/>
              </a:ext>
            </a:extLst>
          </p:cNvPr>
          <p:cNvSpPr>
            <a:spLocks noGrp="1"/>
          </p:cNvSpPr>
          <p:nvPr>
            <p:ph type="title"/>
          </p:nvPr>
        </p:nvSpPr>
        <p:spPr>
          <a:xfrm>
            <a:off x="1066800" y="1145095"/>
            <a:ext cx="10058400" cy="1609344"/>
          </a:xfrm>
        </p:spPr>
        <p:txBody>
          <a:bodyPr/>
          <a:lstStyle/>
          <a:p>
            <a:r>
              <a:rPr lang="en-US" sz="5400" dirty="0">
                <a:latin typeface="Algerian" panose="04020705040A02060702" pitchFamily="82" charset="0"/>
              </a:rPr>
              <a:t>Conclusion</a:t>
            </a:r>
            <a:endParaRPr lang="en-IN" dirty="0"/>
          </a:p>
        </p:txBody>
      </p:sp>
      <p:sp>
        <p:nvSpPr>
          <p:cNvPr id="10" name="TextBox 9">
            <a:extLst>
              <a:ext uri="{FF2B5EF4-FFF2-40B4-BE49-F238E27FC236}">
                <a16:creationId xmlns:a16="http://schemas.microsoft.com/office/drawing/2014/main" id="{06CBB2CE-81C8-E067-C8B0-DC4D18755368}"/>
              </a:ext>
            </a:extLst>
          </p:cNvPr>
          <p:cNvSpPr txBox="1"/>
          <p:nvPr/>
        </p:nvSpPr>
        <p:spPr>
          <a:xfrm>
            <a:off x="904972" y="2831192"/>
            <a:ext cx="10633435" cy="2031325"/>
          </a:xfrm>
          <a:prstGeom prst="rect">
            <a:avLst/>
          </a:prstGeom>
          <a:noFill/>
        </p:spPr>
        <p:txBody>
          <a:bodyPr wrap="square">
            <a:spAutoFit/>
          </a:bodyPr>
          <a:lstStyle/>
          <a:p>
            <a:pPr marL="0" indent="0">
              <a:buNone/>
            </a:pPr>
            <a:r>
              <a:rPr lang="en-US" sz="3600" dirty="0">
                <a:solidFill>
                  <a:schemeClr val="tx1"/>
                </a:solidFill>
              </a:rPr>
              <a:t>So, let's get excited about making our </a:t>
            </a:r>
            <a:r>
              <a:rPr lang="en-US" sz="3600" dirty="0"/>
              <a:t>PMS</a:t>
            </a:r>
            <a:r>
              <a:rPr lang="en-US" sz="3600" dirty="0">
                <a:solidFill>
                  <a:schemeClr val="tx1"/>
                </a:solidFill>
              </a:rPr>
              <a:t> and better for all of us. Together, we can build a future that's bright, sustainable, and full of possibilities!</a:t>
            </a:r>
          </a:p>
          <a:p>
            <a:pPr marL="0" indent="0">
              <a:buNone/>
            </a:pPr>
            <a:endParaRPr lang="en-IN" dirty="0"/>
          </a:p>
        </p:txBody>
      </p:sp>
    </p:spTree>
    <p:extLst>
      <p:ext uri="{BB962C8B-B14F-4D97-AF65-F5344CB8AC3E}">
        <p14:creationId xmlns:p14="http://schemas.microsoft.com/office/powerpoint/2010/main" val="292325820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54195FBE-D74A-446D-1F2A-9EB79AC620FE}"/>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806C13BB-BA07-3B16-3C41-5CC5D3CB7BC0}"/>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9DE8089F-FAD6-A509-5C58-9695640E4A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1DE10145-FB89-9D65-72BE-9BFE44834EE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1768BAD7-100B-8036-81D0-720AC1FEAB4F}"/>
              </a:ext>
            </a:extLst>
          </p:cNvPr>
          <p:cNvSpPr>
            <a:spLocks noGrp="1"/>
          </p:cNvSpPr>
          <p:nvPr>
            <p:ph type="title"/>
          </p:nvPr>
        </p:nvSpPr>
        <p:spPr>
          <a:xfrm>
            <a:off x="3824514" y="2624328"/>
            <a:ext cx="4542971" cy="1609344"/>
          </a:xfrm>
        </p:spPr>
        <p:txBody>
          <a:bodyPr/>
          <a:lstStyle/>
          <a:p>
            <a:r>
              <a:rPr lang="en-US" sz="5400" dirty="0">
                <a:latin typeface="Algerian" panose="04020705040A02060702" pitchFamily="82" charset="0"/>
              </a:rPr>
              <a:t>THANK YOU !!</a:t>
            </a:r>
            <a:endParaRPr lang="en-IN" dirty="0"/>
          </a:p>
        </p:txBody>
      </p:sp>
    </p:spTree>
    <p:extLst>
      <p:ext uri="{BB962C8B-B14F-4D97-AF65-F5344CB8AC3E}">
        <p14:creationId xmlns:p14="http://schemas.microsoft.com/office/powerpoint/2010/main" val="29225636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4E891AF-0491-E667-7F0C-E92617E89C0B}"/>
              </a:ext>
            </a:extLst>
          </p:cNvPr>
          <p:cNvSpPr>
            <a:spLocks noGrp="1"/>
          </p:cNvSpPr>
          <p:nvPr>
            <p:ph type="title"/>
          </p:nvPr>
        </p:nvSpPr>
        <p:spPr>
          <a:xfrm>
            <a:off x="765142" y="1073638"/>
            <a:ext cx="10058400" cy="1532301"/>
          </a:xfrm>
        </p:spPr>
        <p:txBody>
          <a:bodyPr/>
          <a:lstStyle/>
          <a:p>
            <a:r>
              <a:rPr lang="en-US" sz="5400" dirty="0">
                <a:latin typeface="Algerian" panose="04020705040A02060702" pitchFamily="82" charset="0"/>
              </a:rPr>
              <a:t>INTRODUCTION</a:t>
            </a:r>
            <a:endParaRPr lang="en-IN" dirty="0"/>
          </a:p>
        </p:txBody>
      </p:sp>
      <p:sp>
        <p:nvSpPr>
          <p:cNvPr id="9" name="TextBox 8">
            <a:extLst>
              <a:ext uri="{FF2B5EF4-FFF2-40B4-BE49-F238E27FC236}">
                <a16:creationId xmlns:a16="http://schemas.microsoft.com/office/drawing/2014/main" id="{AA5ED8E0-9ACA-7B23-D951-5F486A1967ED}"/>
              </a:ext>
            </a:extLst>
          </p:cNvPr>
          <p:cNvSpPr txBox="1"/>
          <p:nvPr/>
        </p:nvSpPr>
        <p:spPr>
          <a:xfrm>
            <a:off x="895546" y="3252247"/>
            <a:ext cx="10622686" cy="1938992"/>
          </a:xfrm>
          <a:prstGeom prst="rect">
            <a:avLst/>
          </a:prstGeom>
          <a:noFill/>
        </p:spPr>
        <p:txBody>
          <a:bodyPr wrap="square" rtlCol="0">
            <a:spAutoFit/>
          </a:bodyPr>
          <a:lstStyle/>
          <a:p>
            <a:r>
              <a:rPr lang="en-US" sz="2400" dirty="0"/>
              <a:t>"Effortless Recruitment, Endless Possibilities"  </a:t>
            </a:r>
          </a:p>
          <a:p>
            <a:pPr algn="just"/>
            <a:r>
              <a:rPr lang="en-US" sz="2400" dirty="0"/>
              <a:t>Say hello to the Placement Management System (PMS) – </a:t>
            </a:r>
          </a:p>
          <a:p>
            <a:r>
              <a:rPr lang="en-US" sz="2400" dirty="0"/>
              <a:t>Your trusted partner in managing job drives, smooth, sophisticated, enjoyable placements drive, and guiding students towards a brighter future.</a:t>
            </a:r>
            <a:endParaRPr lang="en-IN" sz="2400" dirty="0"/>
          </a:p>
        </p:txBody>
      </p:sp>
      <p:grpSp>
        <p:nvGrpSpPr>
          <p:cNvPr id="10" name="Group 1">
            <a:extLst>
              <a:ext uri="{FF2B5EF4-FFF2-40B4-BE49-F238E27FC236}">
                <a16:creationId xmlns:a16="http://schemas.microsoft.com/office/drawing/2014/main" id="{CC47719E-89A4-E04F-7CBD-6453064E4AB4}"/>
              </a:ext>
            </a:extLst>
          </p:cNvPr>
          <p:cNvGrpSpPr>
            <a:grpSpLocks/>
          </p:cNvGrpSpPr>
          <p:nvPr/>
        </p:nvGrpSpPr>
        <p:grpSpPr bwMode="auto">
          <a:xfrm>
            <a:off x="565608" y="94398"/>
            <a:ext cx="11038788" cy="1109664"/>
            <a:chOff x="800" y="0"/>
            <a:chExt cx="5758" cy="699"/>
          </a:xfrm>
        </p:grpSpPr>
        <p:sp>
          <p:nvSpPr>
            <p:cNvPr id="11" name="Rectangle 2">
              <a:extLst>
                <a:ext uri="{FF2B5EF4-FFF2-40B4-BE49-F238E27FC236}">
                  <a16:creationId xmlns:a16="http://schemas.microsoft.com/office/drawing/2014/main" id="{F16EDB9C-D09D-907B-1E96-E117229E9250}"/>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2" name="Picture 3">
              <a:extLst>
                <a:ext uri="{FF2B5EF4-FFF2-40B4-BE49-F238E27FC236}">
                  <a16:creationId xmlns:a16="http://schemas.microsoft.com/office/drawing/2014/main" id="{A0852C10-91F6-07E7-CE89-72BB32D7C5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Rectangle 4">
              <a:extLst>
                <a:ext uri="{FF2B5EF4-FFF2-40B4-BE49-F238E27FC236}">
                  <a16:creationId xmlns:a16="http://schemas.microsoft.com/office/drawing/2014/main" id="{BECCB42E-E1B2-D323-D1F5-8B25A5B5FD61}"/>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41419211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F73836-1E42-4789-C0A2-A1EFC0F8BB8F}"/>
              </a:ext>
            </a:extLst>
          </p:cNvPr>
          <p:cNvSpPr>
            <a:spLocks noGrp="1"/>
          </p:cNvSpPr>
          <p:nvPr>
            <p:ph type="title"/>
          </p:nvPr>
        </p:nvSpPr>
        <p:spPr>
          <a:xfrm>
            <a:off x="995203" y="685800"/>
            <a:ext cx="10058400" cy="1609344"/>
          </a:xfrm>
        </p:spPr>
        <p:txBody>
          <a:bodyPr/>
          <a:lstStyle/>
          <a:p>
            <a:r>
              <a:rPr lang="en-US" sz="5400" b="1" dirty="0">
                <a:effectLst/>
                <a:latin typeface="Times New Roman" panose="02020603050405020304" pitchFamily="18" charset="0"/>
                <a:ea typeface="Times New Roman" panose="02020603050405020304" pitchFamily="18" charset="0"/>
              </a:rPr>
              <a:t>Operating Environment</a:t>
            </a:r>
            <a:endParaRPr lang="en-IN" dirty="0"/>
          </a:p>
        </p:txBody>
      </p:sp>
      <p:sp>
        <p:nvSpPr>
          <p:cNvPr id="9" name="Content Placeholder 2">
            <a:extLst>
              <a:ext uri="{FF2B5EF4-FFF2-40B4-BE49-F238E27FC236}">
                <a16:creationId xmlns:a16="http://schemas.microsoft.com/office/drawing/2014/main" id="{AB314C5F-2AC0-1054-2E91-935DFFF94B1B}"/>
              </a:ext>
            </a:extLst>
          </p:cNvPr>
          <p:cNvSpPr>
            <a:spLocks noGrp="1"/>
          </p:cNvSpPr>
          <p:nvPr>
            <p:ph idx="1"/>
          </p:nvPr>
        </p:nvSpPr>
        <p:spPr>
          <a:xfrm>
            <a:off x="631596" y="1970202"/>
            <a:ext cx="10496652" cy="4201998"/>
          </a:xfrm>
        </p:spPr>
        <p:txBody>
          <a:bodyPr>
            <a:noAutofit/>
          </a:bodyPr>
          <a:lstStyle/>
          <a:p>
            <a:pPr marL="0" indent="0" algn="just">
              <a:lnSpc>
                <a:spcPct val="150000"/>
              </a:lnSpc>
              <a:buNone/>
            </a:pPr>
            <a:r>
              <a:rPr lang="en-US" sz="1400" b="1" dirty="0">
                <a:effectLst/>
                <a:latin typeface="Times New Roman" panose="02020603050405020304" pitchFamily="18" charset="0"/>
                <a:ea typeface="Times New Roman" panose="02020603050405020304" pitchFamily="18" charset="0"/>
              </a:rPr>
              <a:t>1.  Software Requirements:</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Technology               : Open Source.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Front end                  : </a:t>
            </a:r>
            <a:r>
              <a:rPr lang="en-US" sz="1400" dirty="0">
                <a:latin typeface="Times New Roman" panose="02020603050405020304" pitchFamily="18" charset="0"/>
                <a:ea typeface="Times New Roman" panose="02020603050405020304" pitchFamily="18" charset="0"/>
              </a:rPr>
              <a:t>Html, CSS, </a:t>
            </a:r>
            <a:r>
              <a:rPr lang="en-IN" sz="1400" dirty="0">
                <a:latin typeface="Times New Roman" panose="02020603050405020304" pitchFamily="18" charset="0"/>
                <a:ea typeface="Times New Roman" panose="02020603050405020304" pitchFamily="18" charset="0"/>
              </a:rPr>
              <a:t>JavaScript, bootstrap.</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latin typeface="Times New Roman" panose="02020603050405020304" pitchFamily="18" charset="0"/>
                <a:ea typeface="Times New Roman" panose="02020603050405020304" pitchFamily="18" charset="0"/>
              </a:rPr>
              <a:t>Database	:</a:t>
            </a:r>
            <a:r>
              <a:rPr lang="en-US" sz="1400" dirty="0">
                <a:effectLst/>
                <a:latin typeface="Times New Roman" panose="02020603050405020304" pitchFamily="18" charset="0"/>
                <a:ea typeface="Times New Roman" panose="02020603050405020304" pitchFamily="18" charset="0"/>
              </a:rPr>
              <a:t>SQL Server, MySQL.</a:t>
            </a:r>
          </a:p>
          <a:p>
            <a:pPr marL="342900" lvl="0" indent="-342900" algn="just">
              <a:lnSpc>
                <a:spcPct val="150000"/>
              </a:lnSpc>
              <a:buFont typeface="Times New Roman" panose="02020603050405020304" pitchFamily="18" charset="0"/>
              <a:buChar char="•"/>
            </a:pPr>
            <a:r>
              <a:rPr lang="en-IN" sz="1400" dirty="0">
                <a:latin typeface="Times New Roman" panose="02020603050405020304" pitchFamily="18" charset="0"/>
                <a:ea typeface="Times New Roman" panose="02020603050405020304" pitchFamily="18" charset="0"/>
              </a:rPr>
              <a:t>Back end	: C#. </a:t>
            </a:r>
          </a:p>
          <a:p>
            <a:pPr marL="342900" lvl="0" indent="-342900" algn="just">
              <a:lnSpc>
                <a:spcPct val="150000"/>
              </a:lnSpc>
              <a:buFont typeface="Times New Roman" panose="02020603050405020304" pitchFamily="18" charset="0"/>
              <a:buChar char="•"/>
            </a:pPr>
            <a:r>
              <a:rPr lang="en-IN" sz="1400" dirty="0">
                <a:effectLst/>
                <a:latin typeface="Times New Roman" panose="02020603050405020304" pitchFamily="18" charset="0"/>
                <a:ea typeface="Times New Roman" panose="02020603050405020304" pitchFamily="18" charset="0"/>
              </a:rPr>
              <a:t>Frame work              : </a:t>
            </a:r>
            <a:r>
              <a:rPr lang="en-IN" sz="1400" dirty="0" err="1">
                <a:effectLst/>
                <a:latin typeface="Times New Roman" panose="02020603050405020304" pitchFamily="18" charset="0"/>
                <a:ea typeface="Times New Roman" panose="02020603050405020304" pitchFamily="18" charset="0"/>
              </a:rPr>
              <a:t>ASP.Net</a:t>
            </a:r>
            <a:r>
              <a:rPr lang="en-IN" sz="1400" dirty="0">
                <a:effectLst/>
                <a:latin typeface="Times New Roman" panose="02020603050405020304" pitchFamily="18" charset="0"/>
                <a:ea typeface="Times New Roman" panose="02020603050405020304" pitchFamily="18" charset="0"/>
              </a:rPr>
              <a:t>.</a:t>
            </a: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Operating system     : WINDOWS.</a:t>
            </a:r>
            <a:endParaRPr lang="en-IN" sz="14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400" b="1" dirty="0">
                <a:effectLst/>
                <a:latin typeface="Times New Roman" panose="02020603050405020304" pitchFamily="18" charset="0"/>
                <a:ea typeface="Times New Roman" panose="02020603050405020304" pitchFamily="18" charset="0"/>
              </a:rPr>
              <a:t>   2. Tool &amp; Technologies Used: </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Times New Roman" panose="02020603050405020304" pitchFamily="18" charset="0"/>
              <a:buChar char="•"/>
            </a:pPr>
            <a:r>
              <a:rPr lang="en-US" sz="1400" dirty="0">
                <a:effectLst/>
                <a:latin typeface="Times New Roman" panose="02020603050405020304" pitchFamily="18" charset="0"/>
                <a:ea typeface="Times New Roman" panose="02020603050405020304" pitchFamily="18" charset="0"/>
              </a:rPr>
              <a:t>SQL Server</a:t>
            </a:r>
          </a:p>
          <a:p>
            <a:pPr marL="342900" lvl="0" indent="-342900" algn="just">
              <a:lnSpc>
                <a:spcPct val="150000"/>
              </a:lnSpc>
              <a:buFont typeface="Times New Roman" panose="02020603050405020304" pitchFamily="18" charset="0"/>
              <a:buChar char="•"/>
            </a:pPr>
            <a:r>
              <a:rPr lang="en-US" sz="1400" dirty="0">
                <a:latin typeface="Times New Roman" panose="02020603050405020304" pitchFamily="18" charset="0"/>
                <a:ea typeface="Times New Roman" panose="02020603050405020304" pitchFamily="18" charset="0"/>
              </a:rPr>
              <a:t>Visual Studio</a:t>
            </a:r>
            <a:endParaRPr lang="en-IN" sz="14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DD84586C-71AD-5D80-161A-0319AABC2EEF}"/>
              </a:ext>
            </a:extLst>
          </p:cNvPr>
          <p:cNvSpPr txBox="1"/>
          <p:nvPr/>
        </p:nvSpPr>
        <p:spPr>
          <a:xfrm>
            <a:off x="11476653" y="6286886"/>
            <a:ext cx="466531" cy="369332"/>
          </a:xfrm>
          <a:prstGeom prst="rect">
            <a:avLst/>
          </a:prstGeom>
          <a:noFill/>
        </p:spPr>
        <p:txBody>
          <a:bodyPr wrap="square" rtlCol="0">
            <a:spAutoFit/>
          </a:bodyPr>
          <a:lstStyle/>
          <a:p>
            <a:r>
              <a:rPr lang="en-IN" dirty="0"/>
              <a:t>3</a:t>
            </a:r>
          </a:p>
        </p:txBody>
      </p:sp>
      <p:grpSp>
        <p:nvGrpSpPr>
          <p:cNvPr id="11" name="Group 1">
            <a:extLst>
              <a:ext uri="{FF2B5EF4-FFF2-40B4-BE49-F238E27FC236}">
                <a16:creationId xmlns:a16="http://schemas.microsoft.com/office/drawing/2014/main" id="{9E0C1553-C911-1182-38AB-C28247A6364A}"/>
              </a:ext>
            </a:extLst>
          </p:cNvPr>
          <p:cNvGrpSpPr>
            <a:grpSpLocks/>
          </p:cNvGrpSpPr>
          <p:nvPr/>
        </p:nvGrpSpPr>
        <p:grpSpPr bwMode="auto">
          <a:xfrm>
            <a:off x="565608" y="94398"/>
            <a:ext cx="11038788" cy="1109664"/>
            <a:chOff x="800" y="0"/>
            <a:chExt cx="5758" cy="699"/>
          </a:xfrm>
        </p:grpSpPr>
        <p:sp>
          <p:nvSpPr>
            <p:cNvPr id="12" name="Rectangle 2">
              <a:extLst>
                <a:ext uri="{FF2B5EF4-FFF2-40B4-BE49-F238E27FC236}">
                  <a16:creationId xmlns:a16="http://schemas.microsoft.com/office/drawing/2014/main" id="{E58F313D-0059-9BE7-71D2-1E5A7CBC2D07}"/>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3" name="Picture 3">
              <a:extLst>
                <a:ext uri="{FF2B5EF4-FFF2-40B4-BE49-F238E27FC236}">
                  <a16:creationId xmlns:a16="http://schemas.microsoft.com/office/drawing/2014/main" id="{D1572494-038F-92E7-2A97-9DE7FDBC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4" name="Rectangle 4">
              <a:extLst>
                <a:ext uri="{FF2B5EF4-FFF2-40B4-BE49-F238E27FC236}">
                  <a16:creationId xmlns:a16="http://schemas.microsoft.com/office/drawing/2014/main" id="{4EF6E129-5CA2-AE21-0026-C61BBFB65585}"/>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21560947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B56DE9C8-6D52-704E-D04C-CE082F77D22B}"/>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2F6A7212-DBD2-A8DA-F389-910EAA39A49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465840D1-C6BF-D2C0-7544-A06D5B10F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58A59D2A-6383-BAB0-618F-88259138798D}"/>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8" name="Title 1">
            <a:extLst>
              <a:ext uri="{FF2B5EF4-FFF2-40B4-BE49-F238E27FC236}">
                <a16:creationId xmlns:a16="http://schemas.microsoft.com/office/drawing/2014/main" id="{7055A2BE-4E62-1264-9346-CFBD5C302060}"/>
              </a:ext>
            </a:extLst>
          </p:cNvPr>
          <p:cNvSpPr>
            <a:spLocks noGrp="1"/>
          </p:cNvSpPr>
          <p:nvPr>
            <p:ph type="title"/>
          </p:nvPr>
        </p:nvSpPr>
        <p:spPr>
          <a:xfrm>
            <a:off x="616064" y="1035620"/>
            <a:ext cx="10058400" cy="1609344"/>
          </a:xfrm>
        </p:spPr>
        <p:txBody>
          <a:bodyPr/>
          <a:lstStyle/>
          <a:p>
            <a:r>
              <a:rPr lang="en-IN" dirty="0"/>
              <a:t>Models</a:t>
            </a:r>
          </a:p>
        </p:txBody>
      </p:sp>
      <p:sp>
        <p:nvSpPr>
          <p:cNvPr id="9" name="Content Placeholder 2">
            <a:extLst>
              <a:ext uri="{FF2B5EF4-FFF2-40B4-BE49-F238E27FC236}">
                <a16:creationId xmlns:a16="http://schemas.microsoft.com/office/drawing/2014/main" id="{7C865AC5-8AAB-067C-BB6F-4FDDBC07AE40}"/>
              </a:ext>
            </a:extLst>
          </p:cNvPr>
          <p:cNvSpPr>
            <a:spLocks noGrp="1"/>
          </p:cNvSpPr>
          <p:nvPr>
            <p:ph idx="1"/>
          </p:nvPr>
        </p:nvSpPr>
        <p:spPr>
          <a:xfrm>
            <a:off x="616064" y="3032878"/>
            <a:ext cx="10058400" cy="2822490"/>
          </a:xfrm>
        </p:spPr>
        <p:txBody>
          <a:bodyPr/>
          <a:lstStyle/>
          <a:p>
            <a:pPr>
              <a:buFont typeface="Wingdings" panose="05000000000000000000" pitchFamily="2" charset="2"/>
              <a:buChar char="Ø"/>
            </a:pPr>
            <a:r>
              <a:rPr lang="en-IN" sz="3200" dirty="0"/>
              <a:t> Student Dashboard </a:t>
            </a:r>
          </a:p>
          <a:p>
            <a:pPr>
              <a:buFont typeface="Wingdings" panose="05000000000000000000" pitchFamily="2" charset="2"/>
              <a:buChar char="Ø"/>
            </a:pPr>
            <a:r>
              <a:rPr lang="en-IN" sz="3200" dirty="0"/>
              <a:t>College Admin Profile</a:t>
            </a:r>
          </a:p>
          <a:p>
            <a:pPr>
              <a:buFont typeface="Wingdings" panose="05000000000000000000" pitchFamily="2" charset="2"/>
              <a:buChar char="Ø"/>
            </a:pPr>
            <a:r>
              <a:rPr lang="en-IN" sz="3200" dirty="0"/>
              <a:t>HR Dashboard</a:t>
            </a:r>
          </a:p>
        </p:txBody>
      </p:sp>
    </p:spTree>
    <p:extLst>
      <p:ext uri="{BB962C8B-B14F-4D97-AF65-F5344CB8AC3E}">
        <p14:creationId xmlns:p14="http://schemas.microsoft.com/office/powerpoint/2010/main" val="148138848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a:extLst>
              <a:ext uri="{FF2B5EF4-FFF2-40B4-BE49-F238E27FC236}">
                <a16:creationId xmlns:a16="http://schemas.microsoft.com/office/drawing/2014/main" id="{AEAA0F94-5419-81CA-8477-4F9DC3FB71A3}"/>
              </a:ext>
            </a:extLst>
          </p:cNvPr>
          <p:cNvGrpSpPr>
            <a:grpSpLocks/>
          </p:cNvGrpSpPr>
          <p:nvPr/>
        </p:nvGrpSpPr>
        <p:grpSpPr bwMode="auto">
          <a:xfrm>
            <a:off x="565608" y="94398"/>
            <a:ext cx="11038788" cy="1109664"/>
            <a:chOff x="800" y="0"/>
            <a:chExt cx="5758" cy="699"/>
          </a:xfrm>
        </p:grpSpPr>
        <p:sp>
          <p:nvSpPr>
            <p:cNvPr id="5" name="Rectangle 2">
              <a:extLst>
                <a:ext uri="{FF2B5EF4-FFF2-40B4-BE49-F238E27FC236}">
                  <a16:creationId xmlns:a16="http://schemas.microsoft.com/office/drawing/2014/main" id="{77B20A21-7F17-508F-F516-6A093C64473A}"/>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6" name="Picture 3">
              <a:extLst>
                <a:ext uri="{FF2B5EF4-FFF2-40B4-BE49-F238E27FC236}">
                  <a16:creationId xmlns:a16="http://schemas.microsoft.com/office/drawing/2014/main" id="{9D9785EB-B2D0-F9C2-32D6-FA0E4C3E2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 name="Rectangle 4">
              <a:extLst>
                <a:ext uri="{FF2B5EF4-FFF2-40B4-BE49-F238E27FC236}">
                  <a16:creationId xmlns:a16="http://schemas.microsoft.com/office/drawing/2014/main" id="{7FDE6923-3C4A-E1DE-4D03-894EBB8093CF}"/>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9" name="TextBox 8">
            <a:extLst>
              <a:ext uri="{FF2B5EF4-FFF2-40B4-BE49-F238E27FC236}">
                <a16:creationId xmlns:a16="http://schemas.microsoft.com/office/drawing/2014/main" id="{908C4794-AA86-3EAB-6227-86B91F3A3D83}"/>
              </a:ext>
            </a:extLst>
          </p:cNvPr>
          <p:cNvSpPr txBox="1"/>
          <p:nvPr/>
        </p:nvSpPr>
        <p:spPr>
          <a:xfrm>
            <a:off x="3543870" y="1432560"/>
            <a:ext cx="5246168" cy="584775"/>
          </a:xfrm>
          <a:prstGeom prst="rect">
            <a:avLst/>
          </a:prstGeom>
          <a:noFill/>
        </p:spPr>
        <p:txBody>
          <a:bodyPr wrap="square" rtlCol="0">
            <a:spAutoFit/>
          </a:bodyPr>
          <a:lstStyle/>
          <a:p>
            <a:r>
              <a:rPr lang="en-IN" sz="3200" dirty="0">
                <a:latin typeface="Algerian" panose="04020705040A02060702" pitchFamily="82" charset="0"/>
              </a:rPr>
              <a:t>Problem Statement </a:t>
            </a:r>
          </a:p>
        </p:txBody>
      </p:sp>
      <p:sp>
        <p:nvSpPr>
          <p:cNvPr id="10" name="TextBox 9">
            <a:extLst>
              <a:ext uri="{FF2B5EF4-FFF2-40B4-BE49-F238E27FC236}">
                <a16:creationId xmlns:a16="http://schemas.microsoft.com/office/drawing/2014/main" id="{6218EB5C-D614-4F4A-4107-8EA42BC53B39}"/>
              </a:ext>
            </a:extLst>
          </p:cNvPr>
          <p:cNvSpPr txBox="1"/>
          <p:nvPr/>
        </p:nvSpPr>
        <p:spPr>
          <a:xfrm>
            <a:off x="565608" y="2830610"/>
            <a:ext cx="11038788" cy="3046988"/>
          </a:xfrm>
          <a:prstGeom prst="rect">
            <a:avLst/>
          </a:prstGeom>
          <a:noFill/>
        </p:spPr>
        <p:txBody>
          <a:bodyPr wrap="square" rtlCol="0">
            <a:spAutoFit/>
          </a:bodyPr>
          <a:lstStyle/>
          <a:p>
            <a:r>
              <a:rPr lang="en-US" sz="2400" dirty="0"/>
              <a:t>The current campus placement process is inefficient and disorganized, with students struggling to find relevant job opportunities, recruiters facing difficulties in managing job postings and applications, and administrators lacking centralized tools for coordination and reporting. The Placement Drive Portal aims to address these issues by creating a centralized, web-based platform that streamlines job searches, application management, communication, and data analysis, benefiting students, recruiters, and administrators alike.</a:t>
            </a:r>
            <a:endParaRPr lang="en-IN" sz="2400" dirty="0"/>
          </a:p>
        </p:txBody>
      </p:sp>
    </p:spTree>
    <p:extLst>
      <p:ext uri="{BB962C8B-B14F-4D97-AF65-F5344CB8AC3E}">
        <p14:creationId xmlns:p14="http://schemas.microsoft.com/office/powerpoint/2010/main" val="308087137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7EEA-DF9F-658D-810A-B5ECEFB7FA0F}"/>
              </a:ext>
            </a:extLst>
          </p:cNvPr>
          <p:cNvSpPr>
            <a:spLocks noGrp="1"/>
          </p:cNvSpPr>
          <p:nvPr>
            <p:ph type="title"/>
          </p:nvPr>
        </p:nvSpPr>
        <p:spPr>
          <a:xfrm>
            <a:off x="468198" y="840520"/>
            <a:ext cx="10058400" cy="1609344"/>
          </a:xfrm>
        </p:spPr>
        <p:txBody>
          <a:bodyPr/>
          <a:lstStyle/>
          <a:p>
            <a:r>
              <a:rPr lang="en-US" dirty="0">
                <a:effectLst>
                  <a:outerShdw blurRad="38100" dist="38100" dir="2700000" algn="tl">
                    <a:srgbClr val="000000">
                      <a:alpha val="43137"/>
                    </a:srgbClr>
                  </a:outerShdw>
                </a:effectLst>
                <a:latin typeface="Algerian" panose="04020705040A02060702" pitchFamily="82" charset="0"/>
              </a:rPr>
              <a:t>Objectives Scope</a:t>
            </a:r>
            <a:br>
              <a:rPr lang="en-US" dirty="0"/>
            </a:br>
            <a:r>
              <a:rPr lang="en-US" sz="5400" b="0" cap="none" dirty="0"/>
              <a:t>Here's what we're aiming for:</a:t>
            </a:r>
            <a:endParaRPr lang="en-IN" dirty="0"/>
          </a:p>
        </p:txBody>
      </p:sp>
      <p:sp>
        <p:nvSpPr>
          <p:cNvPr id="4" name="TextBox 3">
            <a:extLst>
              <a:ext uri="{FF2B5EF4-FFF2-40B4-BE49-F238E27FC236}">
                <a16:creationId xmlns:a16="http://schemas.microsoft.com/office/drawing/2014/main" id="{5B61F97B-49BB-39EC-BD8B-B68F68C2D3A9}"/>
              </a:ext>
            </a:extLst>
          </p:cNvPr>
          <p:cNvSpPr txBox="1"/>
          <p:nvPr/>
        </p:nvSpPr>
        <p:spPr>
          <a:xfrm>
            <a:off x="468198" y="2680049"/>
            <a:ext cx="11255604" cy="3693319"/>
          </a:xfrm>
          <a:prstGeom prst="rect">
            <a:avLst/>
          </a:prstGeom>
          <a:noFill/>
        </p:spPr>
        <p:txBody>
          <a:bodyPr wrap="square" rtlCol="0">
            <a:spAutoFit/>
          </a:bodyPr>
          <a:lstStyle/>
          <a:p>
            <a:r>
              <a:rPr lang="en-US" sz="2400" dirty="0"/>
              <a:t>The objective of the Placement Drive Portal is to streamline and enhance the campus placement process by providing a centralized, user-friendly platform.</a:t>
            </a:r>
          </a:p>
          <a:p>
            <a:r>
              <a:rPr lang="en-US" sz="2400" dirty="0"/>
              <a:t> </a:t>
            </a:r>
          </a:p>
          <a:p>
            <a:r>
              <a:rPr lang="en-US" sz="2400" dirty="0"/>
              <a:t>This portal will:- Facilitate efficient job posting and application management.</a:t>
            </a:r>
          </a:p>
          <a:p>
            <a:r>
              <a:rPr lang="en-US" sz="2400" dirty="0"/>
              <a:t>- Improve communication between students, recruiters, and administrators through automated notifications.</a:t>
            </a:r>
          </a:p>
          <a:p>
            <a:r>
              <a:rPr lang="en-US" sz="2400" dirty="0"/>
              <a:t>- Enable real-time tracking of job applications.- Provide comprehensive reporting and analytics tools for informed decision-making.</a:t>
            </a:r>
          </a:p>
          <a:p>
            <a:r>
              <a:rPr lang="en-US" sz="2400" dirty="0"/>
              <a:t>- Ensure secure, role-based access to different features for all users involved.</a:t>
            </a:r>
            <a:endParaRPr lang="en-IN" sz="2400" dirty="0"/>
          </a:p>
          <a:p>
            <a:endParaRPr lang="en-IN" dirty="0"/>
          </a:p>
        </p:txBody>
      </p:sp>
      <p:grpSp>
        <p:nvGrpSpPr>
          <p:cNvPr id="5" name="Group 1">
            <a:extLst>
              <a:ext uri="{FF2B5EF4-FFF2-40B4-BE49-F238E27FC236}">
                <a16:creationId xmlns:a16="http://schemas.microsoft.com/office/drawing/2014/main" id="{94E4E139-B5E7-5642-EB3A-F7191085BFB0}"/>
              </a:ext>
            </a:extLst>
          </p:cNvPr>
          <p:cNvGrpSpPr>
            <a:grpSpLocks/>
          </p:cNvGrpSpPr>
          <p:nvPr/>
        </p:nvGrpSpPr>
        <p:grpSpPr bwMode="auto">
          <a:xfrm>
            <a:off x="565608" y="94398"/>
            <a:ext cx="11038788" cy="1109664"/>
            <a:chOff x="800" y="0"/>
            <a:chExt cx="5758" cy="699"/>
          </a:xfrm>
        </p:grpSpPr>
        <p:sp>
          <p:nvSpPr>
            <p:cNvPr id="6" name="Rectangle 2">
              <a:extLst>
                <a:ext uri="{FF2B5EF4-FFF2-40B4-BE49-F238E27FC236}">
                  <a16:creationId xmlns:a16="http://schemas.microsoft.com/office/drawing/2014/main" id="{C7CAA32C-42AF-65ED-496D-F303FD52EF1A}"/>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7" name="Picture 3">
              <a:extLst>
                <a:ext uri="{FF2B5EF4-FFF2-40B4-BE49-F238E27FC236}">
                  <a16:creationId xmlns:a16="http://schemas.microsoft.com/office/drawing/2014/main" id="{7CB18C6C-8695-3AD9-C260-CADF225E6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8" name="Rectangle 4">
              <a:extLst>
                <a:ext uri="{FF2B5EF4-FFF2-40B4-BE49-F238E27FC236}">
                  <a16:creationId xmlns:a16="http://schemas.microsoft.com/office/drawing/2014/main" id="{2E9E0983-8591-9CB2-F7B9-0F7247F17836}"/>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Tree>
    <p:extLst>
      <p:ext uri="{BB962C8B-B14F-4D97-AF65-F5344CB8AC3E}">
        <p14:creationId xmlns:p14="http://schemas.microsoft.com/office/powerpoint/2010/main" val="235185848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
            <a:extLst>
              <a:ext uri="{FF2B5EF4-FFF2-40B4-BE49-F238E27FC236}">
                <a16:creationId xmlns:a16="http://schemas.microsoft.com/office/drawing/2014/main" id="{A7BE7DB3-2B25-72BE-F008-5CDF6C705EC7}"/>
              </a:ext>
            </a:extLst>
          </p:cNvPr>
          <p:cNvGrpSpPr>
            <a:grpSpLocks/>
          </p:cNvGrpSpPr>
          <p:nvPr/>
        </p:nvGrpSpPr>
        <p:grpSpPr bwMode="auto">
          <a:xfrm>
            <a:off x="565608" y="94398"/>
            <a:ext cx="11038788" cy="1109664"/>
            <a:chOff x="800" y="0"/>
            <a:chExt cx="5758" cy="699"/>
          </a:xfrm>
        </p:grpSpPr>
        <p:sp>
          <p:nvSpPr>
            <p:cNvPr id="9" name="Rectangle 2">
              <a:extLst>
                <a:ext uri="{FF2B5EF4-FFF2-40B4-BE49-F238E27FC236}">
                  <a16:creationId xmlns:a16="http://schemas.microsoft.com/office/drawing/2014/main" id="{2D8B5546-B11D-8F6A-81C0-76C0CF9CEE54}"/>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0" name="Picture 3">
              <a:extLst>
                <a:ext uri="{FF2B5EF4-FFF2-40B4-BE49-F238E27FC236}">
                  <a16:creationId xmlns:a16="http://schemas.microsoft.com/office/drawing/2014/main" id="{F61B4EB1-64EB-596D-1533-36022957F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Rectangle 4">
              <a:extLst>
                <a:ext uri="{FF2B5EF4-FFF2-40B4-BE49-F238E27FC236}">
                  <a16:creationId xmlns:a16="http://schemas.microsoft.com/office/drawing/2014/main" id="{DCAD8544-D463-2F77-7886-4E75A3038E52}"/>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2" name="Title 1">
            <a:extLst>
              <a:ext uri="{FF2B5EF4-FFF2-40B4-BE49-F238E27FC236}">
                <a16:creationId xmlns:a16="http://schemas.microsoft.com/office/drawing/2014/main" id="{A2CAC4B0-C81E-38B1-BCF1-B52B0AD53806}"/>
              </a:ext>
            </a:extLst>
          </p:cNvPr>
          <p:cNvSpPr>
            <a:spLocks noGrp="1"/>
          </p:cNvSpPr>
          <p:nvPr>
            <p:ph type="title"/>
          </p:nvPr>
        </p:nvSpPr>
        <p:spPr>
          <a:xfrm>
            <a:off x="4079036" y="2624328"/>
            <a:ext cx="3772739" cy="1609344"/>
          </a:xfrm>
        </p:spPr>
        <p:txBody>
          <a:bodyPr/>
          <a:lstStyle/>
          <a:p>
            <a:r>
              <a:rPr lang="en-US" sz="5400" dirty="0">
                <a:solidFill>
                  <a:schemeClr val="tx1"/>
                </a:solidFill>
                <a:effectLst>
                  <a:outerShdw blurRad="38100" dist="38100" dir="2700000" algn="tl">
                    <a:srgbClr val="000000">
                      <a:alpha val="43137"/>
                    </a:srgbClr>
                  </a:outerShdw>
                </a:effectLst>
                <a:latin typeface="Algerian" panose="04020705040A02060702" pitchFamily="82" charset="0"/>
              </a:rPr>
              <a:t>Overview</a:t>
            </a:r>
            <a:endParaRPr lang="en-IN" dirty="0"/>
          </a:p>
        </p:txBody>
      </p:sp>
    </p:spTree>
    <p:extLst>
      <p:ext uri="{BB962C8B-B14F-4D97-AF65-F5344CB8AC3E}">
        <p14:creationId xmlns:p14="http://schemas.microsoft.com/office/powerpoint/2010/main" val="160046946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1">
            <a:extLst>
              <a:ext uri="{FF2B5EF4-FFF2-40B4-BE49-F238E27FC236}">
                <a16:creationId xmlns:a16="http://schemas.microsoft.com/office/drawing/2014/main" id="{D6DB4888-031C-2491-4DCC-9B4976A3D6EC}"/>
              </a:ext>
            </a:extLst>
          </p:cNvPr>
          <p:cNvGrpSpPr>
            <a:grpSpLocks/>
          </p:cNvGrpSpPr>
          <p:nvPr/>
        </p:nvGrpSpPr>
        <p:grpSpPr bwMode="auto">
          <a:xfrm>
            <a:off x="565608" y="94398"/>
            <a:ext cx="11038788" cy="1109664"/>
            <a:chOff x="800" y="0"/>
            <a:chExt cx="5758" cy="699"/>
          </a:xfrm>
        </p:grpSpPr>
        <p:sp>
          <p:nvSpPr>
            <p:cNvPr id="9" name="Rectangle 2">
              <a:extLst>
                <a:ext uri="{FF2B5EF4-FFF2-40B4-BE49-F238E27FC236}">
                  <a16:creationId xmlns:a16="http://schemas.microsoft.com/office/drawing/2014/main" id="{44A83364-319D-F7D6-E18A-81C4413ECA93}"/>
                </a:ext>
              </a:extLst>
            </p:cNvPr>
            <p:cNvSpPr>
              <a:spLocks noChangeArrowheads="1"/>
            </p:cNvSpPr>
            <p:nvPr/>
          </p:nvSpPr>
          <p:spPr bwMode="auto">
            <a:xfrm>
              <a:off x="800" y="92"/>
              <a:ext cx="5758" cy="233"/>
            </a:xfrm>
            <a:prstGeom prst="rect">
              <a:avLst/>
            </a:prstGeom>
            <a:solidFill>
              <a:srgbClr val="FF0000"/>
            </a:solidFill>
            <a:ln w="9360">
              <a:solidFill>
                <a:srgbClr val="FF0000"/>
              </a:solidFill>
              <a:miter lim="800000"/>
              <a:headEnd/>
              <a:tailEnd/>
            </a:ln>
          </p:spPr>
          <p:txBody>
            <a:bodyPr lIns="90000" tIns="46800" rIns="90000" bIns="46800"/>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hangingPunct="1">
                <a:lnSpc>
                  <a:spcPct val="100000"/>
                </a:lnSpc>
              </a:pPr>
              <a:r>
                <a:rPr lang="en-IN" altLang="en-US" sz="2000" b="1">
                  <a:solidFill>
                    <a:srgbClr val="FFFFFF"/>
                  </a:solidFill>
                  <a:latin typeface="Calibri" panose="020F0502020204030204" pitchFamily="34" charset="0"/>
                  <a:cs typeface="Droid Sans Fallback" charset="0"/>
                </a:rPr>
                <a:t>Bhujbal Knowledge City</a:t>
              </a:r>
            </a:p>
          </p:txBody>
        </p:sp>
        <p:pic>
          <p:nvPicPr>
            <p:cNvPr id="10" name="Picture 3">
              <a:extLst>
                <a:ext uri="{FF2B5EF4-FFF2-40B4-BE49-F238E27FC236}">
                  <a16:creationId xmlns:a16="http://schemas.microsoft.com/office/drawing/2014/main" id="{9EEEE8C5-A345-6B3E-109A-6AE90D6E4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 y="0"/>
              <a:ext cx="6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Rectangle 4">
              <a:extLst>
                <a:ext uri="{FF2B5EF4-FFF2-40B4-BE49-F238E27FC236}">
                  <a16:creationId xmlns:a16="http://schemas.microsoft.com/office/drawing/2014/main" id="{3C83D84D-563A-5009-6BAA-2DD7A9E069A8}"/>
                </a:ext>
              </a:extLst>
            </p:cNvPr>
            <p:cNvSpPr>
              <a:spLocks noChangeArrowheads="1"/>
            </p:cNvSpPr>
            <p:nvPr/>
          </p:nvSpPr>
          <p:spPr bwMode="auto">
            <a:xfrm>
              <a:off x="3981" y="310"/>
              <a:ext cx="2577"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6800" rIns="90000" bIns="46800" anchor="ctr">
              <a:spAutoFit/>
            </a:bodyPr>
            <a:lstStyle>
              <a:lvl1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1pPr>
              <a:lvl2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2pPr>
              <a:lvl3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3pPr>
              <a:lvl4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4pPr>
              <a:lvl5pPr eaLnBrk="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Arial" panose="020B0604020202020204" pitchFamily="34" charset="0"/>
                  <a:cs typeface="Noto Sans CJK SC Regular" charset="0"/>
                </a:defRPr>
              </a:lvl9pPr>
            </a:lstStyle>
            <a:p>
              <a:pPr algn="r" eaLnBrk="1"/>
              <a:r>
                <a:rPr lang="en-IN" sz="1800" dirty="0">
                  <a:solidFill>
                    <a:srgbClr val="000000"/>
                  </a:solidFill>
                  <a:effectLst/>
                  <a:latin typeface="Times New Roman" panose="02020603050405020304" pitchFamily="18" charset="0"/>
                  <a:ea typeface="Times New Roman" panose="02020603050405020304" pitchFamily="18" charset="0"/>
                </a:rPr>
                <a:t>Symbiosis Skill &amp; Professional University (SSPU)</a:t>
              </a:r>
              <a:endParaRPr lang="en-IN" sz="1800" dirty="0">
                <a:effectLst/>
                <a:latin typeface="Times New Roman" panose="02020603050405020304" pitchFamily="18" charset="0"/>
                <a:ea typeface="Times New Roman" panose="02020603050405020304" pitchFamily="18" charset="0"/>
              </a:endParaRPr>
            </a:p>
            <a:p>
              <a:pPr algn="r" eaLnBrk="1" hangingPunct="1">
                <a:lnSpc>
                  <a:spcPct val="100000"/>
                </a:lnSpc>
              </a:pPr>
              <a:endParaRPr lang="en-IN" altLang="en-US" sz="1600" dirty="0">
                <a:solidFill>
                  <a:srgbClr val="000000"/>
                </a:solidFill>
                <a:cs typeface="Droid Sans Fallback" charset="0"/>
              </a:endParaRPr>
            </a:p>
          </p:txBody>
        </p:sp>
      </p:grpSp>
      <p:sp>
        <p:nvSpPr>
          <p:cNvPr id="12" name="Title 1">
            <a:extLst>
              <a:ext uri="{FF2B5EF4-FFF2-40B4-BE49-F238E27FC236}">
                <a16:creationId xmlns:a16="http://schemas.microsoft.com/office/drawing/2014/main" id="{EB087D44-915C-29FC-DEDF-024F6CA766B1}"/>
              </a:ext>
            </a:extLst>
          </p:cNvPr>
          <p:cNvSpPr>
            <a:spLocks noGrp="1"/>
          </p:cNvSpPr>
          <p:nvPr>
            <p:ph type="title"/>
          </p:nvPr>
        </p:nvSpPr>
        <p:spPr>
          <a:xfrm>
            <a:off x="466531" y="860426"/>
            <a:ext cx="10058400" cy="1953832"/>
          </a:xfrm>
        </p:spPr>
        <p:txBody>
          <a:bodyPr/>
          <a:lstStyle/>
          <a:p>
            <a:r>
              <a:rPr lang="en-IN" dirty="0"/>
              <a:t>Student Dashboard</a:t>
            </a:r>
            <a:r>
              <a:rPr lang="en-IN" sz="5400" dirty="0"/>
              <a:t>.</a:t>
            </a:r>
            <a:br>
              <a:rPr lang="en-IN" sz="5400" dirty="0"/>
            </a:br>
            <a:endParaRPr lang="en-IN" dirty="0"/>
          </a:p>
        </p:txBody>
      </p:sp>
      <p:sp>
        <p:nvSpPr>
          <p:cNvPr id="2" name="TextBox 1">
            <a:extLst>
              <a:ext uri="{FF2B5EF4-FFF2-40B4-BE49-F238E27FC236}">
                <a16:creationId xmlns:a16="http://schemas.microsoft.com/office/drawing/2014/main" id="{B6616F27-B5E5-ADA7-8EB6-0754A6CF109E}"/>
              </a:ext>
            </a:extLst>
          </p:cNvPr>
          <p:cNvSpPr txBox="1"/>
          <p:nvPr/>
        </p:nvSpPr>
        <p:spPr>
          <a:xfrm>
            <a:off x="513665" y="2045510"/>
            <a:ext cx="11034170" cy="378565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Introduction: To provide an overview of the student model used in the placement drive project, detailing the process from registration to applying for jobs.</a:t>
            </a:r>
          </a:p>
          <a:p>
            <a:pPr marL="342900" indent="-342900">
              <a:buFont typeface="Wingdings" panose="05000000000000000000" pitchFamily="2" charset="2"/>
              <a:buChar char="q"/>
            </a:pPr>
            <a:r>
              <a:rPr lang="en-US" sz="2400" dirty="0"/>
              <a:t>Database </a:t>
            </a:r>
            <a:r>
              <a:rPr lang="en-US" sz="2400" dirty="0" err="1"/>
              <a:t>DesignUser</a:t>
            </a:r>
            <a:r>
              <a:rPr lang="en-US" sz="2400" dirty="0"/>
              <a:t> Flow: Registration, Login, Profile </a:t>
            </a:r>
            <a:r>
              <a:rPr lang="en-US" sz="2400" dirty="0" err="1"/>
              <a:t>ViewCompany</a:t>
            </a:r>
            <a:r>
              <a:rPr lang="en-US" sz="2400" dirty="0"/>
              <a:t> Details &amp; Application Process</a:t>
            </a:r>
          </a:p>
          <a:p>
            <a:endParaRPr lang="en-US" sz="2400" dirty="0"/>
          </a:p>
          <a:p>
            <a:r>
              <a:rPr lang="en-US" sz="2400" dirty="0"/>
              <a:t>The student model in the placement drive project covers the entire journey from registration to job </a:t>
            </a:r>
            <a:r>
              <a:rPr lang="en-US" sz="2400" dirty="0" err="1"/>
              <a:t>application.It</a:t>
            </a:r>
            <a:r>
              <a:rPr lang="en-US" sz="2400" dirty="0"/>
              <a:t> ensures that students have a smooth and streamlined experience, while administrators have the tools needed to manage the process.</a:t>
            </a:r>
            <a:endParaRPr lang="en-IN" sz="2400" dirty="0"/>
          </a:p>
        </p:txBody>
      </p:sp>
    </p:spTree>
    <p:extLst>
      <p:ext uri="{BB962C8B-B14F-4D97-AF65-F5344CB8AC3E}">
        <p14:creationId xmlns:p14="http://schemas.microsoft.com/office/powerpoint/2010/main" val="3204250461"/>
      </p:ext>
    </p:extLst>
  </p:cSld>
  <p:clrMapOvr>
    <a:masterClrMapping/>
  </p:clrMapOvr>
  <p:transition spd="slow">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