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8" r:id="rId4"/>
    <p:sldId id="297" r:id="rId5"/>
    <p:sldId id="325" r:id="rId6"/>
    <p:sldId id="299" r:id="rId7"/>
    <p:sldId id="305" r:id="rId8"/>
    <p:sldId id="306" r:id="rId9"/>
    <p:sldId id="326" r:id="rId10"/>
    <p:sldId id="327" r:id="rId11"/>
    <p:sldId id="328" r:id="rId12"/>
    <p:sldId id="294" r:id="rId13"/>
  </p:sldIdLst>
  <p:sldSz cx="9144000" cy="6858000" type="screen4x3"/>
  <p:notesSz cx="6858000" cy="9144000"/>
  <p:embeddedFontLst>
    <p:embeddedFont>
      <p:font typeface="Abadi" panose="020B0604020104020204" pitchFamily="34" charset="0"/>
      <p:regular r:id="rId15"/>
    </p:embeddedFont>
    <p:embeddedFont>
      <p:font typeface="Candara" panose="020E05020303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8743A-D32D-42A4-AB5F-DEB4E712C4D6}" v="2" dt="2024-05-15T07:14:3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2"/>
    <p:restoredTop sz="96608"/>
  </p:normalViewPr>
  <p:slideViewPr>
    <p:cSldViewPr snapToGrid="0">
      <p:cViewPr>
        <p:scale>
          <a:sx n="82" d="100"/>
          <a:sy n="82" d="100"/>
        </p:scale>
        <p:origin x="1517" y="-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stock%20market" TargetMode="External"/><Relationship Id="rId2" Type="http://schemas.openxmlformats.org/officeDocument/2006/relationships/image" Target="../media/image3.1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cash-vs-stock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Stock Trends Prediction System</a:t>
            </a: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Team Member and Roll No: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Chaitanya Garg(2210990233)</a:t>
            </a:r>
            <a:endParaRPr lang="en-IN"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Bhavika Chopra(2210990221)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Bhavesh Khullar(2210990216)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Bhaumik Luthra(2210990215) </a:t>
            </a:r>
            <a:endParaRPr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360-09F9-F8E0-F5C6-F723E083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C56F-A618-EEA4-3811-5C5BE7407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0171-8DFC-AB4A-1DA6-CDB46ED1BA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2645-D421-AD7D-D530-D02941419D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D22E7-24AE-11E0-751F-51C1F6A3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296987"/>
            <a:ext cx="8612155" cy="47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C90F-5C13-1563-5F2C-289F8C77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6E7C-5689-CD0A-F39C-09790A833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en-IN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</a:t>
            </a:r>
            <a:endParaRPr lang="en-IN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7D1E-C752-B1C4-08A9-B022BEB2F0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C61E-C0DE-CAF5-AEAF-E10BDBDC58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2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8800" u="sng" dirty="0">
                <a:latin typeface="Abadi" panose="020B0604020104020204" pitchFamily="34" charset="0"/>
              </a:rPr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2228"/>
            <a:ext cx="4385389" cy="4695371"/>
          </a:xfrm>
        </p:spPr>
        <p:txBody>
          <a:bodyPr/>
          <a:lstStyle/>
          <a:p>
            <a:pPr algn="just"/>
            <a:r>
              <a:rPr lang="en-US" sz="2000" dirty="0"/>
              <a:t>Have you ever wondered how experts predict whether a stock's price will go up or down?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That's where stock trend prediction systems come in! we'll take a closer look at how stock trend prediction systems work, what tools they use, and how they can help you become a better investor. </a:t>
            </a:r>
          </a:p>
          <a:p>
            <a:pPr marL="114300" indent="0" algn="just">
              <a:buNone/>
            </a:pPr>
            <a:endParaRPr lang="en-US" sz="2000" dirty="0"/>
          </a:p>
          <a:p>
            <a:pPr marL="11430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94BB4-A35A-2876-0DB9-44FEC3BB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9118" y="1502228"/>
            <a:ext cx="3191070" cy="3498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6327"/>
            <a:ext cx="8350898" cy="4843703"/>
          </a:xfrm>
        </p:spPr>
        <p:txBody>
          <a:bodyPr/>
          <a:lstStyle/>
          <a:p>
            <a:endParaRPr lang="en-US" sz="2000" dirty="0"/>
          </a:p>
          <a:p>
            <a:pPr marL="114300" indent="0" algn="ctr">
              <a:buNone/>
            </a:pPr>
            <a:r>
              <a:rPr lang="en-US" sz="2400" b="1" dirty="0"/>
              <a:t>The objective of stock trend prediction system is to forecast the future movement of stock prices based on historical data.</a:t>
            </a:r>
          </a:p>
          <a:p>
            <a:pPr marL="114300" indent="0" algn="ctr">
              <a:buNone/>
            </a:pPr>
            <a:endParaRPr lang="en-US" sz="2000" dirty="0"/>
          </a:p>
          <a:p>
            <a:r>
              <a:rPr lang="en-US" sz="2400" dirty="0"/>
              <a:t>Risk Management</a:t>
            </a:r>
          </a:p>
          <a:p>
            <a:endParaRPr lang="en-US" sz="2400" dirty="0"/>
          </a:p>
          <a:p>
            <a:r>
              <a:rPr lang="en-US" sz="2400" dirty="0"/>
              <a:t>Profit Maximization</a:t>
            </a:r>
          </a:p>
          <a:p>
            <a:endParaRPr lang="en-US" sz="2400" dirty="0"/>
          </a:p>
          <a:p>
            <a:r>
              <a:rPr lang="en-US" sz="2400" dirty="0"/>
              <a:t>Decision Support</a:t>
            </a: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879DB4-5589-0F05-F602-331370F0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8113" y="2780523"/>
            <a:ext cx="3455834" cy="1968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ECE7-78A0-CC13-BDC3-DB27216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DEC8-79CD-46CA-38B3-7E9D55426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2000" dirty="0"/>
              <a:t>Developing a stock trend prediction system to accurately forecast future stock price movements amidst complex data, market volatility, and real-time demands. The system aims to provide investors with reliable insights for informed decision-making, addressing challenges in model accuracy, real-time prediction, and risk management.</a:t>
            </a:r>
          </a:p>
          <a:p>
            <a:pPr marL="114300" indent="0" algn="just">
              <a:buNone/>
            </a:pPr>
            <a:endParaRPr lang="en-US" sz="2800" dirty="0"/>
          </a:p>
          <a:p>
            <a:pPr marL="114300" indent="0" algn="just">
              <a:buNone/>
            </a:pP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6E05-777D-7AF5-CCC8-2E7187E267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5771-0B04-1932-7B69-455685D72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D4B159-EB20-B22B-CBE5-1797EEB2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3256384"/>
            <a:ext cx="5337111" cy="30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Methodology, Approach &amp;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3690"/>
            <a:ext cx="8229600" cy="483387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400" b="1" u="sng" dirty="0">
                <a:latin typeface="Abadi" panose="020B0604020104020204" pitchFamily="34" charset="0"/>
              </a:rPr>
              <a:t>Methodology</a:t>
            </a:r>
            <a:r>
              <a:rPr lang="en-US" sz="2000" b="1" u="sng" dirty="0">
                <a:latin typeface="Abadi" panose="020B0604020104020204" pitchFamily="34" charset="0"/>
              </a:rPr>
              <a:t>:</a:t>
            </a:r>
          </a:p>
          <a:p>
            <a:pPr marL="114300" indent="0" algn="just">
              <a:buNone/>
            </a:pPr>
            <a:endParaRPr lang="en-US" sz="2000" u="sng" dirty="0">
              <a:latin typeface="Abadi" panose="020B0604020104020204" pitchFamily="34" charset="0"/>
            </a:endParaRPr>
          </a:p>
          <a:p>
            <a:pPr algn="just"/>
            <a:r>
              <a:rPr lang="en-US" sz="2000" b="1" dirty="0">
                <a:latin typeface="Abadi" panose="020B0604020104020204" pitchFamily="34" charset="0"/>
              </a:rPr>
              <a:t>Data Collection and Preprocessing</a:t>
            </a:r>
            <a:r>
              <a:rPr lang="en-US" sz="2000" dirty="0">
                <a:latin typeface="Abadi" panose="020B0604020104020204" pitchFamily="34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Gather historical stock price data and clean it by handling missing values and outliers.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Normalize the data to ensure consistent scales for features.</a:t>
            </a:r>
          </a:p>
          <a:p>
            <a:pPr algn="just"/>
            <a:r>
              <a:rPr lang="en-US" sz="2000" b="1" dirty="0">
                <a:latin typeface="Abadi" panose="020B0604020104020204" pitchFamily="34" charset="0"/>
              </a:rPr>
              <a:t>Feature Engineering and Splitting Data</a:t>
            </a:r>
            <a:r>
              <a:rPr lang="en-US" sz="2000" dirty="0">
                <a:latin typeface="Abadi" panose="020B0604020104020204" pitchFamily="34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Extract relevant features like open, high, low and close prices.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Split the data into training and testing sets, reserving a portion for model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Building and Training the LSTM Model: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Define the LSTM architecture with suitable layers, neurons, activation functions, and dropout regularization.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Compile the model with appropriate loss functions (e.g., mean squared error) and optimizers (e.g., Adam).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Methodology, Approach &amp;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94" y="1091681"/>
            <a:ext cx="82296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400" b="1" u="sng" dirty="0">
                <a:latin typeface="Abadi" panose="020B0604020104020204" pitchFamily="34" charset="0"/>
              </a:rPr>
              <a:t>Approach:</a:t>
            </a:r>
            <a:endParaRPr lang="en-US" sz="2000" b="1" u="sng" dirty="0">
              <a:latin typeface="Abadi" panose="020B0604020104020204" pitchFamily="34" charset="0"/>
            </a:endParaRPr>
          </a:p>
          <a:p>
            <a:pPr marL="114300" indent="0" algn="just">
              <a:buNone/>
            </a:pPr>
            <a:endParaRPr 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Data Preparation and Feature Engineering:</a:t>
            </a:r>
            <a:endParaRPr lang="en-US" sz="2000" dirty="0">
              <a:latin typeface="Abadi" panose="020B0604020104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Gather historical stock price data and preprocess it by handling missing values, scaling, and normalization.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Read the dataset from a CSV file using Pandas.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Select relevant features such as open, high, low, close prices, and volume, and possibly incorporate additional technical indicators.</a:t>
            </a:r>
          </a:p>
          <a:p>
            <a:pPr marL="571500" lvl="1" indent="0" algn="just">
              <a:buNone/>
            </a:pPr>
            <a:endParaRPr lang="en-US" sz="1800" dirty="0"/>
          </a:p>
          <a:p>
            <a:pPr algn="just"/>
            <a:r>
              <a:rPr lang="en-US" sz="2000" b="1" dirty="0">
                <a:latin typeface="Abadi" panose="020B0604020104020204" pitchFamily="34" charset="0"/>
              </a:rPr>
              <a:t>Model Building and Training:</a:t>
            </a:r>
            <a:endParaRPr lang="en-US" sz="2000" dirty="0">
              <a:latin typeface="Abadi" panose="020B0604020104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Design and train an LSTM model architecture using the preprocessed data.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Experiment with different LSTM configurations, optimize hyperparameters, and evaluate the model's performance using appropriate evaluation metrics.</a:t>
            </a:r>
          </a:p>
          <a:p>
            <a:pPr lvl="1" algn="just"/>
            <a:endParaRPr lang="en-US" sz="2000" dirty="0"/>
          </a:p>
          <a:p>
            <a:pPr marL="114300" indent="0" algn="just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Methodology, Approach &amp;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4" y="1054359"/>
            <a:ext cx="8229600" cy="4805897"/>
          </a:xfrm>
        </p:spPr>
        <p:txBody>
          <a:bodyPr/>
          <a:lstStyle/>
          <a:p>
            <a:pPr marL="114300" indent="0" algn="just">
              <a:buNone/>
            </a:pPr>
            <a:r>
              <a:rPr lang="en-IN" altLang="en-US" sz="2400" b="1" u="sng" dirty="0">
                <a:latin typeface="Abadi" panose="020B0604020104020204" pitchFamily="34" charset="0"/>
              </a:rPr>
              <a:t>Techniques:</a:t>
            </a:r>
          </a:p>
          <a:p>
            <a:pPr marL="114300" indent="0" algn="just">
              <a:buNone/>
            </a:pPr>
            <a:endParaRPr lang="en-IN" altLang="en-US" sz="2000" b="1" dirty="0"/>
          </a:p>
          <a:p>
            <a:pPr algn="just"/>
            <a:r>
              <a:rPr lang="en-US" sz="2000" b="1" dirty="0">
                <a:latin typeface="Abadi" panose="020B0604020104020204" pitchFamily="34" charset="0"/>
              </a:rPr>
              <a:t>LSTM Model Architecture:</a:t>
            </a:r>
            <a:endParaRPr lang="en-US" sz="2000" dirty="0">
              <a:latin typeface="Abadi" panose="020B0604020104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Employ Long Short-Term Memory (LSTM) networks, known for their capability to capture temporal dependencies in sequential data like stock prices.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Configure the LSTM architecture with suitable hyperparameters and layers to effectively learn from the historical stock price data.</a:t>
            </a:r>
          </a:p>
          <a:p>
            <a:pPr algn="just"/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000" b="1" dirty="0">
                <a:latin typeface="Abadi" panose="020B0604020104020204" pitchFamily="34" charset="0"/>
              </a:rPr>
              <a:t>Sequence Data Preparation</a:t>
            </a:r>
            <a:r>
              <a:rPr lang="en-US" sz="2400" b="1" dirty="0">
                <a:latin typeface="Abadi" panose="020B0604020104020204" pitchFamily="34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Organize the dataset into input-output pairs, where input sequences represent historical stock prices and output sequences denote future price movements.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Split the dataset into training and testing subsets to train the LSTM model and evaluate its performance accurately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D974-2CA5-4B2D-B4B4-7B9276C9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37F9-E9DD-7FA4-C848-DD7BC29C2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Abadi" panose="020B0604020104020204" pitchFamily="34" charset="0"/>
              </a:rPr>
              <a:t>Time and Cost Savings</a:t>
            </a:r>
            <a:r>
              <a:rPr lang="en-US" sz="2400" b="1" dirty="0"/>
              <a:t>:</a:t>
            </a:r>
            <a:r>
              <a:rPr lang="en-US" sz="2400" dirty="0"/>
              <a:t> Automating the prediction process saves investors time and resources.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latin typeface="Abadi" panose="020B0604020104020204" pitchFamily="34" charset="0"/>
              </a:rPr>
              <a:t>Continuous Improvement</a:t>
            </a:r>
            <a:r>
              <a:rPr lang="en-US" sz="2400" b="1" dirty="0"/>
              <a:t>: </a:t>
            </a:r>
            <a:r>
              <a:rPr lang="en-US" sz="2400" dirty="0"/>
              <a:t>A robust prediction system is not static; it evolves over time through continuous learning and refinement.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727B-3420-FE19-8A0D-63C718038B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50D5D-2842-5C38-4097-EDD5EB692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580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Calibri</vt:lpstr>
      <vt:lpstr>Arial</vt:lpstr>
      <vt:lpstr>Candara</vt:lpstr>
      <vt:lpstr>Office Theme</vt:lpstr>
      <vt:lpstr>PowerPoint Presentation</vt:lpstr>
      <vt:lpstr>Index</vt:lpstr>
      <vt:lpstr>Introduction</vt:lpstr>
      <vt:lpstr>Objective</vt:lpstr>
      <vt:lpstr>Problem Statement</vt:lpstr>
      <vt:lpstr>Methodology, Approach &amp; Techniques</vt:lpstr>
      <vt:lpstr>Methodology, Approach &amp; Techniques</vt:lpstr>
      <vt:lpstr>Methodology, Approach &amp; Techniques</vt:lpstr>
      <vt:lpstr>Result</vt:lpstr>
      <vt:lpstr>Result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hp .</cp:lastModifiedBy>
  <cp:revision>88</cp:revision>
  <dcterms:created xsi:type="dcterms:W3CDTF">2010-04-09T07:36:15Z</dcterms:created>
  <dcterms:modified xsi:type="dcterms:W3CDTF">2024-05-16T07:05:13Z</dcterms:modified>
</cp:coreProperties>
</file>