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0" autoAdjust="0"/>
    <p:restoredTop sz="94660"/>
  </p:normalViewPr>
  <p:slideViewPr>
    <p:cSldViewPr snapToGrid="0">
      <p:cViewPr varScale="1">
        <p:scale>
          <a:sx n="84" d="100"/>
          <a:sy n="84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097155" name="Picture 15" descr="HD-PanelTitleR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48582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6" name="Picture 16" descr="HDRibbonTitle-UniformTrim.png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97157" name="Picture 19" descr="HDRibbonTitle-UniformTrim.png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5053123-F6D5-426D-8C5C-A83162F862B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E4A9562-F59D-489D-A775-7A13FD8AE083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3123-F6D5-426D-8C5C-A83162F862B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9562-F59D-489D-A775-7A13FD8AE0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3123-F6D5-426D-8C5C-A83162F862B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10486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9562-F59D-489D-A775-7A13FD8AE083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3" name="Straight Connector 14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3123-F6D5-426D-8C5C-A83162F862B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10486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9562-F59D-489D-A775-7A13FD8AE083}" type="slidenum">
              <a:rPr lang="en-IN" smtClean="0"/>
              <a:t>‹#›</a:t>
            </a:fld>
            <a:endParaRPr lang="en-IN"/>
          </a:p>
        </p:txBody>
      </p:sp>
      <p:sp>
        <p:nvSpPr>
          <p:cNvPr id="1048699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00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8" name="Straight Connector 18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3123-F6D5-426D-8C5C-A83162F862B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9562-F59D-489D-A775-7A13FD8AE0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8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9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3123-F6D5-426D-8C5C-A83162F862B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10487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9562-F59D-489D-A775-7A13FD8AE083}" type="slidenum">
              <a:rPr lang="en-IN" smtClean="0"/>
              <a:t>‹#›</a:t>
            </a:fld>
            <a:endParaRPr lang="en-IN"/>
          </a:p>
        </p:txBody>
      </p:sp>
      <p:sp>
        <p:nvSpPr>
          <p:cNvPr id="1048713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14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9" name="Straight Connector 25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3123-F6D5-426D-8C5C-A83162F862B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9562-F59D-489D-A775-7A13FD8AE083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4" name="Straight Connector 14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3123-F6D5-426D-8C5C-A83162F862B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10487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9562-F59D-489D-A775-7A13FD8AE083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41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3123-F6D5-426D-8C5C-A83162F862B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9562-F59D-489D-A775-7A13FD8AE083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7" name="Straight Connector 13"/>
          <p:cNvCxnSpPr>
            <a:cxnSpLocks/>
          </p:cNvCxnSpPr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9" name="Straight Connector 6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3123-F6D5-426D-8C5C-A83162F862B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10485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9562-F59D-489D-A775-7A13FD8AE0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6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3123-F6D5-426D-8C5C-A83162F862B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9562-F59D-489D-A775-7A13FD8AE083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5" name="Straight Connector 15"/>
          <p:cNvCxnSpPr>
            <a:cxnSpLocks/>
          </p:cNvCxnSpPr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0" name="Straight Connector 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9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0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3123-F6D5-426D-8C5C-A83162F862B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10486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9562-F59D-489D-A775-7A13FD8AE0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1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3123-F6D5-426D-8C5C-A83162F862B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104868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9562-F59D-489D-A775-7A13FD8AE083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6" name="Straight Connector 1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3123-F6D5-426D-8C5C-A83162F862B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104865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5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9562-F59D-489D-A775-7A13FD8AE083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2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3123-F6D5-426D-8C5C-A83162F862B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104862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9562-F59D-489D-A775-7A13FD8AE0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6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7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3123-F6D5-426D-8C5C-A83162F862B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10487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9562-F59D-489D-A775-7A13FD8AE083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40" name="Straight Connector 15"/>
          <p:cNvCxnSpPr>
            <a:cxnSpLocks/>
          </p:cNvCxnSpPr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65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3123-F6D5-426D-8C5C-A83162F862B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10486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9562-F59D-489D-A775-7A13FD8AE08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97152" name="Picture 7" descr="HD-PanelContent.png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48576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3" name="Picture 9" descr="HDRibbonContent-UniformTrim.png"/>
            <p:cNvPicPr>
              <a:picLocks noChangeAspect="1"/>
            </p:cNvPicPr>
            <p:nvPr/>
          </p:nvPicPr>
          <p:blipFill rotWithShape="1">
            <a:blip r:embed="rId20"/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97154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/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5053123-F6D5-426D-8C5C-A83162F862B5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4A9562-F59D-489D-A775-7A13FD8AE08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1709388" y="0"/>
            <a:ext cx="8793058" cy="1293374"/>
          </a:xfrm>
        </p:spPr>
        <p:txBody>
          <a:bodyPr>
            <a:normAutofit/>
          </a:bodyPr>
          <a:lstStyle/>
          <a:p>
            <a:r>
              <a:rPr lang="en-GB" sz="2200" dirty="0">
                <a:latin typeface="Lucida Bright" panose="020406020505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Department of AI &amp; DS Engineering</a:t>
            </a:r>
            <a:r>
              <a:rPr lang="en-US" sz="2200" dirty="0">
                <a:latin typeface="Lucida Bright" panose="020406020505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br>
              <a:rPr lang="en-US" sz="2200" dirty="0">
                <a:latin typeface="Lucida Bright" panose="020406020505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GB" sz="2200" dirty="0">
                <a:latin typeface="Lucida Bright" panose="020406020505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Shree Ramchandra College o</a:t>
            </a:r>
            <a:r>
              <a:rPr lang="en-US" sz="2200" dirty="0">
                <a:latin typeface="Lucida Bright" panose="020406020505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</a:t>
            </a:r>
            <a:r>
              <a:rPr lang="en-GB" sz="2200" dirty="0">
                <a:latin typeface="Lucida Bright" panose="020406020505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GB" sz="2200" dirty="0" err="1">
                <a:latin typeface="Lucida Bright" panose="02040602050505020304" pitchFamily="18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Engineering,Pune</a:t>
            </a:r>
            <a:endParaRPr lang="en-IN" dirty="0">
              <a:latin typeface="Lucida Bright" panose="02040602050505020304" pitchFamily="18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2688165" y="1921829"/>
            <a:ext cx="6815669" cy="150717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Comic Sans MS" panose="030F0702030302020204" pitchFamily="66" charset="0"/>
                <a:cs typeface="Carlito" panose="020F0502020204030204" pitchFamily="34" charset="0"/>
              </a:rPr>
              <a:t>Departmental Library </a:t>
            </a:r>
          </a:p>
          <a:p>
            <a:r>
              <a:rPr lang="en-GB" sz="2800" dirty="0">
                <a:latin typeface="Comic Sans MS" panose="030F0702030302020204" pitchFamily="66" charset="0"/>
                <a:cs typeface="Carlito" panose="020F0502020204030204" pitchFamily="34" charset="0"/>
              </a:rPr>
              <a:t>Project Guide: Prof. </a:t>
            </a:r>
            <a:r>
              <a:rPr lang="en-GB" sz="2800" dirty="0" err="1">
                <a:latin typeface="Comic Sans MS" panose="030F0702030302020204" pitchFamily="66" charset="0"/>
                <a:cs typeface="Carlito" panose="020F0502020204030204" pitchFamily="34" charset="0"/>
              </a:rPr>
              <a:t>Ashvini</a:t>
            </a:r>
            <a:r>
              <a:rPr lang="en-GB" sz="2800" dirty="0">
                <a:latin typeface="Comic Sans MS" panose="030F0702030302020204" pitchFamily="66" charset="0"/>
                <a:cs typeface="Carlito" panose="020F0502020204030204" pitchFamily="34" charset="0"/>
              </a:rPr>
              <a:t> Swami </a:t>
            </a:r>
            <a:endParaRPr lang="zh-CN" altLang="en-US"/>
          </a:p>
        </p:txBody>
      </p:sp>
      <p:sp>
        <p:nvSpPr>
          <p:cNvPr id="1048590" name="TextBox 3"/>
          <p:cNvSpPr txBox="1"/>
          <p:nvPr/>
        </p:nvSpPr>
        <p:spPr>
          <a:xfrm>
            <a:off x="2906972" y="3594478"/>
            <a:ext cx="6397893" cy="156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By:</a:t>
            </a:r>
            <a:r>
              <a:rPr lang="en-I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Chaitanya </a:t>
            </a:r>
            <a:r>
              <a:rPr lang="en-IN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Salunkhe</a:t>
            </a:r>
            <a:endParaRPr lang="en-IN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ctr"/>
            <a:r>
              <a:rPr lang="en-IN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Sujal</a:t>
            </a:r>
            <a:r>
              <a:rPr lang="en-I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Rane</a:t>
            </a:r>
          </a:p>
          <a:p>
            <a:pPr algn="ctr"/>
            <a:r>
              <a:rPr lang="en-IN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Sumedh</a:t>
            </a:r>
            <a:r>
              <a:rPr lang="en-I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Jadhav</a:t>
            </a:r>
          </a:p>
          <a:p>
            <a:pPr algn="ctr"/>
            <a:r>
              <a:rPr lang="en-IN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Atharva</a:t>
            </a:r>
            <a:r>
              <a:rPr lang="en-IN" sz="2400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Ringe</a:t>
            </a:r>
            <a:endParaRPr lang="en-GB" sz="24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lef" panose="00000500000000000000" pitchFamily="2" charset="-79"/>
                <a:cs typeface="Alef" panose="00000500000000000000" pitchFamily="2" charset="-79"/>
              </a:rPr>
              <a:t>Characteristic</a:t>
            </a:r>
            <a:r>
              <a:rPr lang="en-GB" dirty="0">
                <a:latin typeface="Alef" panose="00000500000000000000" pitchFamily="2" charset="-79"/>
                <a:cs typeface="Alef" panose="00000500000000000000" pitchFamily="2" charset="-79"/>
              </a:rPr>
              <a:t>s</a:t>
            </a:r>
            <a:endParaRPr lang="en-IN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Admin/Faculty Side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400" dirty="0">
                <a:latin typeface="Comic Sans MS" panose="030F0702030302020204" pitchFamily="66" charset="0"/>
              </a:rPr>
              <a:t>Login Facility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400" dirty="0">
                <a:latin typeface="Comic Sans MS" panose="030F0702030302020204" pitchFamily="66" charset="0"/>
              </a:rPr>
              <a:t>Personal Details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400" dirty="0">
                <a:latin typeface="Comic Sans MS" panose="030F0702030302020204" pitchFamily="66" charset="0"/>
              </a:rPr>
              <a:t>Book Pickup Appointment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400" dirty="0">
                <a:latin typeface="Comic Sans MS" panose="030F0702030302020204" pitchFamily="66" charset="0"/>
              </a:rPr>
              <a:t>Book Drop Appointment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400" dirty="0">
                <a:latin typeface="Comic Sans MS" panose="030F0702030302020204" pitchFamily="66" charset="0"/>
              </a:rPr>
              <a:t>Book Availability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400" dirty="0">
                <a:latin typeface="Comic Sans MS" panose="030F0702030302020204" pitchFamily="66" charset="0"/>
              </a:rPr>
              <a:t>Book Add &amp; Delete Facility</a:t>
            </a:r>
            <a:endParaRPr lang="en-IN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48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048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4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48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048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8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48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9" grpId="0"/>
      <p:bldP spid="104862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06" y="650630"/>
            <a:ext cx="9544050" cy="5690821"/>
          </a:xfrm>
          <a:prstGeom prst="rect">
            <a:avLst/>
          </a:prstGeom>
        </p:spPr>
      </p:pic>
      <p:sp>
        <p:nvSpPr>
          <p:cNvPr id="1048624" name="TextBox 2"/>
          <p:cNvSpPr txBox="1"/>
          <p:nvPr/>
        </p:nvSpPr>
        <p:spPr>
          <a:xfrm>
            <a:off x="462764" y="0"/>
            <a:ext cx="10796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ef" panose="00000500000000000000" pitchFamily="2" charset="-79"/>
                <a:cs typeface="Alef" panose="00000500000000000000" pitchFamily="2" charset="-79"/>
              </a:rPr>
              <a:t>Library Management System</a:t>
            </a:r>
          </a:p>
        </p:txBody>
      </p:sp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f" panose="00000500000000000000" pitchFamily="2" charset="-79"/>
                <a:cs typeface="Alef" panose="00000500000000000000" pitchFamily="2" charset="-79"/>
              </a:rPr>
              <a:t>System Functions </a:t>
            </a:r>
            <a:endParaRPr lang="en-IN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Comic Sans MS" panose="030F0702030302020204" pitchFamily="66" charset="0"/>
              </a:rPr>
              <a:t>Create an Account</a:t>
            </a:r>
          </a:p>
          <a:p>
            <a:r>
              <a:rPr lang="en-GB" sz="3200" dirty="0">
                <a:latin typeface="Comic Sans MS" panose="030F0702030302020204" pitchFamily="66" charset="0"/>
              </a:rPr>
              <a:t>Login an Account</a:t>
            </a:r>
          </a:p>
          <a:p>
            <a:r>
              <a:rPr lang="en-GB" sz="3200" dirty="0">
                <a:latin typeface="Comic Sans MS" panose="030F0702030302020204" pitchFamily="66" charset="0"/>
              </a:rPr>
              <a:t> Book Display</a:t>
            </a:r>
          </a:p>
          <a:p>
            <a:r>
              <a:rPr lang="en-GB" sz="3200" dirty="0">
                <a:latin typeface="Comic Sans MS" panose="030F0702030302020204" pitchFamily="66" charset="0"/>
              </a:rPr>
              <a:t>Book Pickup</a:t>
            </a:r>
          </a:p>
          <a:p>
            <a:r>
              <a:rPr lang="en-GB" sz="3200" dirty="0">
                <a:latin typeface="Comic Sans MS" panose="030F0702030302020204" pitchFamily="66" charset="0"/>
              </a:rPr>
              <a:t>Book Drop</a:t>
            </a:r>
            <a:endParaRPr lang="en-IN" sz="32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48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048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48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48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5" grpId="0"/>
      <p:bldP spid="104862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04862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1048628" name="Content Placeholder 1048627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10000"/>
          </a:bodyPr>
          <a:lstStyle/>
          <a:p>
            <a:r>
              <a:rPr lang="en-US" dirty="0"/>
              <a:t>Paper 1: </a:t>
            </a:r>
            <a:r>
              <a:rPr lang="en-US" dirty="0" err="1"/>
              <a:t>Researchgate</a:t>
            </a:r>
            <a:r>
              <a:rPr lang="en-US" dirty="0"/>
              <a:t> Publication : Library Management System Mini Project</a:t>
            </a:r>
            <a:endParaRPr lang="en-IN" dirty="0"/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studies the understanding and daily practice of library management system.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mainly focuses on online management of library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of books and all other details are made available in this project.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working properly in the ‘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Farwestern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University’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shows that there are further improvements which can be made available.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0486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1048630" name="Content Placeholder 1048629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10000"/>
          </a:bodyPr>
          <a:lstStyle/>
          <a:p>
            <a:r>
              <a:rPr lang="en-US" dirty="0"/>
              <a:t>Paper 2: IJERT: E – Library Management System </a:t>
            </a:r>
            <a:endParaRPr lang="en-IN" dirty="0"/>
          </a:p>
          <a:p>
            <a:pPr lvl="1"/>
            <a:r>
              <a:rPr lang="en-US" sz="2200" dirty="0"/>
              <a:t>This paper studies the understanding and daily practice of library management system.</a:t>
            </a:r>
            <a:endParaRPr lang="en-IN" sz="2200" dirty="0"/>
          </a:p>
          <a:p>
            <a:pPr lvl="1"/>
            <a:r>
              <a:rPr lang="en-US" sz="2200" dirty="0"/>
              <a:t>This project mainly focuses on e - management of library</a:t>
            </a:r>
            <a:endParaRPr lang="en-IN" sz="2200" dirty="0"/>
          </a:p>
          <a:p>
            <a:pPr lvl="1"/>
            <a:r>
              <a:rPr lang="en-US" sz="2200" dirty="0"/>
              <a:t>This system is made available by electronically management the library system</a:t>
            </a:r>
            <a:endParaRPr lang="en-IN" sz="2200" dirty="0"/>
          </a:p>
          <a:p>
            <a:pPr lvl="1"/>
            <a:r>
              <a:rPr lang="en-US" sz="2200" dirty="0"/>
              <a:t>This project is working properly in the ‘School of Engineering @ Cochin University’</a:t>
            </a:r>
            <a:endParaRPr lang="en-IN" sz="2200" dirty="0"/>
          </a:p>
          <a:p>
            <a:pPr lvl="1"/>
            <a:r>
              <a:rPr lang="en-US" sz="2200" dirty="0"/>
              <a:t>Results shows that there are further improvements which can be made available.</a:t>
            </a:r>
            <a:endParaRPr lang="en-IN" sz="2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0486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Implementation</a:t>
            </a:r>
            <a:endParaRPr lang="en-IN"/>
          </a:p>
        </p:txBody>
      </p:sp>
      <p:sp>
        <p:nvSpPr>
          <p:cNvPr id="1048632" name="Content Placeholder 104863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Login should be successful </a:t>
            </a:r>
            <a:endParaRPr lang="en-IN"/>
          </a:p>
          <a:p>
            <a:r>
              <a:rPr lang="en-US"/>
              <a:t>Then personal details are entered and displayed.</a:t>
            </a:r>
            <a:endParaRPr lang="en-IN"/>
          </a:p>
          <a:p>
            <a:r>
              <a:rPr lang="en-US"/>
              <a:t> There are further four function which can be accessed:</a:t>
            </a:r>
            <a:endParaRPr lang="en-IN"/>
          </a:p>
          <a:p>
            <a:r>
              <a:rPr lang="en-US"/>
              <a:t>Book Pickup</a:t>
            </a:r>
            <a:endParaRPr lang="en-IN"/>
          </a:p>
          <a:p>
            <a:r>
              <a:rPr lang="en-US"/>
              <a:t>Book Drop</a:t>
            </a:r>
            <a:endParaRPr lang="en-IN"/>
          </a:p>
          <a:p>
            <a:r>
              <a:rPr lang="en-US"/>
              <a:t>Book Availability Display</a:t>
            </a:r>
            <a:endParaRPr lang="en-IN"/>
          </a:p>
          <a:p>
            <a:r>
              <a:rPr lang="en-US"/>
              <a:t>Exit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extLst>
          <p:ext uri="http://mobile.wps.com/transition/2016/1">
            <p:transition xmlns="" val="wps_teeter_l_1500"/>
          </p:ext>
        </p:extLst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0486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1048634" name="Content Placeholder 104863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Enhanced Digital Infrastructure</a:t>
            </a:r>
            <a:endParaRPr lang="en-IN" sz="2800" dirty="0"/>
          </a:p>
          <a:p>
            <a:r>
              <a:rPr lang="en-US" sz="2800" dirty="0"/>
              <a:t>Personalized Services &amp; Resources</a:t>
            </a:r>
            <a:endParaRPr lang="en-IN" sz="2800" dirty="0"/>
          </a:p>
          <a:p>
            <a:r>
              <a:rPr lang="en-US" sz="2800" dirty="0"/>
              <a:t>Innovative Learning Spaces</a:t>
            </a:r>
            <a:endParaRPr lang="en-IN" sz="2800" dirty="0"/>
          </a:p>
          <a:p>
            <a:r>
              <a:rPr lang="en-US" sz="2800" dirty="0"/>
              <a:t>Interdisciplinary Collaboration</a:t>
            </a:r>
            <a:endParaRPr lang="en-IN" sz="28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airplan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f" panose="00000500000000000000" pitchFamily="2" charset="-79"/>
                <a:cs typeface="Alef" panose="00000500000000000000" pitchFamily="2" charset="-79"/>
              </a:rPr>
              <a:t>Applications</a:t>
            </a:r>
            <a:endParaRPr lang="en-IN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66047"/>
          </a:xfrm>
        </p:spPr>
        <p:txBody>
          <a:bodyPr>
            <a:normAutofit fontScale="91667" lnSpcReduction="20000"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Curriculum Support</a:t>
            </a:r>
          </a:p>
          <a:p>
            <a:r>
              <a:rPr lang="en-GB" dirty="0">
                <a:latin typeface="Comic Sans MS" panose="030F0702030302020204" pitchFamily="66" charset="0"/>
              </a:rPr>
              <a:t>Research</a:t>
            </a:r>
          </a:p>
          <a:p>
            <a:r>
              <a:rPr lang="en-GB" dirty="0">
                <a:latin typeface="Comic Sans MS" panose="030F0702030302020204" pitchFamily="66" charset="0"/>
              </a:rPr>
              <a:t>Information Literacy</a:t>
            </a:r>
          </a:p>
          <a:p>
            <a:r>
              <a:rPr lang="en-GB" dirty="0">
                <a:latin typeface="Comic Sans MS" panose="030F0702030302020204" pitchFamily="66" charset="0"/>
              </a:rPr>
              <a:t>Collaborative Learning</a:t>
            </a:r>
          </a:p>
          <a:p>
            <a:r>
              <a:rPr lang="en-GB" dirty="0">
                <a:latin typeface="Comic Sans MS" panose="030F0702030302020204" pitchFamily="66" charset="0"/>
              </a:rPr>
              <a:t>Faculty Support</a:t>
            </a:r>
          </a:p>
          <a:p>
            <a:r>
              <a:rPr lang="en-GB" dirty="0">
                <a:latin typeface="Comic Sans MS" panose="030F0702030302020204" pitchFamily="66" charset="0"/>
              </a:rPr>
              <a:t>Digital Initiatives</a:t>
            </a:r>
          </a:p>
          <a:p>
            <a:r>
              <a:rPr lang="en-GB" dirty="0">
                <a:latin typeface="Comic Sans MS" panose="030F0702030302020204" pitchFamily="66" charset="0"/>
              </a:rPr>
              <a:t>Interdisciplinary Engagement</a:t>
            </a:r>
          </a:p>
          <a:p>
            <a:r>
              <a:rPr lang="en-GB" dirty="0">
                <a:latin typeface="Comic Sans MS" panose="030F0702030302020204" pitchFamily="66" charset="0"/>
              </a:rPr>
              <a:t>Departmental Engagement</a:t>
            </a:r>
          </a:p>
          <a:p>
            <a:r>
              <a:rPr lang="en-GB" dirty="0">
                <a:latin typeface="Comic Sans MS" panose="030F0702030302020204" pitchFamily="66" charset="0"/>
              </a:rPr>
              <a:t>Professional Development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48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48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48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48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48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48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048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8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486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Advantages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Specialized Collections</a:t>
            </a:r>
          </a:p>
          <a:p>
            <a:r>
              <a:rPr lang="en-GB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Focused Services</a:t>
            </a:r>
          </a:p>
          <a:p>
            <a:r>
              <a:rPr lang="en-GB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Enhanced Collaboration</a:t>
            </a:r>
          </a:p>
          <a:p>
            <a:r>
              <a:rPr lang="en-GB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Convenience &amp; Accessibility</a:t>
            </a:r>
          </a:p>
          <a:p>
            <a:r>
              <a:rPr lang="en-GB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Promotion of Discipline Support </a:t>
            </a:r>
          </a:p>
          <a:p>
            <a:pPr marL="0" indent="0">
              <a:buNone/>
            </a:pPr>
            <a:r>
              <a:rPr lang="en-GB" i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for Departmental Goals </a:t>
            </a:r>
            <a:endParaRPr lang="en-IN" i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97161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56932"/>
            <a:ext cx="5453744" cy="31417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09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48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8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8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8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48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8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86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48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8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486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48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48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48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48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48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48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7" grpId="0"/>
      <p:bldP spid="104863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f" panose="00000500000000000000" pitchFamily="2" charset="-79"/>
                <a:cs typeface="Alef" panose="00000500000000000000" pitchFamily="2" charset="-79"/>
              </a:rPr>
              <a:t>Limitations</a:t>
            </a:r>
            <a:endParaRPr lang="en-IN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Constantia" panose="02030602050306030303" pitchFamily="18" charset="0"/>
              </a:rPr>
              <a:t>Limited Resources </a:t>
            </a:r>
          </a:p>
          <a:p>
            <a:r>
              <a:rPr lang="en-GB" sz="3200" dirty="0">
                <a:latin typeface="Constantia" panose="02030602050306030303" pitchFamily="18" charset="0"/>
              </a:rPr>
              <a:t>Narrow Scope</a:t>
            </a:r>
          </a:p>
          <a:p>
            <a:r>
              <a:rPr lang="en-GB" sz="3200" dirty="0">
                <a:latin typeface="Constantia" panose="02030602050306030303" pitchFamily="18" charset="0"/>
              </a:rPr>
              <a:t>Staffing Constraints</a:t>
            </a:r>
          </a:p>
          <a:p>
            <a:r>
              <a:rPr lang="en-GB" sz="3200" dirty="0">
                <a:latin typeface="Constantia" panose="02030602050306030303" pitchFamily="18" charset="0"/>
              </a:rPr>
              <a:t>Space Limitations</a:t>
            </a:r>
          </a:p>
          <a:p>
            <a:r>
              <a:rPr lang="en-GB" sz="3200" dirty="0">
                <a:latin typeface="Constantia" panose="02030602050306030303" pitchFamily="18" charset="0"/>
              </a:rPr>
              <a:t>Inter-library Co-operation</a:t>
            </a:r>
            <a:endParaRPr lang="en-IN" sz="3200" dirty="0">
              <a:latin typeface="Constantia" panose="0203060205030603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48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1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9" grpId="0"/>
      <p:bldP spid="10486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1295402" y="968484"/>
            <a:ext cx="9601196" cy="1303867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1295402" y="2912534"/>
            <a:ext cx="9601196" cy="3318936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starts with entering and updating master records like Book Details, Library Information.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further transaction like Book Issue, Book Return will automatically update the book availability.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track the book details available in library and book issued to the students.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extBox 1"/>
          <p:cNvSpPr txBox="1"/>
          <p:nvPr/>
        </p:nvSpPr>
        <p:spPr>
          <a:xfrm>
            <a:off x="4724400" y="1945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Main Menu 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6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63" y="1143390"/>
            <a:ext cx="6039547" cy="4741143"/>
          </a:xfrm>
          <a:prstGeom prst="rect">
            <a:avLst/>
          </a:prstGeom>
        </p:spPr>
      </p:pic>
      <p:pic>
        <p:nvPicPr>
          <p:cNvPr id="209716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053" y="3877661"/>
            <a:ext cx="3820777" cy="2006872"/>
          </a:xfrm>
          <a:prstGeom prst="rect">
            <a:avLst/>
          </a:prstGeom>
        </p:spPr>
      </p:pic>
      <p:pic>
        <p:nvPicPr>
          <p:cNvPr id="2097164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053" y="1143389"/>
            <a:ext cx="3820777" cy="2064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extBox 1"/>
          <p:cNvSpPr txBox="1"/>
          <p:nvPr/>
        </p:nvSpPr>
        <p:spPr>
          <a:xfrm>
            <a:off x="489397" y="-115910"/>
            <a:ext cx="1125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Personal Details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6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17" y="1751711"/>
            <a:ext cx="5148537" cy="3910535"/>
          </a:xfrm>
          <a:prstGeom prst="rect">
            <a:avLst/>
          </a:prstGeom>
        </p:spPr>
      </p:pic>
      <p:pic>
        <p:nvPicPr>
          <p:cNvPr id="209716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901" y="1751711"/>
            <a:ext cx="5137689" cy="3910535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6" y="1166804"/>
            <a:ext cx="4252578" cy="2404812"/>
          </a:xfrm>
          <a:prstGeom prst="rect">
            <a:avLst/>
          </a:prstGeom>
        </p:spPr>
      </p:pic>
      <p:pic>
        <p:nvPicPr>
          <p:cNvPr id="2097168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76" y="3704438"/>
            <a:ext cx="4252578" cy="2203993"/>
          </a:xfrm>
          <a:prstGeom prst="rect">
            <a:avLst/>
          </a:prstGeom>
        </p:spPr>
      </p:pic>
      <p:pic>
        <p:nvPicPr>
          <p:cNvPr id="2097169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304" y="1752706"/>
            <a:ext cx="5628776" cy="34565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32DDD0-BA97-B51E-6468-B7FAD7B8ABA3}"/>
              </a:ext>
            </a:extLst>
          </p:cNvPr>
          <p:cNvSpPr txBox="1"/>
          <p:nvPr/>
        </p:nvSpPr>
        <p:spPr>
          <a:xfrm>
            <a:off x="457200" y="-125730"/>
            <a:ext cx="11269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functions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07" y="2208724"/>
            <a:ext cx="5363323" cy="2800741"/>
          </a:xfrm>
          <a:prstGeom prst="rect">
            <a:avLst/>
          </a:prstGeom>
        </p:spPr>
      </p:pic>
      <p:pic>
        <p:nvPicPr>
          <p:cNvPr id="2097171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441" y="2199198"/>
            <a:ext cx="5125165" cy="2810267"/>
          </a:xfrm>
          <a:prstGeom prst="rect">
            <a:avLst/>
          </a:prstGeom>
        </p:spPr>
      </p:pic>
      <p:sp>
        <p:nvSpPr>
          <p:cNvPr id="1048644" name="TextBox 1"/>
          <p:cNvSpPr txBox="1"/>
          <p:nvPr/>
        </p:nvSpPr>
        <p:spPr>
          <a:xfrm>
            <a:off x="457200" y="0"/>
            <a:ext cx="11247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Book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Avaliability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 invX="1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lef" panose="00000500000000000000" pitchFamily="2" charset="-79"/>
                <a:cs typeface="Alef" panose="00000500000000000000" pitchFamily="2" charset="-79"/>
              </a:rPr>
              <a:t>Conclusion</a:t>
            </a:r>
            <a:endParaRPr lang="en-IN" b="1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>
          <a:xfrm>
            <a:off x="1295401" y="2388870"/>
            <a:ext cx="9601196" cy="3486998"/>
          </a:xfrm>
        </p:spPr>
        <p:txBody>
          <a:bodyPr>
            <a:no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Departmental Library System provides a computerized version of library management system which will benefit the students as well as the staff.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entire process online where student can search books; staff can generate reports and do book transactions easily with the help of the system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 facility of faculty’s login where faculty can add new books and also remove book from library and also add details about book or events.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will help the students as well as the faculty.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has been suggested many times in different ways. 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been tested and works in efficient way. Overall the system works without any bugs.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48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5" grpId="0"/>
      <p:bldP spid="104864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http://www.google.com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http://www.youtube.com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http://www.chatgpt.com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http://www.w3schools.com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http://www.Udemy.com</a:t>
            </a:r>
          </a:p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http://www.srcoe.com</a:t>
            </a:r>
          </a:p>
        </p:txBody>
      </p:sp>
      <p:pic>
        <p:nvPicPr>
          <p:cNvPr id="2097172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654" y="3123142"/>
            <a:ext cx="2390775" cy="1914525"/>
          </a:xfrm>
          <a:prstGeom prst="rect">
            <a:avLst/>
          </a:prstGeom>
        </p:spPr>
      </p:pic>
      <p:pic>
        <p:nvPicPr>
          <p:cNvPr id="2097173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8111" y="4723343"/>
            <a:ext cx="3943350" cy="1152525"/>
          </a:xfrm>
          <a:prstGeom prst="rect">
            <a:avLst/>
          </a:prstGeom>
        </p:spPr>
      </p:pic>
      <p:pic>
        <p:nvPicPr>
          <p:cNvPr id="2097174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7699" y="2556932"/>
            <a:ext cx="3943762" cy="132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4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48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48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8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8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8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8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8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8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86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48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48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486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486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86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486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9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9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9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5" y="471074"/>
            <a:ext cx="9974593" cy="591585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209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Introduction </a:t>
            </a:r>
            <a:endParaRPr lang="en-IN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1295401" y="2556930"/>
            <a:ext cx="9601196" cy="3734688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Library, traditionally, collection of books used for reading or study, or the building or room in which such a collection is kept. </a:t>
            </a:r>
          </a:p>
          <a:p>
            <a:r>
              <a:rPr lang="en-GB" dirty="0">
                <a:latin typeface="Comic Sans MS" panose="030F0702030302020204" pitchFamily="66" charset="0"/>
              </a:rPr>
              <a:t>The word derives from the Latin liber, “book,” whereas a Latinized Greek word, bibliotheca, is the origin of the word for library in German, Russian, and </a:t>
            </a:r>
            <a:r>
              <a:rPr lang="en-GB">
                <a:latin typeface="Comic Sans MS" panose="030F0702030302020204" pitchFamily="66" charset="0"/>
              </a:rPr>
              <a:t>the Roman languages</a:t>
            </a:r>
            <a:r>
              <a:rPr lang="en-GB" dirty="0">
                <a:latin typeface="Comic Sans MS" panose="030F0702030302020204" pitchFamily="66" charset="0"/>
              </a:rPr>
              <a:t>.</a:t>
            </a:r>
          </a:p>
          <a:p>
            <a:r>
              <a:rPr lang="en-GB" dirty="0">
                <a:latin typeface="Comic Sans MS" panose="030F0702030302020204" pitchFamily="66" charset="0"/>
              </a:rPr>
              <a:t>Departmental Library is a library where the books related to that departmental subject are present. </a:t>
            </a:r>
          </a:p>
          <a:p>
            <a:r>
              <a:rPr lang="en-GB" dirty="0">
                <a:latin typeface="Comic Sans MS" panose="030F0702030302020204" pitchFamily="66" charset="0"/>
              </a:rPr>
              <a:t>In the program the user can have the idea of books and the details of the books from the program itself, instead of actual going and searching in the library.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1295401" y="954836"/>
            <a:ext cx="9601196" cy="1303867"/>
          </a:xfrm>
        </p:spPr>
        <p:txBody>
          <a:bodyPr/>
          <a:lstStyle/>
          <a:p>
            <a:r>
              <a:rPr lang="en-GB" dirty="0">
                <a:latin typeface="Agency FB" panose="020B0503020202020204" pitchFamily="34" charset="0"/>
              </a:rPr>
              <a:t>Problem Statement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295401" y="2402006"/>
            <a:ext cx="9601196" cy="3725839"/>
          </a:xfrm>
        </p:spPr>
        <p:txBody>
          <a:bodyPr>
            <a:noAutofit/>
          </a:bodyPr>
          <a:lstStyle/>
          <a:p>
            <a:r>
              <a:rPr lang="en-GB" sz="1600" dirty="0">
                <a:latin typeface="Comic Sans MS" panose="030F0702030302020204" pitchFamily="66" charset="0"/>
              </a:rPr>
              <a:t>A library database system is an infrastructure that allows users to search books and book content, add/remove and pickup and dropdown the selected books.</a:t>
            </a:r>
          </a:p>
          <a:p>
            <a:r>
              <a:rPr lang="en-GB" sz="1600" dirty="0">
                <a:latin typeface="Comic Sans MS" panose="030F0702030302020204" pitchFamily="66" charset="0"/>
              </a:rPr>
              <a:t> A library database system reduces the manual process of book management, user registration and book borrowing.</a:t>
            </a:r>
          </a:p>
          <a:p>
            <a:r>
              <a:rPr lang="en-GB" sz="1600" dirty="0">
                <a:latin typeface="Comic Sans MS" panose="030F0702030302020204" pitchFamily="66" charset="0"/>
              </a:rPr>
              <a:t>The program can be executed fully if following conditions are mate:</a:t>
            </a:r>
          </a:p>
          <a:p>
            <a:pPr marL="0" indent="0">
              <a:buNone/>
            </a:pPr>
            <a:r>
              <a:rPr lang="en-GB" sz="1600" dirty="0">
                <a:latin typeface="Comic Sans MS" panose="030F0702030302020204" pitchFamily="66" charset="0"/>
              </a:rPr>
              <a:t>	1. The login credentials should match</a:t>
            </a:r>
          </a:p>
          <a:p>
            <a:pPr marL="0" indent="0">
              <a:buNone/>
            </a:pPr>
            <a:r>
              <a:rPr lang="en-GB" sz="1600" dirty="0">
                <a:latin typeface="Comic Sans MS" panose="030F0702030302020204" pitchFamily="66" charset="0"/>
              </a:rPr>
              <a:t>        2. The department should be AI &amp; DS.</a:t>
            </a:r>
          </a:p>
          <a:p>
            <a:pPr marL="0" indent="0">
              <a:buNone/>
            </a:pPr>
            <a:r>
              <a:rPr lang="en-GB" sz="1600" dirty="0">
                <a:latin typeface="Comic Sans MS" panose="030F0702030302020204" pitchFamily="66" charset="0"/>
              </a:rPr>
              <a:t>	3. The book </a:t>
            </a:r>
            <a:r>
              <a:rPr lang="en-GB" sz="1600" dirty="0" err="1">
                <a:latin typeface="Comic Sans MS" panose="030F0702030302020204" pitchFamily="66" charset="0"/>
              </a:rPr>
              <a:t>isbn</a:t>
            </a:r>
            <a:r>
              <a:rPr lang="en-GB" sz="1600" dirty="0">
                <a:latin typeface="Comic Sans MS" panose="030F0702030302020204" pitchFamily="66" charset="0"/>
              </a:rPr>
              <a:t> number should be available in the library.</a:t>
            </a:r>
          </a:p>
          <a:p>
            <a:r>
              <a:rPr lang="en-GB" sz="1600" dirty="0">
                <a:latin typeface="Comic Sans MS" panose="030F0702030302020204" pitchFamily="66" charset="0"/>
              </a:rPr>
              <a:t>The book detail information is made available to the user such as book name, its author, its </a:t>
            </a:r>
            <a:r>
              <a:rPr lang="en-GB" sz="1600" dirty="0" err="1">
                <a:latin typeface="Comic Sans MS" panose="030F0702030302020204" pitchFamily="66" charset="0"/>
              </a:rPr>
              <a:t>isbn</a:t>
            </a:r>
            <a:r>
              <a:rPr lang="en-GB" sz="1600" dirty="0">
                <a:latin typeface="Comic Sans MS" panose="030F0702030302020204" pitchFamily="66" charset="0"/>
              </a:rPr>
              <a:t> number and its availability. </a:t>
            </a:r>
          </a:p>
          <a:p>
            <a:r>
              <a:rPr lang="en-GB" sz="1600" dirty="0">
                <a:latin typeface="Comic Sans MS" panose="030F0702030302020204" pitchFamily="66" charset="0"/>
              </a:rPr>
              <a:t>By the availability status and the </a:t>
            </a:r>
            <a:r>
              <a:rPr lang="en-GB" sz="1600" dirty="0" err="1">
                <a:latin typeface="Comic Sans MS" panose="030F0702030302020204" pitchFamily="66" charset="0"/>
              </a:rPr>
              <a:t>isbn</a:t>
            </a:r>
            <a:r>
              <a:rPr lang="en-GB" sz="1600" dirty="0">
                <a:latin typeface="Comic Sans MS" panose="030F0702030302020204" pitchFamily="66" charset="0"/>
              </a:rPr>
              <a:t> number the user can  book an appointment for the pickup and dropdown of the book.</a:t>
            </a:r>
            <a:endParaRPr lang="en-IN" sz="1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-1850550" y="982132"/>
            <a:ext cx="9601196" cy="1303867"/>
          </a:xfrm>
        </p:spPr>
        <p:txBody>
          <a:bodyPr/>
          <a:lstStyle/>
          <a:p>
            <a:r>
              <a:rPr lang="en-GB" dirty="0">
                <a:latin typeface="Agency FB" panose="020B0503020202020204" pitchFamily="34" charset="0"/>
              </a:rPr>
              <a:t>Purpose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83333" lnSpcReduction="10000"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To provide a friendly environment to maintain the details of books and library.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Improved customer service through greater access to accurate information.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Greater accountability and transparency in operations.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Departmental libraries play a crucial role in supporting the information needs of specific academic disciplines within institutions of higher education.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Unlike central libraries, departmental libraries are tailored to the unique requirements of a particular field of study or department. 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This aims to explore the significance, challenges, and evolving role of departmental libraries within academic environments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97158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279" y="472302"/>
            <a:ext cx="4451229" cy="1813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-0.43581 0.0178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97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97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gency FB" panose="020B0503020202020204" pitchFamily="34" charset="0"/>
              </a:rPr>
              <a:t>Project Goals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1295401" y="2402006"/>
            <a:ext cx="9601196" cy="4121624"/>
          </a:xfrm>
        </p:spPr>
        <p:txBody>
          <a:bodyPr>
            <a:noAutofit/>
          </a:bodyPr>
          <a:lstStyle/>
          <a:p>
            <a:endParaRPr lang="en-GB" sz="1700" dirty="0">
              <a:latin typeface="Comic Sans MS" panose="030F0702030302020204" pitchFamily="66" charset="0"/>
            </a:endParaRPr>
          </a:p>
          <a:p>
            <a:r>
              <a:rPr lang="en-GB" sz="1700" dirty="0">
                <a:latin typeface="Comic Sans MS" panose="030F0702030302020204" pitchFamily="66" charset="0"/>
              </a:rPr>
              <a:t> Improvement in Control And Performance : The system is developed to cope up with the                                 current issues and problems of library . The system can add user, validate user and is also bug free.</a:t>
            </a:r>
          </a:p>
          <a:p>
            <a:pPr marL="0" indent="0">
              <a:buNone/>
            </a:pPr>
            <a:endParaRPr lang="en-GB" sz="1700" dirty="0">
              <a:latin typeface="Comic Sans MS" panose="030F0702030302020204" pitchFamily="66" charset="0"/>
            </a:endParaRPr>
          </a:p>
          <a:p>
            <a:r>
              <a:rPr lang="en-GB" sz="1700" dirty="0">
                <a:latin typeface="Comic Sans MS" panose="030F0702030302020204" pitchFamily="66" charset="0"/>
              </a:rPr>
              <a:t> Saves Cost : After computerized system is implemented less human force will be required to maintain the library thus reducing the overall cost.</a:t>
            </a:r>
          </a:p>
          <a:p>
            <a:endParaRPr lang="en-GB" sz="1700" dirty="0">
              <a:latin typeface="Comic Sans MS" panose="030F0702030302020204" pitchFamily="66" charset="0"/>
            </a:endParaRPr>
          </a:p>
          <a:p>
            <a:r>
              <a:rPr lang="en-GB" sz="1700" dirty="0">
                <a:latin typeface="Comic Sans MS" panose="030F0702030302020204" pitchFamily="66" charset="0"/>
              </a:rPr>
              <a:t> Saves Time : Librarian is able to search record by using few clicks of mouse and few search keywords thus saving his valuable time.</a:t>
            </a:r>
            <a:endParaRPr lang="en-IN" sz="17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8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48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48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48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48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4" grpId="0"/>
      <p:bldP spid="104860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4349260" cy="1303867"/>
          </a:xfrm>
        </p:spPr>
        <p:txBody>
          <a:bodyPr/>
          <a:lstStyle/>
          <a:p>
            <a:r>
              <a:rPr lang="en-GB" dirty="0">
                <a:latin typeface="Agency FB" panose="020B0503020202020204" pitchFamily="34" charset="0"/>
              </a:rPr>
              <a:t>Requirements 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Register New User</a:t>
            </a:r>
          </a:p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User Login</a:t>
            </a:r>
          </a:p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Register New Book</a:t>
            </a:r>
          </a:p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Search Book Availability</a:t>
            </a:r>
          </a:p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Book Issue &amp; Return</a:t>
            </a:r>
          </a:p>
          <a:p>
            <a:r>
              <a:rPr lang="en-GB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Appointment Booking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097159" name="Picture 5"/>
          <p:cNvPicPr>
            <a:picLocks noChangeAspect="1"/>
          </p:cNvPicPr>
          <p:nvPr/>
        </p:nvPicPr>
        <p:blipFill rotWithShape="1">
          <a:blip r:embed="rId2"/>
          <a:srcRect l="5708" t="9232" r="8965" b="12563"/>
          <a:stretch>
            <a:fillRect/>
          </a:stretch>
        </p:blipFill>
        <p:spPr>
          <a:xfrm>
            <a:off x="5468814" y="747346"/>
            <a:ext cx="5679831" cy="53633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48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8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48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48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8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8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48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48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8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8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8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8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48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8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8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48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48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48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097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6" grpId="0"/>
      <p:bldP spid="1048607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gency FB" panose="020B0503020202020204" pitchFamily="34" charset="0"/>
              </a:rPr>
              <a:t>Requirement Analysis</a:t>
            </a:r>
            <a:endParaRPr lang="en-IN" dirty="0">
              <a:latin typeface="Agency FB" panose="020B0503020202020204" pitchFamily="34" charset="0"/>
            </a:endParaRPr>
          </a:p>
        </p:txBody>
      </p:sp>
      <p:sp>
        <p:nvSpPr>
          <p:cNvPr id="1048615" name="Content Placeholder 2"/>
          <p:cNvSpPr>
            <a:spLocks noGrp="1"/>
          </p:cNvSpPr>
          <p:nvPr>
            <p:ph sz="half" idx="1"/>
          </p:nvPr>
        </p:nvSpPr>
        <p:spPr>
          <a:xfrm>
            <a:off x="1506417" y="2536466"/>
            <a:ext cx="4718304" cy="331012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latin typeface="Comic Sans MS" panose="030F0702030302020204" pitchFamily="66" charset="0"/>
              </a:rPr>
              <a:t>Hardware Requirements </a:t>
            </a:r>
          </a:p>
          <a:p>
            <a:pPr lvl="1"/>
            <a:r>
              <a:rPr lang="en-GB" sz="2200" dirty="0">
                <a:latin typeface="Comic Sans MS" panose="030F0702030302020204" pitchFamily="66" charset="0"/>
              </a:rPr>
              <a:t>Processor : Intel Core </a:t>
            </a:r>
          </a:p>
          <a:p>
            <a:pPr lvl="1"/>
            <a:r>
              <a:rPr lang="en-GB" sz="2200" dirty="0">
                <a:latin typeface="Comic Sans MS" panose="030F0702030302020204" pitchFamily="66" charset="0"/>
              </a:rPr>
              <a:t>Operating System : Windows7/ Ubuntu/ Windows Vista </a:t>
            </a:r>
          </a:p>
          <a:p>
            <a:pPr lvl="1"/>
            <a:r>
              <a:rPr lang="en-GB" sz="2200" dirty="0">
                <a:latin typeface="Comic Sans MS" panose="030F0702030302020204" pitchFamily="66" charset="0"/>
              </a:rPr>
              <a:t>Memory: 1 GB RAM or More </a:t>
            </a:r>
            <a:endParaRPr lang="en-IN" sz="2200" dirty="0">
              <a:latin typeface="Comic Sans MS" panose="030F0702030302020204" pitchFamily="66" charset="0"/>
            </a:endParaRPr>
          </a:p>
        </p:txBody>
      </p:sp>
      <p:sp>
        <p:nvSpPr>
          <p:cNvPr id="1048616" name="Content Placeholder 3"/>
          <p:cNvSpPr>
            <a:spLocks noGrp="1"/>
          </p:cNvSpPr>
          <p:nvPr>
            <p:ph sz="half" idx="2"/>
          </p:nvPr>
        </p:nvSpPr>
        <p:spPr>
          <a:xfrm>
            <a:off x="6438693" y="2560320"/>
            <a:ext cx="4457905" cy="33101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600" dirty="0">
                <a:latin typeface="Comic Sans MS" panose="030F0702030302020204" pitchFamily="66" charset="0"/>
              </a:rPr>
              <a:t>Software Requirement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>
                <a:latin typeface="Comic Sans MS" panose="030F0702030302020204" pitchFamily="66" charset="0"/>
              </a:rPr>
              <a:t>Dev C++ / Visual  Studio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200" dirty="0">
                <a:latin typeface="Comic Sans MS" panose="030F0702030302020204" pitchFamily="66" charset="0"/>
              </a:rPr>
              <a:t>Coding Language: C++</a:t>
            </a:r>
            <a:endParaRPr lang="en-IN" sz="2200" dirty="0">
              <a:latin typeface="Comic Sans MS" panose="030F0702030302020204" pitchFamily="66" charset="0"/>
            </a:endParaRPr>
          </a:p>
        </p:txBody>
      </p:sp>
      <p:cxnSp>
        <p:nvCxnSpPr>
          <p:cNvPr id="3145731" name="Straight Connector 5"/>
          <p:cNvCxnSpPr>
            <a:cxnSpLocks/>
          </p:cNvCxnSpPr>
          <p:nvPr/>
        </p:nvCxnSpPr>
        <p:spPr>
          <a:xfrm>
            <a:off x="6340631" y="2536466"/>
            <a:ext cx="0" cy="321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8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8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48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48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8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4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4" grpId="0"/>
      <p:bldP spid="1048615" grpId="0" build="p"/>
      <p:bldP spid="10486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lef" panose="00000500000000000000" pitchFamily="2" charset="-79"/>
                <a:cs typeface="Alef" panose="00000500000000000000" pitchFamily="2" charset="-79"/>
              </a:rPr>
              <a:t>Characteristics</a:t>
            </a:r>
            <a:endParaRPr lang="en-IN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omic Sans MS" panose="030F0702030302020204" pitchFamily="66" charset="0"/>
              </a:rPr>
              <a:t>User Side 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400" dirty="0">
                <a:latin typeface="Comic Sans MS" panose="030F0702030302020204" pitchFamily="66" charset="0"/>
              </a:rPr>
              <a:t> Login Facility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400" dirty="0">
                <a:latin typeface="Comic Sans MS" panose="030F0702030302020204" pitchFamily="66" charset="0"/>
              </a:rPr>
              <a:t>Personal Information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400" dirty="0">
                <a:latin typeface="Comic Sans MS" panose="030F0702030302020204" pitchFamily="66" charset="0"/>
              </a:rPr>
              <a:t>Book Pickup Appointment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400" dirty="0">
                <a:latin typeface="Comic Sans MS" panose="030F0702030302020204" pitchFamily="66" charset="0"/>
              </a:rPr>
              <a:t>Book Drop Appointment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sz="2400" dirty="0">
                <a:latin typeface="Comic Sans MS" panose="030F0702030302020204" pitchFamily="66" charset="0"/>
              </a:rPr>
              <a:t>Book Availability		</a:t>
            </a:r>
            <a:endParaRPr lang="en-IN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4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7" grpId="0"/>
      <p:bldP spid="1048618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1047</Words>
  <Application>Microsoft Office PowerPoint</Application>
  <PresentationFormat>Widescreen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Agency FB</vt:lpstr>
      <vt:lpstr>Alef</vt:lpstr>
      <vt:lpstr>Arial</vt:lpstr>
      <vt:lpstr>Arial Narrow</vt:lpstr>
      <vt:lpstr>Arial Unicode MS</vt:lpstr>
      <vt:lpstr>Calibri</vt:lpstr>
      <vt:lpstr>Comic Sans MS</vt:lpstr>
      <vt:lpstr>Constantia</vt:lpstr>
      <vt:lpstr>Garamond</vt:lpstr>
      <vt:lpstr>Lucida Bright</vt:lpstr>
      <vt:lpstr>Times New Roman</vt:lpstr>
      <vt:lpstr>Wingdings</vt:lpstr>
      <vt:lpstr>Organic</vt:lpstr>
      <vt:lpstr>Department of AI &amp; DS Engineering  Shree Ramchandra College of Engineering,Pune</vt:lpstr>
      <vt:lpstr>Overview</vt:lpstr>
      <vt:lpstr>Introduction </vt:lpstr>
      <vt:lpstr>Problem Statement</vt:lpstr>
      <vt:lpstr>Purpose</vt:lpstr>
      <vt:lpstr>Project Goals</vt:lpstr>
      <vt:lpstr>Requirements </vt:lpstr>
      <vt:lpstr>Requirement Analysis</vt:lpstr>
      <vt:lpstr>Characteristics</vt:lpstr>
      <vt:lpstr>Characteristics</vt:lpstr>
      <vt:lpstr>PowerPoint Presentation</vt:lpstr>
      <vt:lpstr>System Functions </vt:lpstr>
      <vt:lpstr>Literature Survey</vt:lpstr>
      <vt:lpstr>Literature Survey</vt:lpstr>
      <vt:lpstr>System Implementation</vt:lpstr>
      <vt:lpstr>Future Scope</vt:lpstr>
      <vt:lpstr>Applications</vt:lpstr>
      <vt:lpstr>Advantages </vt:lpstr>
      <vt:lpstr>Limitations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AI &amp; DS Engineering Shree Ramchandra College of Engineering,Pune.</dc:title>
  <dc:creator>Student</dc:creator>
  <cp:lastModifiedBy>Student</cp:lastModifiedBy>
  <cp:revision>16</cp:revision>
  <dcterms:created xsi:type="dcterms:W3CDTF">2024-04-20T07:58:48Z</dcterms:created>
  <dcterms:modified xsi:type="dcterms:W3CDTF">2024-04-23T04:00:07Z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c25556c9fc2e494282912389774a6406</vt:lpwstr>
  </property>
</Properties>
</file>