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aitanyaSalunkhe/Steganography.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619096"/>
            <a:ext cx="9144000" cy="1180317"/>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a:t>
            </a:r>
            <a:r>
              <a:rPr lang="en-US" b="1" dirty="0" smtClean="0">
                <a:solidFill>
                  <a:schemeClr val="accent1"/>
                </a:solidFill>
                <a:latin typeface="Arial" panose="020B0604020202020204" pitchFamily="34" charset="0"/>
                <a:cs typeface="Arial" panose="020B0604020202020204" pitchFamily="34" charset="0"/>
              </a:rPr>
              <a:t>TITLE: 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153711" y="3808946"/>
            <a:ext cx="992767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pitchFamily="34" charset="0"/>
                <a:cs typeface="Arial" pitchFamily="34" charset="0"/>
              </a:rPr>
              <a:t>Chaitanya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Chandrakant</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Salunkhe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Shree </a:t>
            </a:r>
            <a:r>
              <a:rPr lang="en-US" sz="2000" b="1" dirty="0" err="1" smtClean="0">
                <a:solidFill>
                  <a:schemeClr val="accent1">
                    <a:lumMod val="75000"/>
                  </a:schemeClr>
                </a:solidFill>
                <a:latin typeface="Arial"/>
                <a:cs typeface="Arial"/>
              </a:rPr>
              <a:t>Ramchandra</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a:t>
            </a:r>
            <a:r>
              <a:rPr lang="en-US" sz="2000" b="1" dirty="0" smtClean="0">
                <a:solidFill>
                  <a:schemeClr val="accent1">
                    <a:lumMod val="75000"/>
                  </a:schemeClr>
                </a:solidFill>
                <a:latin typeface="Arial"/>
                <a:cs typeface="Arial"/>
              </a:rPr>
              <a:t>Engineering, Pune.</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Artificial Intelligence &amp; Data Science Dept.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957" y="996043"/>
            <a:ext cx="10025743" cy="5290457"/>
          </a:xfrm>
        </p:spPr>
      </p:pic>
    </p:spTree>
    <p:extLst>
      <p:ext uri="{BB962C8B-B14F-4D97-AF65-F5344CB8AC3E}">
        <p14:creationId xmlns:p14="http://schemas.microsoft.com/office/powerpoint/2010/main" val="280359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a:xfrm>
            <a:off x="564863" y="800128"/>
            <a:ext cx="11029616" cy="530296"/>
          </a:xfrm>
        </p:spPr>
        <p:txBody>
          <a:bodyPr/>
          <a:lstStyle/>
          <a:p>
            <a:pPr algn="ctr"/>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a:xfrm>
            <a:off x="548535" y="1399997"/>
            <a:ext cx="11029615" cy="4673324"/>
          </a:xfrm>
        </p:spPr>
        <p:txBody>
          <a:bodyPr>
            <a:normAutofit/>
          </a:bodyPr>
          <a:lstStyle/>
          <a:p>
            <a:pPr marL="0" indent="0" algn="just">
              <a:lnSpc>
                <a:spcPct val="100000"/>
              </a:lnSpc>
              <a:buNone/>
            </a:pPr>
            <a:r>
              <a:rPr lang="en-US" sz="2000" dirty="0">
                <a:latin typeface="Times New Roman" pitchFamily="18" charset="0"/>
                <a:cs typeface="Times New Roman" pitchFamily="18" charset="0"/>
              </a:rPr>
              <a:t>This project successfully implements </a:t>
            </a:r>
            <a:r>
              <a:rPr lang="en-US" sz="2000" b="1" dirty="0">
                <a:latin typeface="Times New Roman" pitchFamily="18" charset="0"/>
                <a:cs typeface="Times New Roman" pitchFamily="18" charset="0"/>
              </a:rPr>
              <a:t>secure data hiding in images using steganography</a:t>
            </a:r>
            <a:r>
              <a:rPr lang="en-US" sz="2000" dirty="0">
                <a:latin typeface="Times New Roman" pitchFamily="18" charset="0"/>
                <a:cs typeface="Times New Roman" pitchFamily="18" charset="0"/>
              </a:rPr>
              <a:t>, ensuring confidentiality and protection of sensitive information. By leveraging encryption techniques and advanced image processing, the system enhances security while maintaining the visual integrity of the carrier image. The solution is robust, efficient, and adaptable for various applications, making it a valuable tool for secure communication in both personal and professional domains</a:t>
            </a:r>
            <a:r>
              <a:rPr lang="en-US" sz="2000" dirty="0" smtClean="0">
                <a:latin typeface="Times New Roman" pitchFamily="18" charset="0"/>
                <a:cs typeface="Times New Roman" pitchFamily="18" charset="0"/>
              </a:rPr>
              <a:t>.</a:t>
            </a:r>
          </a:p>
          <a:p>
            <a:pPr marL="0" indent="0" algn="just">
              <a:lnSpc>
                <a:spcPct val="100000"/>
              </a:lnSpc>
              <a:buNone/>
            </a:pPr>
            <a:endParaRPr lang="en-US" sz="2000" dirty="0">
              <a:latin typeface="Times New Roman" pitchFamily="18" charset="0"/>
              <a:cs typeface="Times New Roman" pitchFamily="18" charset="0"/>
            </a:endParaRPr>
          </a:p>
          <a:p>
            <a:pPr marL="0" indent="0" algn="just">
              <a:lnSpc>
                <a:spcPct val="100000"/>
              </a:lnSpc>
              <a:buNone/>
            </a:pPr>
            <a:r>
              <a:rPr lang="en-US" sz="2000" dirty="0">
                <a:latin typeface="Times New Roman" pitchFamily="18" charset="0"/>
                <a:cs typeface="Times New Roman" pitchFamily="18" charset="0"/>
              </a:rPr>
              <a:t>Steganography, the art and science of hiding secret data within innocent-looking files such as images, audio, or video, plays a critical role in securing communication and protecting sensitive information. By embedding data in a manner that is imperceptible to the human eye, it provides a unique layer of security beyond traditional encryption methods. Steganography ensures that confidential information can be transmitted covertly without alerting potential eavesdroppers or attackers, adding both privacy and protection to digital communication.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pPr algn="ctr"/>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normAutofit/>
          </a:bodyPr>
          <a:lstStyle/>
          <a:p>
            <a:r>
              <a:rPr lang="en-IN" sz="2000" dirty="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github.com/chaitanyaSalunkhe/Steganography.git</a:t>
            </a:r>
            <a:endParaRPr lang="en-IN"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includes different file such as :</a:t>
            </a:r>
          </a:p>
          <a:p>
            <a:pPr lvl="2"/>
            <a:r>
              <a:rPr lang="en-US" sz="2000" dirty="0" smtClean="0">
                <a:latin typeface="Times New Roman" pitchFamily="18" charset="0"/>
                <a:cs typeface="Times New Roman" pitchFamily="18" charset="0"/>
              </a:rPr>
              <a:t>Python file </a:t>
            </a:r>
          </a:p>
          <a:p>
            <a:pPr lvl="2"/>
            <a:r>
              <a:rPr lang="en-US" sz="2000" dirty="0" smtClean="0">
                <a:latin typeface="Times New Roman" pitchFamily="18" charset="0"/>
                <a:cs typeface="Times New Roman" pitchFamily="18" charset="0"/>
              </a:rPr>
              <a:t>Output Screenshots</a:t>
            </a:r>
          </a:p>
          <a:p>
            <a:pPr lvl="2"/>
            <a:r>
              <a:rPr lang="en-US" sz="2000" dirty="0" smtClean="0">
                <a:latin typeface="Times New Roman" pitchFamily="18" charset="0"/>
                <a:cs typeface="Times New Roman" pitchFamily="18" charset="0"/>
              </a:rPr>
              <a:t>Image to be encrypted</a:t>
            </a:r>
          </a:p>
          <a:p>
            <a:pPr lvl="2"/>
            <a:r>
              <a:rPr lang="en-US" sz="2000" dirty="0" smtClean="0">
                <a:latin typeface="Times New Roman" pitchFamily="18" charset="0"/>
                <a:cs typeface="Times New Roman" pitchFamily="18" charset="0"/>
              </a:rPr>
              <a:t>Encrypted Image</a:t>
            </a:r>
          </a:p>
          <a:p>
            <a:pPr lvl="2"/>
            <a:r>
              <a:rPr lang="en-US" sz="2000" dirty="0" smtClean="0">
                <a:latin typeface="Times New Roman" pitchFamily="18" charset="0"/>
                <a:cs typeface="Times New Roman" pitchFamily="18" charset="0"/>
              </a:rPr>
              <a:t>PPT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accent1"/>
                </a:solidFill>
                <a:latin typeface="Arial"/>
                <a:cs typeface="Arial"/>
              </a:rPr>
              <a:t>Future </a:t>
            </a:r>
            <a:r>
              <a:rPr lang="en-US" sz="4400" b="1" dirty="0" smtClean="0">
                <a:solidFill>
                  <a:schemeClr val="accent1"/>
                </a:solidFill>
                <a:latin typeface="Arial"/>
                <a:cs typeface="Arial"/>
              </a:rPr>
              <a:t>scope (optional)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xfrm>
            <a:off x="581192" y="1575782"/>
            <a:ext cx="1098409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Integration with AI</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Enhance steganography with AI-based detection resistance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Support for Video &amp; Audio</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Extend the project to hide data in video and audio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Times New Roman" pitchFamily="18" charset="0"/>
                <a:cs typeface="Times New Roman" pitchFamily="18" charset="0"/>
              </a:rPr>
              <a:t>Blockchain</a:t>
            </a: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Security</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Combine with </a:t>
            </a: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blockchain</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for enhanced data integrity and traceability.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Cloud-Based Steganography</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Develop a secure online platform for remote data hiding and retrieval.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Times New Roman" pitchFamily="18" charset="0"/>
                <a:cs typeface="Times New Roman" pitchFamily="18" charset="0"/>
              </a:rPr>
              <a:t>Steganalysis</a:t>
            </a: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Resistance</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Improve techniques to prevent detection by advanced </a:t>
            </a: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steganalysis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tools.</a:t>
            </a:r>
            <a:endParaRPr lang="en-US" altLang="en-US" sz="2000" dirty="0">
              <a:solidFill>
                <a:schemeClr val="tx1"/>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lvl="0" indent="0" defTabSz="914400" eaLnBrk="0" fontAlgn="base" hangingPunct="0">
              <a:lnSpc>
                <a:spcPct val="100000"/>
              </a:lnSpc>
              <a:spcBef>
                <a:spcPct val="0"/>
              </a:spcBef>
              <a:spcAft>
                <a:spcPct val="0"/>
              </a:spcAft>
              <a:buClrTx/>
              <a:buSzTx/>
              <a:buFontTx/>
              <a:buChar char="•"/>
            </a:pPr>
            <a:r>
              <a:rPr lang="en-IN" sz="2000" b="1" dirty="0">
                <a:latin typeface="Times New Roman" pitchFamily="18" charset="0"/>
                <a:cs typeface="Times New Roman" pitchFamily="18" charset="0"/>
              </a:rPr>
              <a:t>Robustness Against </a:t>
            </a:r>
            <a:r>
              <a:rPr lang="en-IN" sz="2000" b="1" dirty="0" smtClean="0">
                <a:latin typeface="Times New Roman" pitchFamily="18" charset="0"/>
                <a:cs typeface="Times New Roman" pitchFamily="18" charset="0"/>
              </a:rPr>
              <a:t>Attacks </a:t>
            </a:r>
            <a:r>
              <a:rPr lang="en-IN"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 image compression, resizing, and other manipulations become more common, future </a:t>
            </a:r>
            <a:r>
              <a:rPr lang="en-US" sz="2000" dirty="0" err="1">
                <a:latin typeface="Times New Roman" pitchFamily="18" charset="0"/>
                <a:cs typeface="Times New Roman" pitchFamily="18" charset="0"/>
              </a:rPr>
              <a:t>steganographic</a:t>
            </a:r>
            <a:r>
              <a:rPr lang="en-US" sz="2000" dirty="0">
                <a:latin typeface="Times New Roman" pitchFamily="18" charset="0"/>
                <a:cs typeface="Times New Roman" pitchFamily="18" charset="0"/>
              </a:rPr>
              <a:t> techniques will need to be increasingly resilient to these attacks</a:t>
            </a:r>
            <a:r>
              <a:rPr lang="en-US" sz="2000" dirty="0" smtClean="0">
                <a:latin typeface="Times New Roman" pitchFamily="18" charset="0"/>
                <a:cs typeface="Times New Roman" pitchFamily="18" charset="0"/>
              </a:rPr>
              <a:t>.</a:t>
            </a:r>
          </a:p>
          <a:p>
            <a:pPr marL="0" lvl="0" indent="0" defTabSz="914400" eaLnBrk="0" fontAlgn="base"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lvl="0" indent="0" defTabSz="914400" eaLnBrk="0" fontAlgn="base" hangingPunct="0">
              <a:lnSpc>
                <a:spcPct val="100000"/>
              </a:lnSpc>
              <a:spcBef>
                <a:spcPct val="0"/>
              </a:spcBef>
              <a:spcAft>
                <a:spcPct val="0"/>
              </a:spcAft>
              <a:buClrTx/>
              <a:buSzTx/>
              <a:buFontTx/>
              <a:buChar char="•"/>
            </a:pPr>
            <a:r>
              <a:rPr lang="en-IN" sz="2000" b="1" dirty="0">
                <a:latin typeface="Times New Roman" pitchFamily="18" charset="0"/>
                <a:cs typeface="Times New Roman" pitchFamily="18" charset="0"/>
              </a:rPr>
              <a:t>High-Capacity and Lossless </a:t>
            </a:r>
            <a:r>
              <a:rPr lang="en-IN" sz="2000" b="1" dirty="0" smtClean="0">
                <a:latin typeface="Times New Roman" pitchFamily="18" charset="0"/>
                <a:cs typeface="Times New Roman" pitchFamily="18" charset="0"/>
              </a:rPr>
              <a:t>Steganography </a:t>
            </a:r>
            <a:r>
              <a:rPr lang="en-IN"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One limitation of current </a:t>
            </a:r>
            <a:r>
              <a:rPr lang="en-US" sz="2000" dirty="0" err="1">
                <a:latin typeface="Times New Roman" pitchFamily="18" charset="0"/>
                <a:cs typeface="Times New Roman" pitchFamily="18" charset="0"/>
              </a:rPr>
              <a:t>steganographic</a:t>
            </a:r>
            <a:r>
              <a:rPr lang="en-US" sz="2000" dirty="0">
                <a:latin typeface="Times New Roman" pitchFamily="18" charset="0"/>
                <a:cs typeface="Times New Roman" pitchFamily="18" charset="0"/>
              </a:rPr>
              <a:t> methods is the small amount of data that can be hidden without noticeable degradation of the host file. </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767930" y="280883"/>
            <a:ext cx="10515600" cy="1325563"/>
          </a:xfrm>
        </p:spPr>
        <p:txBody>
          <a:bodyPr/>
          <a:lstStyle/>
          <a:p>
            <a:pPr algn="ctr"/>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89541" y="1082893"/>
            <a:ext cx="11029616" cy="530296"/>
          </a:xfrm>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22198" y="1632155"/>
            <a:ext cx="11029616" cy="4218039"/>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the digital era, secure communication is crucial to protect sensitive information from unauthorized access. Steganography enables data hiding within images, ensuring confidentiality without attracting suspicion. This project focuses on embedding and extracting hidden messages in images using </a:t>
            </a:r>
            <a:r>
              <a:rPr lang="en-US" sz="2000" dirty="0" smtClean="0">
                <a:latin typeface="Times New Roman" panose="02020603050405020304" pitchFamily="18" charset="0"/>
                <a:cs typeface="Times New Roman" panose="02020603050405020304" pitchFamily="18" charset="0"/>
              </a:rPr>
              <a:t>encryption techniques, enhancing </a:t>
            </a:r>
            <a:r>
              <a:rPr lang="en-US" sz="2000" dirty="0">
                <a:latin typeface="Times New Roman" panose="02020603050405020304" pitchFamily="18" charset="0"/>
                <a:cs typeface="Times New Roman" panose="02020603050405020304" pitchFamily="18" charset="0"/>
              </a:rPr>
              <a:t>security. The goal is to develop a robust system resistant to detection and attacks</a:t>
            </a:r>
            <a:r>
              <a:rPr lang="en-US" sz="2000" dirty="0" smtClean="0">
                <a:latin typeface="Times New Roman" panose="02020603050405020304" pitchFamily="18" charset="0"/>
                <a:cs typeface="Times New Roman" panose="02020603050405020304" pitchFamily="18" charset="0"/>
              </a:rPr>
              <a:t>.</a:t>
            </a:r>
          </a:p>
          <a:p>
            <a:pPr marL="0" indent="0" algn="just">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itchFamily="18" charset="0"/>
                <a:cs typeface="Times New Roman" pitchFamily="18" charset="0"/>
              </a:rPr>
              <a:t>In today's digital age, the need for secure communication has become increasingly vital. With the rise of cyber threats and privacy concerns, the protection of sensitive data is crucial. One of the most innovative and effective ways to secure information is through </a:t>
            </a:r>
            <a:r>
              <a:rPr lang="en-US" sz="2000" b="1" dirty="0">
                <a:latin typeface="Times New Roman" pitchFamily="18" charset="0"/>
                <a:cs typeface="Times New Roman" pitchFamily="18" charset="0"/>
              </a:rPr>
              <a:t>steganography</a:t>
            </a:r>
            <a:r>
              <a:rPr lang="en-US" sz="2000" dirty="0">
                <a:latin typeface="Times New Roman" pitchFamily="18" charset="0"/>
                <a:cs typeface="Times New Roman" pitchFamily="18" charset="0"/>
              </a:rPr>
              <a:t>, the practice of concealing data within digital media, such as images, audio, or video files. By hiding secret data in images, the data becomes indistinguishable from the image itself, ensuring both security and confidentiality.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34488"/>
            <a:ext cx="11029616" cy="530296"/>
          </a:xfrm>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ChangeArrowheads="1"/>
          </p:cNvSpPr>
          <p:nvPr/>
        </p:nvSpPr>
        <p:spPr bwMode="auto">
          <a:xfrm>
            <a:off x="474652" y="1199636"/>
            <a:ext cx="11136156"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Programming Language:</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Python </a:t>
            </a:r>
          </a:p>
          <a:p>
            <a:pPr marL="0" marR="0" lvl="0" indent="0" algn="l"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Libraries: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Times New Roman" pitchFamily="18" charset="0"/>
                <a:cs typeface="Times New Roman" pitchFamily="18" charset="0"/>
              </a:rPr>
              <a:t>OpenCV</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Image processing </a:t>
            </a:r>
          </a:p>
          <a:p>
            <a:pPr marL="457200" marR="0" lvl="1"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PIL (Pillow)</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Image manipulation </a:t>
            </a:r>
          </a:p>
          <a:p>
            <a:pPr marL="457200" marR="0" lvl="1"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Times New Roman" pitchFamily="18" charset="0"/>
                <a:cs typeface="Times New Roman" pitchFamily="18" charset="0"/>
              </a:rPr>
              <a:t>NumPy</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Numerical operations </a:t>
            </a:r>
          </a:p>
          <a:p>
            <a:pPr marL="457200" marR="0" lvl="1"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Times New Roman" pitchFamily="18" charset="0"/>
                <a:cs typeface="Times New Roman" pitchFamily="18" charset="0"/>
              </a:rPr>
              <a:t>Stegano</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Steganographic</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encoding and decoding </a:t>
            </a:r>
          </a:p>
          <a:p>
            <a:pPr marL="457200" marR="0" lvl="1"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Cryptography</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Data encryption and decryption </a:t>
            </a:r>
          </a:p>
          <a:p>
            <a:pPr marL="457200" marR="0" lvl="1" indent="0" algn="l"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Platforms:</a:t>
            </a:r>
          </a:p>
          <a:p>
            <a:pPr marL="0" marR="0" lvl="0" indent="0" algn="l" defTabSz="914400" rtl="0" eaLnBrk="0" fontAlgn="base" latinLnBrk="0" hangingPunct="0">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marL="457200" marR="0" lvl="1"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Windows/Linux/</a:t>
            </a: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macOS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marL="457200" marR="0" lvl="1"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Jupyter</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Notebook / </a:t>
            </a: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PyCharm</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VS Code for development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48534" y="918687"/>
            <a:ext cx="11029616" cy="530296"/>
          </a:xfrm>
        </p:spPr>
        <p:txBody>
          <a:bodyPr>
            <a:noAutofit/>
          </a:bodyPr>
          <a:lstStyle/>
          <a:p>
            <a:pPr algn="ctr"/>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81190" y="1825652"/>
            <a:ext cx="1102961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Advanced Encryption</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Combines steganography with cryptographic algorithms for double-layered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High Imperceptibility</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Hidden data remains undetectable to the human eye, ensuring secrecy.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Robust Error Handling</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Ensures proper extraction of hidden data even in cases of minor image distortions.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Customizable Embedding</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Users can choose different encryption levels and embedding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Cross-Platform Compatibility</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Works on Windows, Linux, and </a:t>
            </a:r>
            <a:r>
              <a:rPr kumimoji="0" lang="en-US" altLang="en-US" sz="2000" b="0" i="0" u="none" strike="noStrike" cap="none" normalizeH="0" baseline="0" dirty="0" err="1" smtClean="0">
                <a:ln>
                  <a:noFill/>
                </a:ln>
                <a:solidFill>
                  <a:schemeClr val="tx1"/>
                </a:solidFill>
                <a:effectLst/>
                <a:latin typeface="Times New Roman" pitchFamily="18" charset="0"/>
                <a:cs typeface="Times New Roman" pitchFamily="18" charset="0"/>
              </a:rPr>
              <a:t>macOS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with an intuitive GUI.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Times New Roman" pitchFamily="18" charset="0"/>
              <a:cs typeface="Times New Roman" pitchFamily="18" charset="0"/>
            </a:endParaRPr>
          </a:p>
          <a:p>
            <a:pPr marL="0" lvl="0" indent="0" defTabSz="914400" eaLnBrk="0" fontAlgn="base" hangingPunct="0">
              <a:lnSpc>
                <a:spcPct val="100000"/>
              </a:lnSpc>
              <a:spcBef>
                <a:spcPct val="0"/>
              </a:spcBef>
              <a:spcAft>
                <a:spcPct val="0"/>
              </a:spcAft>
              <a:buClrTx/>
              <a:buSzTx/>
              <a:buFontTx/>
              <a:buChar char="•"/>
            </a:pPr>
            <a:r>
              <a:rPr lang="en-IN" sz="2000" b="1" dirty="0" smtClean="0">
                <a:latin typeface="Times New Roman" pitchFamily="18" charset="0"/>
                <a:cs typeface="Times New Roman" pitchFamily="18" charset="0"/>
              </a:rPr>
              <a:t> Invisible </a:t>
            </a:r>
            <a:r>
              <a:rPr lang="en-IN" sz="2000" b="1" dirty="0">
                <a:latin typeface="Times New Roman" pitchFamily="18" charset="0"/>
                <a:cs typeface="Times New Roman" pitchFamily="18" charset="0"/>
              </a:rPr>
              <a:t>Data </a:t>
            </a:r>
            <a:r>
              <a:rPr lang="en-IN" sz="2000" b="1" dirty="0" smtClean="0">
                <a:latin typeface="Times New Roman" pitchFamily="18" charset="0"/>
                <a:cs typeface="Times New Roman" pitchFamily="18" charset="0"/>
              </a:rPr>
              <a:t>Transmission</a:t>
            </a:r>
            <a:r>
              <a:rPr lang="en-IN"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The ability to hide data in images such that it is completely imperceptible to the human eye is a fascinating aspect of steganography. </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a:xfrm>
            <a:off x="564864" y="783799"/>
            <a:ext cx="11029616" cy="530296"/>
          </a:xfrm>
        </p:spPr>
        <p:txBody>
          <a:bodyPr>
            <a:noAutofit/>
          </a:bodyPr>
          <a:lstStyle/>
          <a:p>
            <a:pPr algn="ctr"/>
            <a:r>
              <a:rPr lang="en-IN" sz="3200" dirty="0">
                <a:solidFill>
                  <a:schemeClr val="accent1"/>
                </a:solidFill>
              </a:rPr>
              <a:t>End users</a:t>
            </a:r>
          </a:p>
        </p:txBody>
      </p:sp>
      <p:sp>
        <p:nvSpPr>
          <p:cNvPr id="5" name="Rectangle 2"/>
          <p:cNvSpPr>
            <a:spLocks noGrp="1" noChangeArrowheads="1"/>
          </p:cNvSpPr>
          <p:nvPr>
            <p:ph idx="1"/>
          </p:nvPr>
        </p:nvSpPr>
        <p:spPr bwMode="auto">
          <a:xfrm>
            <a:off x="581192" y="1503683"/>
            <a:ext cx="1148298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Government Agencies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For secure communication and classified data transfer.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en-US" sz="2000" b="1" i="0" u="none" strike="noStrike" cap="none" normalizeH="0" baseline="0" dirty="0" err="1" smtClean="0">
                <a:ln>
                  <a:noFill/>
                </a:ln>
                <a:solidFill>
                  <a:schemeClr val="tx1"/>
                </a:solidFill>
                <a:effectLst/>
                <a:latin typeface="Times New Roman" pitchFamily="18" charset="0"/>
                <a:cs typeface="Times New Roman" pitchFamily="18" charset="0"/>
              </a:rPr>
              <a:t>Cybersecurity</a:t>
            </a: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Professionals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To enhance data privacy and protect sensitive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Journalists &amp; Whistleblowers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To share confidential information discreetly.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Businesses &amp; Corporations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For secure document exchange and intellectual property protection.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itchFamily="18" charset="0"/>
                <a:cs typeface="Times New Roman" pitchFamily="18" charset="0"/>
              </a:rPr>
              <a:t> General Users</a:t>
            </a: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 – For personal data security and private messaging.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Times New Roman" pitchFamily="18" charset="0"/>
              <a:cs typeface="Times New Roman" pitchFamily="18" charset="0"/>
            </a:endParaRPr>
          </a:p>
          <a:p>
            <a:pPr marL="0" lvl="0" indent="0" algn="just" defTabSz="914400" eaLnBrk="0" fontAlgn="base" hangingPunct="0">
              <a:lnSpc>
                <a:spcPct val="100000"/>
              </a:lnSpc>
              <a:spcBef>
                <a:spcPct val="0"/>
              </a:spcBef>
              <a:spcAft>
                <a:spcPct val="0"/>
              </a:spcAft>
              <a:buClrTx/>
              <a:buSzTx/>
              <a:buFontTx/>
              <a:buChar char="•"/>
            </a:pPr>
            <a:r>
              <a:rPr lang="en-IN" sz="2000" b="1" dirty="0" smtClean="0">
                <a:latin typeface="Times New Roman" pitchFamily="18" charset="0"/>
                <a:cs typeface="Times New Roman" pitchFamily="18" charset="0"/>
              </a:rPr>
              <a:t> Law Enforcement </a:t>
            </a:r>
            <a:r>
              <a:rPr lang="en-IN"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Law enforcement agencies may use steganography to track and uncover criminal activity. </a:t>
            </a:r>
            <a:endParaRPr lang="en-US" sz="2000" dirty="0" smtClean="0">
              <a:latin typeface="Times New Roman" pitchFamily="18" charset="0"/>
              <a:cs typeface="Times New Roman" pitchFamily="18" charset="0"/>
            </a:endParaRPr>
          </a:p>
          <a:p>
            <a:pPr marL="0" lvl="0" indent="0" algn="just" defTabSz="914400" eaLnBrk="0" fontAlgn="base"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lvl="0" indent="0" algn="just" defTabSz="914400" eaLnBrk="0" fontAlgn="base" hangingPunct="0">
              <a:lnSpc>
                <a:spcPct val="100000"/>
              </a:lnSpc>
              <a:spcBef>
                <a:spcPct val="0"/>
              </a:spcBef>
              <a:spcAft>
                <a:spcPct val="0"/>
              </a:spcAft>
              <a:buClrTx/>
              <a:buSzTx/>
              <a:buFontTx/>
              <a:buChar char="•"/>
            </a:pPr>
            <a:r>
              <a:rPr lang="en-IN" sz="2000" b="1" dirty="0" smtClean="0">
                <a:latin typeface="Times New Roman" pitchFamily="18" charset="0"/>
                <a:cs typeface="Times New Roman" pitchFamily="18" charset="0"/>
              </a:rPr>
              <a:t> Educational </a:t>
            </a:r>
            <a:r>
              <a:rPr lang="en-IN" sz="2000" b="1" dirty="0">
                <a:latin typeface="Times New Roman" pitchFamily="18" charset="0"/>
                <a:cs typeface="Times New Roman" pitchFamily="18" charset="0"/>
              </a:rPr>
              <a:t>Institutions and </a:t>
            </a:r>
            <a:r>
              <a:rPr lang="en-IN" sz="2000" b="1" dirty="0" smtClean="0">
                <a:latin typeface="Times New Roman" pitchFamily="18" charset="0"/>
                <a:cs typeface="Times New Roman" pitchFamily="18" charset="0"/>
              </a:rPr>
              <a:t>Researchers </a:t>
            </a:r>
            <a:r>
              <a:rPr lang="en-IN"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Universities and research institutions use steganography for teaching students and researchers about digital security, cryptography, and data privacy.</a:t>
            </a:r>
            <a:endPar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pPr algn="ctr"/>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1420586"/>
            <a:ext cx="11029950" cy="470262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1240970"/>
            <a:ext cx="11029950" cy="4947559"/>
          </a:xfrm>
        </p:spPr>
      </p:pic>
    </p:spTree>
    <p:extLst>
      <p:ext uri="{BB962C8B-B14F-4D97-AF65-F5344CB8AC3E}">
        <p14:creationId xmlns:p14="http://schemas.microsoft.com/office/powerpoint/2010/main" val="6930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356" y="1045029"/>
            <a:ext cx="10074729" cy="5225141"/>
          </a:xfrm>
        </p:spPr>
      </p:pic>
    </p:spTree>
    <p:extLst>
      <p:ext uri="{BB962C8B-B14F-4D97-AF65-F5344CB8AC3E}">
        <p14:creationId xmlns:p14="http://schemas.microsoft.com/office/powerpoint/2010/main" val="7167649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fadb41d3-f9cb-40fb-903c-8cacaba95bb5"/>
    <ds:schemaRef ds:uri="http://purl.org/dc/terms/"/>
    <ds:schemaRef ds:uri="b30265f8-c5e2-4918-b4a1-b977299ca3e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156</TotalTime>
  <Words>783</Words>
  <Application>Microsoft Office PowerPoint</Application>
  <PresentationFormat>Custom</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 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39</cp:revision>
  <dcterms:created xsi:type="dcterms:W3CDTF">2021-05-26T16:50:10Z</dcterms:created>
  <dcterms:modified xsi:type="dcterms:W3CDTF">2025-02-18T15:44:18Z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