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88950"/>
  <p:notesSz cx="6858000" cy="9144000"/>
  <p:embeddedFontLst>
    <p:embeddedFont>
      <p:font typeface="Roche Sans"/>
      <p:regular r:id="rId8"/>
      <p:bold r:id="rId9"/>
      <p:italic r:id="rId10"/>
      <p:boldItalic r:id="rId11"/>
    </p:embeddedFont>
    <p:embeddedFont>
      <p:font typeface="Roche Sans Medium"/>
      <p:regular r:id="rId12"/>
      <p:bold r:id="rId13"/>
      <p:italic r:id="rId14"/>
      <p:boldItalic r:id="rId15"/>
    </p:embeddedFont>
    <p:embeddedFont>
      <p:font typeface="Roche Sans Light"/>
      <p:regular r:id="rId16"/>
      <p:bold r:id="rId17"/>
      <p:italic r:id="rId18"/>
      <p:boldItalic r:id="rId19"/>
    </p:embeddedFont>
    <p:embeddedFont>
      <p:font typeface="Roche Sans Condensed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dTsyKUXcGB9Q8sObxU6T5CKGW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cheSansCondensedLight-regular.fntdata"/><Relationship Id="rId11" Type="http://schemas.openxmlformats.org/officeDocument/2006/relationships/font" Target="fonts/RocheSans-boldItalic.fntdata"/><Relationship Id="rId22" Type="http://schemas.openxmlformats.org/officeDocument/2006/relationships/font" Target="fonts/RocheSansCondensedLight-italic.fntdata"/><Relationship Id="rId10" Type="http://schemas.openxmlformats.org/officeDocument/2006/relationships/font" Target="fonts/RocheSans-italic.fntdata"/><Relationship Id="rId21" Type="http://schemas.openxmlformats.org/officeDocument/2006/relationships/font" Target="fonts/RocheSansCondensedLight-bold.fntdata"/><Relationship Id="rId13" Type="http://schemas.openxmlformats.org/officeDocument/2006/relationships/font" Target="fonts/RocheSansMedium-bold.fntdata"/><Relationship Id="rId24" Type="http://customschemas.google.com/relationships/presentationmetadata" Target="metadata"/><Relationship Id="rId12" Type="http://schemas.openxmlformats.org/officeDocument/2006/relationships/font" Target="fonts/RocheSansMedium-regular.fntdata"/><Relationship Id="rId23" Type="http://schemas.openxmlformats.org/officeDocument/2006/relationships/font" Target="fonts/RocheSansCondensed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cheSans-bold.fntdata"/><Relationship Id="rId15" Type="http://schemas.openxmlformats.org/officeDocument/2006/relationships/font" Target="fonts/RocheSansMedium-boldItalic.fntdata"/><Relationship Id="rId14" Type="http://schemas.openxmlformats.org/officeDocument/2006/relationships/font" Target="fonts/RocheSansMedium-italic.fntdata"/><Relationship Id="rId17" Type="http://schemas.openxmlformats.org/officeDocument/2006/relationships/font" Target="fonts/RocheSansLight-bold.fntdata"/><Relationship Id="rId16" Type="http://schemas.openxmlformats.org/officeDocument/2006/relationships/font" Target="fonts/Roche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che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cheSansLight-italic.fntdata"/><Relationship Id="rId7" Type="http://schemas.openxmlformats.org/officeDocument/2006/relationships/slide" Target="slides/slide2.xml"/><Relationship Id="rId8" Type="http://schemas.openxmlformats.org/officeDocument/2006/relationships/font" Target="fonts/Roch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73ccf6c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34f73ccf6c1_0_5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73ccf6c1_0_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4f73ccf6c1_0_493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 column">
  <p:cSld name="Title and 1 column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73ccf6c1_0_116"/>
          <p:cNvSpPr txBox="1"/>
          <p:nvPr>
            <p:ph idx="1" type="body"/>
          </p:nvPr>
        </p:nvSpPr>
        <p:spPr>
          <a:xfrm>
            <a:off x="736767" y="778181"/>
            <a:ext cx="995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  <p:sp>
        <p:nvSpPr>
          <p:cNvPr id="82" name="Google Shape;82;g34f73ccf6c1_0_116"/>
          <p:cNvSpPr txBox="1"/>
          <p:nvPr>
            <p:ph idx="2" type="body"/>
          </p:nvPr>
        </p:nvSpPr>
        <p:spPr>
          <a:xfrm>
            <a:off x="736767" y="1116740"/>
            <a:ext cx="9951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7F7F7F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  <p:sp>
        <p:nvSpPr>
          <p:cNvPr id="83" name="Google Shape;83;g34f73ccf6c1_0_116"/>
          <p:cNvSpPr txBox="1"/>
          <p:nvPr>
            <p:ph idx="3" type="body"/>
          </p:nvPr>
        </p:nvSpPr>
        <p:spPr>
          <a:xfrm>
            <a:off x="736416" y="1893888"/>
            <a:ext cx="109749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  <p:sp>
        <p:nvSpPr>
          <p:cNvPr id="84" name="Google Shape;84;g34f73ccf6c1_0_116"/>
          <p:cNvSpPr txBox="1"/>
          <p:nvPr>
            <p:ph idx="12" type="sldNum"/>
          </p:nvPr>
        </p:nvSpPr>
        <p:spPr>
          <a:xfrm>
            <a:off x="11217821" y="6516656"/>
            <a:ext cx="503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Logo only)">
  <p:cSld name="Blank (Logo only)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73ccf6c1_0_399"/>
          <p:cNvSpPr txBox="1"/>
          <p:nvPr>
            <p:ph idx="12" type="sldNum"/>
          </p:nvPr>
        </p:nvSpPr>
        <p:spPr>
          <a:xfrm>
            <a:off x="11217821" y="6516656"/>
            <a:ext cx="503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f73ccf6c1_0_5"/>
          <p:cNvSpPr txBox="1"/>
          <p:nvPr>
            <p:ph idx="1" type="body"/>
          </p:nvPr>
        </p:nvSpPr>
        <p:spPr>
          <a:xfrm>
            <a:off x="603175" y="332275"/>
            <a:ext cx="9951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3099"/>
                </a:solidFill>
                <a:latin typeface="Roche Sans"/>
                <a:ea typeface="Roche Sans"/>
                <a:cs typeface="Roche Sans"/>
                <a:sym typeface="Roche Sans"/>
              </a:rPr>
              <a:t>Data Analysis Agent</a:t>
            </a:r>
            <a:endParaRPr b="1" sz="2800">
              <a:latin typeface="Roche Sans"/>
              <a:ea typeface="Roche Sans"/>
              <a:cs typeface="Roche Sans"/>
              <a:sym typeface="Roche Sans"/>
            </a:endParaRPr>
          </a:p>
        </p:txBody>
      </p:sp>
      <p:grpSp>
        <p:nvGrpSpPr>
          <p:cNvPr id="92" name="Google Shape;92;g34f73ccf6c1_0_5"/>
          <p:cNvGrpSpPr/>
          <p:nvPr/>
        </p:nvGrpSpPr>
        <p:grpSpPr>
          <a:xfrm>
            <a:off x="603175" y="1254875"/>
            <a:ext cx="11107587" cy="5415390"/>
            <a:chOff x="0" y="1097"/>
            <a:chExt cx="11110920" cy="4772530"/>
          </a:xfrm>
        </p:grpSpPr>
        <p:cxnSp>
          <p:nvCxnSpPr>
            <p:cNvPr id="93" name="Google Shape;93;g34f73ccf6c1_0_5"/>
            <p:cNvCxnSpPr/>
            <p:nvPr/>
          </p:nvCxnSpPr>
          <p:spPr>
            <a:xfrm>
              <a:off x="0" y="3421527"/>
              <a:ext cx="11110800" cy="0"/>
            </a:xfrm>
            <a:prstGeom prst="straightConnector1">
              <a:avLst/>
            </a:prstGeom>
            <a:noFill/>
            <a:ln cap="flat" cmpd="sng" w="12700">
              <a:solidFill>
                <a:srgbClr val="0841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g34f73ccf6c1_0_5"/>
            <p:cNvCxnSpPr/>
            <p:nvPr/>
          </p:nvCxnSpPr>
          <p:spPr>
            <a:xfrm>
              <a:off x="0" y="1697503"/>
              <a:ext cx="11110800" cy="0"/>
            </a:xfrm>
            <a:prstGeom prst="straightConnector1">
              <a:avLst/>
            </a:prstGeom>
            <a:noFill/>
            <a:ln cap="flat" cmpd="sng" w="12700">
              <a:solidFill>
                <a:srgbClr val="0841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g34f73ccf6c1_0_5"/>
            <p:cNvCxnSpPr/>
            <p:nvPr/>
          </p:nvCxnSpPr>
          <p:spPr>
            <a:xfrm>
              <a:off x="0" y="419932"/>
              <a:ext cx="11110800" cy="0"/>
            </a:xfrm>
            <a:prstGeom prst="straightConnector1">
              <a:avLst/>
            </a:prstGeom>
            <a:noFill/>
            <a:ln cap="flat" cmpd="sng" w="12700">
              <a:solidFill>
                <a:srgbClr val="0841C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6" name="Google Shape;96;g34f73ccf6c1_0_5"/>
            <p:cNvSpPr/>
            <p:nvPr/>
          </p:nvSpPr>
          <p:spPr>
            <a:xfrm>
              <a:off x="2888820" y="1097"/>
              <a:ext cx="82221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4f73ccf6c1_0_5"/>
            <p:cNvSpPr txBox="1"/>
            <p:nvPr/>
          </p:nvSpPr>
          <p:spPr>
            <a:xfrm>
              <a:off x="2888820" y="1097"/>
              <a:ext cx="82221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98" name="Google Shape;98;g34f73ccf6c1_0_5"/>
            <p:cNvSpPr/>
            <p:nvPr/>
          </p:nvSpPr>
          <p:spPr>
            <a:xfrm>
              <a:off x="0" y="1097"/>
              <a:ext cx="2888700" cy="418800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0841CD"/>
            </a:solidFill>
            <a:ln cap="flat" cmpd="sng" w="12700">
              <a:solidFill>
                <a:srgbClr val="0841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4f73ccf6c1_0_5"/>
            <p:cNvSpPr txBox="1"/>
            <p:nvPr/>
          </p:nvSpPr>
          <p:spPr>
            <a:xfrm>
              <a:off x="20449" y="21546"/>
              <a:ext cx="28479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Objective</a:t>
              </a:r>
              <a:endParaRPr b="1" i="0" sz="2000" u="none" cap="none" strike="noStrike">
                <a:solidFill>
                  <a:schemeClr val="lt1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00" name="Google Shape;100;g34f73ccf6c1_0_5"/>
            <p:cNvSpPr/>
            <p:nvPr/>
          </p:nvSpPr>
          <p:spPr>
            <a:xfrm>
              <a:off x="0" y="419932"/>
              <a:ext cx="11110800" cy="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4f73ccf6c1_0_5"/>
            <p:cNvSpPr txBox="1"/>
            <p:nvPr/>
          </p:nvSpPr>
          <p:spPr>
            <a:xfrm>
              <a:off x="0" y="419932"/>
              <a:ext cx="11110800" cy="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spcFirstLastPara="1" rIns="20950" wrap="square" tIns="20950">
              <a:noAutofit/>
            </a:bodyPr>
            <a:lstStyle/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Create an AI-powered data analysis tool that allows users to analyze CSV data using natural language questions.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Democratize data analysis by removing technical barriers through conversational interface.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Enable quick insights without requiring SQL or programming knowledge.</a:t>
              </a:r>
              <a:endParaRPr sz="1200">
                <a:solidFill>
                  <a:srgbClr val="083099"/>
                </a:solidFill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che Sans Light"/>
                <a:buNone/>
              </a:pPr>
              <a:r>
                <a:t/>
              </a:r>
              <a:endParaRPr b="0" i="0" sz="1100" u="none" cap="none" strike="noStrike">
                <a:solidFill>
                  <a:srgbClr val="083099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02" name="Google Shape;102;g34f73ccf6c1_0_5"/>
            <p:cNvSpPr/>
            <p:nvPr/>
          </p:nvSpPr>
          <p:spPr>
            <a:xfrm>
              <a:off x="2888820" y="1278669"/>
              <a:ext cx="82221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34f73ccf6c1_0_5"/>
            <p:cNvSpPr txBox="1"/>
            <p:nvPr/>
          </p:nvSpPr>
          <p:spPr>
            <a:xfrm>
              <a:off x="2888820" y="1278669"/>
              <a:ext cx="82221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04" name="Google Shape;104;g34f73ccf6c1_0_5"/>
            <p:cNvSpPr/>
            <p:nvPr/>
          </p:nvSpPr>
          <p:spPr>
            <a:xfrm>
              <a:off x="0" y="1278669"/>
              <a:ext cx="2888700" cy="418800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065DEA"/>
            </a:solidFill>
            <a:ln cap="flat" cmpd="sng" w="12700">
              <a:solidFill>
                <a:srgbClr val="065D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4f73ccf6c1_0_5"/>
            <p:cNvSpPr txBox="1"/>
            <p:nvPr/>
          </p:nvSpPr>
          <p:spPr>
            <a:xfrm>
              <a:off x="20449" y="1299118"/>
              <a:ext cx="28479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Methodology</a:t>
              </a:r>
              <a:endParaRPr b="1" i="0" sz="2000" u="none" cap="none" strike="noStrike">
                <a:solidFill>
                  <a:schemeClr val="lt1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06" name="Google Shape;106;g34f73ccf6c1_0_5"/>
            <p:cNvSpPr/>
            <p:nvPr/>
          </p:nvSpPr>
          <p:spPr>
            <a:xfrm>
              <a:off x="0" y="1697503"/>
              <a:ext cx="111108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4f73ccf6c1_0_5"/>
            <p:cNvSpPr txBox="1"/>
            <p:nvPr/>
          </p:nvSpPr>
          <p:spPr>
            <a:xfrm>
              <a:off x="0" y="1697503"/>
              <a:ext cx="111108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spcFirstLastPara="1" rIns="20950" wrap="square" tIns="20950">
              <a:noAutofit/>
            </a:bodyPr>
            <a:lstStyle/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Font typeface="Roche Sans"/>
                <a:buChar char="•"/>
              </a:pPr>
              <a:r>
                <a:rPr b="1" lang="en-US" sz="1200">
                  <a:solidFill>
                    <a:srgbClr val="083099"/>
                  </a:solidFill>
                </a:rPr>
                <a:t> User-Centric Design</a:t>
              </a:r>
              <a:r>
                <a:rPr lang="en-US" sz="1200">
                  <a:solidFill>
                    <a:srgbClr val="083099"/>
                  </a:solidFill>
                </a:rPr>
                <a:t>: Intuitive interface guiding users from file upload to analysis insights without technical </a:t>
              </a:r>
              <a:r>
                <a:rPr lang="en-US" sz="1200">
                  <a:solidFill>
                    <a:srgbClr val="083099"/>
                  </a:solidFill>
                </a:rPr>
                <a:t>knowledge</a:t>
              </a:r>
              <a:r>
                <a:rPr lang="en-US" sz="1200">
                  <a:solidFill>
                    <a:srgbClr val="083099"/>
                  </a:solidFill>
                </a:rPr>
                <a:t>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Font typeface="Roche Sans"/>
                <a:buChar char="•"/>
              </a:pPr>
              <a:r>
                <a:rPr b="1" lang="en-US" sz="1200">
                  <a:solidFill>
                    <a:srgbClr val="083099"/>
                  </a:solidFill>
                </a:rPr>
                <a:t> Modular Architecture</a:t>
              </a:r>
              <a:r>
                <a:rPr lang="en-US" sz="1200">
                  <a:solidFill>
                    <a:srgbClr val="083099"/>
                  </a:solidFill>
                </a:rPr>
                <a:t>: Clean </a:t>
              </a:r>
              <a:r>
                <a:rPr lang="en-US" sz="1200">
                  <a:solidFill>
                    <a:srgbClr val="083099"/>
                  </a:solidFill>
                </a:rPr>
                <a:t>separation</a:t>
              </a:r>
              <a:r>
                <a:rPr lang="en-US" sz="1200">
                  <a:solidFill>
                    <a:srgbClr val="083099"/>
                  </a:solidFill>
                </a:rPr>
                <a:t> between Next.js frontend and FastAPI backend with RESTful communication.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Font typeface="Roche Sans"/>
                <a:buChar char="•"/>
              </a:pPr>
              <a:r>
                <a:rPr b="1" lang="en-US" sz="1200">
                  <a:solidFill>
                    <a:srgbClr val="083099"/>
                  </a:solidFill>
                </a:rPr>
                <a:t> Intelligent Data Processing</a:t>
              </a:r>
              <a:r>
                <a:rPr lang="en-US" sz="1200">
                  <a:solidFill>
                    <a:srgbClr val="083099"/>
                  </a:solidFill>
                </a:rPr>
                <a:t>: Automated Validation, normalization, and loading of CSV data into DuckDB for efficient querying.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Font typeface="Roche Sans"/>
                <a:buChar char="•"/>
              </a:pPr>
              <a:r>
                <a:rPr b="1" lang="en-US" sz="1200">
                  <a:solidFill>
                    <a:srgbClr val="083099"/>
                  </a:solidFill>
                </a:rPr>
                <a:t> AI Powered Analysis</a:t>
              </a:r>
              <a:r>
                <a:rPr lang="en-US" sz="1200">
                  <a:solidFill>
                    <a:srgbClr val="083099"/>
                  </a:solidFill>
                </a:rPr>
                <a:t>: Llama 4 large language model(LLM) transforms natural language questions into optimized SQL queries.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Font typeface="Roche Sans"/>
                <a:buChar char="•"/>
              </a:pPr>
              <a:r>
                <a:rPr b="1" lang="en-US" sz="1200">
                  <a:solidFill>
                    <a:srgbClr val="083099"/>
                  </a:solidFill>
                </a:rPr>
                <a:t> Enterprise Ready Infrastructure</a:t>
              </a:r>
              <a:r>
                <a:rPr lang="en-US" sz="1200">
                  <a:solidFill>
                    <a:srgbClr val="083099"/>
                  </a:solidFill>
                </a:rPr>
                <a:t>: Secure session management, comprehensive error handling and cloud based deployment for </a:t>
              </a:r>
              <a:r>
                <a:rPr lang="en-US" sz="1200">
                  <a:solidFill>
                    <a:srgbClr val="083099"/>
                  </a:solidFill>
                </a:rPr>
                <a:t>reliability.</a:t>
              </a:r>
              <a:endParaRPr sz="1200">
                <a:solidFill>
                  <a:srgbClr val="083099"/>
                </a:solidFill>
              </a:endParaRPr>
            </a:p>
            <a:p>
              <a:pPr indent="-63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che Sans Light"/>
                <a:buNone/>
              </a:pPr>
              <a:r>
                <a:t/>
              </a:r>
              <a:endParaRPr i="0" sz="800" u="none" cap="none" strike="noStrike">
                <a:solidFill>
                  <a:srgbClr val="083099"/>
                </a:solidFill>
              </a:endParaRPr>
            </a:p>
            <a:p>
              <a:pPr indent="-63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che Sans Light"/>
                <a:buNone/>
              </a:pPr>
              <a:r>
                <a:t/>
              </a:r>
              <a:endParaRPr b="0" i="0" sz="800" u="none" cap="none" strike="noStrike">
                <a:solidFill>
                  <a:srgbClr val="083099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08" name="Google Shape;108;g34f73ccf6c1_0_5"/>
            <p:cNvSpPr/>
            <p:nvPr/>
          </p:nvSpPr>
          <p:spPr>
            <a:xfrm>
              <a:off x="2888820" y="3002693"/>
              <a:ext cx="82221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4f73ccf6c1_0_5"/>
            <p:cNvSpPr txBox="1"/>
            <p:nvPr/>
          </p:nvSpPr>
          <p:spPr>
            <a:xfrm>
              <a:off x="2888820" y="3002693"/>
              <a:ext cx="82221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10" name="Google Shape;110;g34f73ccf6c1_0_5"/>
            <p:cNvSpPr/>
            <p:nvPr/>
          </p:nvSpPr>
          <p:spPr>
            <a:xfrm>
              <a:off x="0" y="3002693"/>
              <a:ext cx="2888700" cy="418800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1080FB"/>
            </a:solidFill>
            <a:ln cap="flat" cmpd="sng" w="12700">
              <a:solidFill>
                <a:srgbClr val="1080F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4f73ccf6c1_0_5"/>
            <p:cNvSpPr txBox="1"/>
            <p:nvPr/>
          </p:nvSpPr>
          <p:spPr>
            <a:xfrm>
              <a:off x="20449" y="3023142"/>
              <a:ext cx="28479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Impact</a:t>
              </a:r>
              <a:endParaRPr b="0" i="0" sz="2000" u="none" cap="none" strike="noStrike">
                <a:solidFill>
                  <a:schemeClr val="lt1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12" name="Google Shape;112;g34f73ccf6c1_0_5"/>
            <p:cNvSpPr/>
            <p:nvPr/>
          </p:nvSpPr>
          <p:spPr>
            <a:xfrm>
              <a:off x="0" y="3421527"/>
              <a:ext cx="11110800" cy="13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4f73ccf6c1_0_5"/>
            <p:cNvSpPr txBox="1"/>
            <p:nvPr/>
          </p:nvSpPr>
          <p:spPr>
            <a:xfrm>
              <a:off x="0" y="3421527"/>
              <a:ext cx="11110800" cy="13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0" lIns="20950" spcFirstLastPara="1" rIns="20950" wrap="square" tIns="20950">
              <a:noAutofit/>
            </a:bodyPr>
            <a:lstStyle/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Reduces data analysis time from hours to minutes.</a:t>
              </a:r>
              <a:endParaRPr sz="1200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Makes data insights accessible to business stakeholders.</a:t>
              </a:r>
              <a:endParaRPr i="0" sz="1200" u="none" cap="none" strike="noStrike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</a:t>
              </a:r>
              <a:r>
                <a:rPr i="0" lang="en-US" sz="1200" u="none" cap="none" strike="noStrike">
                  <a:solidFill>
                    <a:srgbClr val="083099"/>
                  </a:solidFill>
                </a:rPr>
                <a:t>Non technical users can ge</a:t>
              </a:r>
              <a:r>
                <a:rPr lang="en-US" sz="1200">
                  <a:solidFill>
                    <a:srgbClr val="083099"/>
                  </a:solidFill>
                </a:rPr>
                <a:t>nerate insights from the data </a:t>
              </a:r>
              <a:r>
                <a:rPr i="0" lang="en-US" sz="1200" u="none" cap="none" strike="noStrike">
                  <a:solidFill>
                    <a:srgbClr val="083099"/>
                  </a:solidFill>
                </a:rPr>
                <a:t> without having any prior knowledge in SQL</a:t>
              </a:r>
              <a:endParaRPr i="0" sz="1200" u="none" cap="none" strike="noStrike">
                <a:solidFill>
                  <a:srgbClr val="083099"/>
                </a:solidFill>
              </a:endParaRPr>
            </a:p>
            <a:p>
              <a:pPr indent="-762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83099"/>
                </a:buClr>
                <a:buSzPts val="1200"/>
                <a:buChar char="•"/>
              </a:pPr>
              <a:r>
                <a:rPr lang="en-US" sz="1200">
                  <a:solidFill>
                    <a:srgbClr val="083099"/>
                  </a:solidFill>
                </a:rPr>
                <a:t> Supports data-driven decision making across all organizational levels.</a:t>
              </a:r>
              <a:endParaRPr i="0" sz="1200" u="none" cap="none" strike="noStrike">
                <a:solidFill>
                  <a:srgbClr val="083099"/>
                </a:solidFill>
              </a:endParaRPr>
            </a:p>
          </p:txBody>
        </p:sp>
      </p:grpSp>
      <p:sp>
        <p:nvSpPr>
          <p:cNvPr id="114" name="Google Shape;114;g34f73ccf6c1_0_5"/>
          <p:cNvSpPr txBox="1"/>
          <p:nvPr>
            <p:ph idx="12" type="sldNum"/>
          </p:nvPr>
        </p:nvSpPr>
        <p:spPr>
          <a:xfrm>
            <a:off x="11217821" y="6516656"/>
            <a:ext cx="503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73ccf6c1_0_493"/>
          <p:cNvSpPr txBox="1"/>
          <p:nvPr>
            <p:ph idx="12" type="sldNum"/>
          </p:nvPr>
        </p:nvSpPr>
        <p:spPr>
          <a:xfrm>
            <a:off x="11215015" y="6516656"/>
            <a:ext cx="503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34f73ccf6c1_0_493"/>
          <p:cNvSpPr/>
          <p:nvPr/>
        </p:nvSpPr>
        <p:spPr>
          <a:xfrm>
            <a:off x="455236" y="662092"/>
            <a:ext cx="1024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83099"/>
                </a:solidFill>
                <a:latin typeface="Roche Sans"/>
                <a:ea typeface="Roche Sans"/>
                <a:cs typeface="Roche Sans"/>
                <a:sym typeface="Roche Sans"/>
              </a:rPr>
              <a:t>Project Architecture</a:t>
            </a:r>
            <a:endParaRPr b="1" i="0" sz="2400" u="none" cap="none" strike="noStrike">
              <a:solidFill>
                <a:srgbClr val="083099"/>
              </a:solidFill>
              <a:latin typeface="Roche Sans"/>
              <a:ea typeface="Roche Sans"/>
              <a:cs typeface="Roche Sans"/>
              <a:sym typeface="Roche Sans"/>
            </a:endParaRPr>
          </a:p>
        </p:txBody>
      </p:sp>
      <p:pic>
        <p:nvPicPr>
          <p:cNvPr id="121" name="Google Shape;121;g34f73ccf6c1_0_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700"/>
            <a:ext cx="12036549" cy="55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