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7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6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9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8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4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87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66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7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74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9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5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CD6D-0E7F-4AF7-A996-FD4E86B90BF2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1B8F-E81B-4EE1-B808-884FE9FCA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0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Visualizing CNN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Visualizing and understanding Convolutional Neural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9067" y="933293"/>
            <a:ext cx="742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Kernels between second and third convolution layers (64*128 3x3)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7" t="11688" r="29099" b="10493"/>
          <a:stretch/>
        </p:blipFill>
        <p:spPr>
          <a:xfrm>
            <a:off x="4696690" y="1271847"/>
            <a:ext cx="2701637" cy="53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98" y="1726052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98" y="1850743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98" y="1850743"/>
            <a:ext cx="54864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98" y="1850743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Visualizing Feature/Activation 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595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an input image passes through a node/neuron, which pixels activate it?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We pass an input image and check the part of it that activates the neuron the most.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Back propagate the activation after one forward pass of the input, to find the gradient at the neuron with respect to the image.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0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Visualizing Feature/Activation 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Guided Backpropagation</a:t>
            </a:r>
          </a:p>
          <a:p>
            <a:r>
              <a:rPr lang="en-US" sz="2400" dirty="0" smtClean="0"/>
              <a:t>Idea: neurons act like detectors of particular image features </a:t>
            </a:r>
          </a:p>
          <a:p>
            <a:r>
              <a:rPr lang="en-US" sz="2400" dirty="0" smtClean="0"/>
              <a:t>We are only interested in what image features the neuron detects, not in what kind of stuff it doesn’t detect </a:t>
            </a:r>
          </a:p>
          <a:p>
            <a:r>
              <a:rPr lang="en-US" sz="2400" dirty="0" smtClean="0"/>
              <a:t>So when propagating the gradient, we set all the negative gradients to 0 </a:t>
            </a:r>
          </a:p>
          <a:p>
            <a:r>
              <a:rPr lang="en-US" sz="2400" dirty="0" smtClean="0"/>
              <a:t>We don’t care if a pixel “suppresses” a neuron somewhere along the part to our neuron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Ref: https://www.cs.toronto.edu/~guerzhoy/321/lec/W07/HowConvNetsSee.pdf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48" y="4680065"/>
            <a:ext cx="2103220" cy="21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1" y="1537954"/>
            <a:ext cx="3965171" cy="39651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3" y="1537953"/>
            <a:ext cx="3965171" cy="3965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4473" y="972589"/>
            <a:ext cx="500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at Layer 1 Filter 0 using Guided </a:t>
            </a:r>
            <a:r>
              <a:rPr lang="en-US" dirty="0" err="1"/>
              <a:t>B</a:t>
            </a:r>
            <a:r>
              <a:rPr lang="en-US" dirty="0" err="1" smtClean="0"/>
              <a:t>ackprop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9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" y="826532"/>
            <a:ext cx="2286002" cy="22860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6" y="834848"/>
            <a:ext cx="2277686" cy="2277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4785" y="334219"/>
            <a:ext cx="562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map at specific neurons using Guided </a:t>
            </a:r>
            <a:r>
              <a:rPr lang="en-US" dirty="0" err="1"/>
              <a:t>B</a:t>
            </a:r>
            <a:r>
              <a:rPr lang="en-US" dirty="0" err="1" smtClean="0"/>
              <a:t>ackprop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1" y="834848"/>
            <a:ext cx="2277690" cy="2277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" y="3767051"/>
            <a:ext cx="2286002" cy="228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11" y="3767051"/>
            <a:ext cx="2273111" cy="2273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1" y="3745690"/>
            <a:ext cx="2294472" cy="22944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08425" y="3112534"/>
            <a:ext cx="1407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Layer 1 Filter 0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7624145" y="3120854"/>
            <a:ext cx="1407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Layer </a:t>
            </a:r>
            <a:r>
              <a:rPr lang="en-US" sz="1600" dirty="0" smtClean="0"/>
              <a:t>2 </a:t>
            </a:r>
            <a:r>
              <a:rPr lang="en-US" sz="1600" dirty="0"/>
              <a:t>Filter 0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1312182" y="6036176"/>
            <a:ext cx="1407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Layer </a:t>
            </a:r>
            <a:r>
              <a:rPr lang="en-US" sz="1600" dirty="0" smtClean="0"/>
              <a:t>3 </a:t>
            </a:r>
            <a:r>
              <a:rPr lang="en-US" sz="1600" dirty="0"/>
              <a:t>Filter 0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4508425" y="6040162"/>
            <a:ext cx="1407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Layer 4</a:t>
            </a:r>
            <a:r>
              <a:rPr lang="en-US" sz="1600" dirty="0" smtClean="0"/>
              <a:t> </a:t>
            </a:r>
            <a:r>
              <a:rPr lang="en-US" sz="1600" dirty="0"/>
              <a:t>Filter 0</a:t>
            </a:r>
            <a:endParaRPr lang="en-IN" sz="1600" dirty="0"/>
          </a:p>
        </p:txBody>
      </p:sp>
      <p:sp>
        <p:nvSpPr>
          <p:cNvPr id="15" name="Rectangle 14"/>
          <p:cNvSpPr/>
          <p:nvPr/>
        </p:nvSpPr>
        <p:spPr>
          <a:xfrm>
            <a:off x="7624145" y="6053053"/>
            <a:ext cx="1407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Layer 5</a:t>
            </a:r>
            <a:r>
              <a:rPr lang="en-US" sz="1600" dirty="0" smtClean="0"/>
              <a:t> </a:t>
            </a:r>
            <a:r>
              <a:rPr lang="en-US" sz="1600" dirty="0"/>
              <a:t>Filter 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12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64923"/>
            <a:ext cx="5486400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25" y="1864923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24" y="2056116"/>
            <a:ext cx="9144000" cy="2743200"/>
          </a:xfrm>
        </p:spPr>
      </p:pic>
    </p:spTree>
    <p:extLst>
      <p:ext uri="{BB962C8B-B14F-4D97-AF65-F5344CB8AC3E}">
        <p14:creationId xmlns:p14="http://schemas.microsoft.com/office/powerpoint/2010/main" val="31292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Understanding how CNNs work/network decisions</a:t>
            </a:r>
          </a:p>
          <a:p>
            <a:r>
              <a:rPr lang="en-IN" sz="2400" dirty="0" smtClean="0"/>
              <a:t>Why so many features/nodes/layers, and computational complexity?</a:t>
            </a:r>
          </a:p>
          <a:p>
            <a:r>
              <a:rPr lang="en-US" sz="2400" dirty="0" smtClean="0"/>
              <a:t>Debugging</a:t>
            </a:r>
            <a:endParaRPr lang="en-IN" sz="2400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74" y="2973260"/>
            <a:ext cx="6275763" cy="3535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83016" y="3107781"/>
            <a:ext cx="223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VGG16 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52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Understanding how CNNs work/network decisions</a:t>
            </a:r>
          </a:p>
          <a:p>
            <a:r>
              <a:rPr lang="en-IN" sz="2400" dirty="0" smtClean="0"/>
              <a:t>Why so many features/nodes/layers, and computational complexity?</a:t>
            </a:r>
          </a:p>
          <a:p>
            <a:r>
              <a:rPr lang="en-US" sz="2400" dirty="0"/>
              <a:t>Debugging</a:t>
            </a:r>
            <a:endParaRPr lang="en-IN" sz="2400" dirty="0" smtClean="0"/>
          </a:p>
          <a:p>
            <a:endParaRPr lang="en-IN" dirty="0" smtClean="0"/>
          </a:p>
          <a:p>
            <a:r>
              <a:rPr lang="en-IN" sz="2400" dirty="0" smtClean="0"/>
              <a:t>Each node learns/captures different feature of the input. We need multiple nodes to capture features of complex data.</a:t>
            </a:r>
          </a:p>
          <a:p>
            <a:r>
              <a:rPr lang="en-IN" sz="2400" dirty="0" smtClean="0"/>
              <a:t>We’ll visualize the filters (activations) and weights across layers to see the features captured by each of the activation/weights.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48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Visualizing Kernels/raw weights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We take a pre-trained VGG16 in-order to visualize weights.</a:t>
            </a:r>
          </a:p>
          <a:p>
            <a:r>
              <a:rPr lang="en-IN" sz="2000" dirty="0" smtClean="0"/>
              <a:t>As shown in the architecture, the input is an RGB image, so it has 3 Channels.</a:t>
            </a:r>
          </a:p>
          <a:p>
            <a:r>
              <a:rPr lang="en-IN" sz="2000" dirty="0" smtClean="0"/>
              <a:t>First and the second layers have </a:t>
            </a:r>
          </a:p>
          <a:p>
            <a:pPr marL="0" indent="0">
              <a:buNone/>
            </a:pPr>
            <a:r>
              <a:rPr lang="en-IN" sz="2000" dirty="0" smtClean="0"/>
              <a:t>64 filters.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836" y="3089638"/>
            <a:ext cx="6275763" cy="35353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40991" y="3186145"/>
            <a:ext cx="207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VGG16 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83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Visualizing Kernels/raw weights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We take a pre-trained VGG16 in-order to visualize weights.</a:t>
            </a:r>
          </a:p>
          <a:p>
            <a:r>
              <a:rPr lang="en-IN" sz="2000" dirty="0" smtClean="0"/>
              <a:t>As shown in the architecture, the input is an RGB image, so it has 3 channels.</a:t>
            </a:r>
          </a:p>
          <a:p>
            <a:r>
              <a:rPr lang="en-IN" sz="2000" dirty="0" smtClean="0"/>
              <a:t>First and the second layers have 64 channels/kernels </a:t>
            </a:r>
            <a:r>
              <a:rPr lang="en-IN" sz="2000" dirty="0" smtClean="0"/>
              <a:t>(of 3x3 size)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So, between the input and the first convolution layer, we’ll have 64x3x3 channels in 3 channels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3597275"/>
            <a:ext cx="6591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407" y="1403813"/>
            <a:ext cx="5079270" cy="5138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2334" y="1065259"/>
            <a:ext cx="6016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Weights between input layer and first Convolution layer (64 3x3x3)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19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2291" y="1348714"/>
            <a:ext cx="6016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Histogram of kernels - comparison across the 3 channels 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42" y="1687268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407" y="1403813"/>
            <a:ext cx="5079270" cy="5138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9067" y="1142827"/>
            <a:ext cx="742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Kernels between first and second convolution layers (64*64 3x3)</a:t>
            </a:r>
            <a:endParaRPr lang="en-IN" sz="1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t="11274" r="9511" b="9941"/>
          <a:stretch/>
        </p:blipFill>
        <p:spPr>
          <a:xfrm>
            <a:off x="3624350" y="1558949"/>
            <a:ext cx="4681228" cy="46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8863" y="1387498"/>
            <a:ext cx="742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Histogram of kernels between first and second convolution layers – different channels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42" y="1726052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417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Visualizing CNN</vt:lpstr>
      <vt:lpstr>Motivation</vt:lpstr>
      <vt:lpstr>Motivation</vt:lpstr>
      <vt:lpstr>Visualizing Kernels/raw weights</vt:lpstr>
      <vt:lpstr>Visualizing Kernels/raw weights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Feature/Activation Maps</vt:lpstr>
      <vt:lpstr>Visualizing Feature/Activation Maps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CNN</dc:title>
  <dc:creator>om</dc:creator>
  <cp:lastModifiedBy>om</cp:lastModifiedBy>
  <cp:revision>130</cp:revision>
  <dcterms:created xsi:type="dcterms:W3CDTF">2019-02-21T03:58:01Z</dcterms:created>
  <dcterms:modified xsi:type="dcterms:W3CDTF">2019-02-21T05:43:43Z</dcterms:modified>
</cp:coreProperties>
</file>