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4" r:id="rId7"/>
    <p:sldId id="266" r:id="rId8"/>
    <p:sldId id="267" r:id="rId9"/>
    <p:sldId id="263" r:id="rId10"/>
    <p:sldId id="262"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7FAA09-FC0D-FF41-6FCE-66BBED70B1F5}" v="222" dt="2024-10-30T07:21:17.9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10/30/2024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706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10/30/2024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9341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10/30/2024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69444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10/30/2024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71447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10/30/2024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23021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10/30/2024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08874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10/30/2024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03404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10/30/2024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29719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10/30/2024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58412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10/30/2024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17132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10/30/2024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26897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10/30/2024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dirty="0"/>
          </a:p>
        </p:txBody>
      </p:sp>
    </p:spTree>
    <p:extLst>
      <p:ext uri="{BB962C8B-B14F-4D97-AF65-F5344CB8AC3E}">
        <p14:creationId xmlns:p14="http://schemas.microsoft.com/office/powerpoint/2010/main" val="334299527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51381"/>
            <a:ext cx="10512552" cy="4066540"/>
          </a:xfrm>
        </p:spPr>
        <p:txBody>
          <a:bodyPr anchor="b">
            <a:normAutofit/>
          </a:bodyPr>
          <a:lstStyle/>
          <a:p>
            <a:r>
              <a:rPr lang="en-US" dirty="0">
                <a:solidFill>
                  <a:schemeClr val="accent1"/>
                </a:solidFill>
                <a:ea typeface="+mj-lt"/>
                <a:cs typeface="+mj-lt"/>
              </a:rPr>
              <a:t>Alphashots.AI Currency Analysis</a:t>
            </a:r>
            <a:endParaRPr lang="en-US" dirty="0">
              <a:solidFill>
                <a:schemeClr val="accent1"/>
              </a:solidFill>
            </a:endParaRPr>
          </a:p>
        </p:txBody>
      </p:sp>
      <p:sp>
        <p:nvSpPr>
          <p:cNvPr id="3" name="Subtitle 2"/>
          <p:cNvSpPr>
            <a:spLocks noGrp="1"/>
          </p:cNvSpPr>
          <p:nvPr>
            <p:ph type="subTitle" idx="1"/>
          </p:nvPr>
        </p:nvSpPr>
        <p:spPr>
          <a:xfrm>
            <a:off x="838199" y="4983276"/>
            <a:ext cx="10512552" cy="1126680"/>
          </a:xfrm>
        </p:spPr>
        <p:txBody>
          <a:bodyPr vert="horz" lIns="91440" tIns="45720" rIns="91440" bIns="45720" rtlCol="0" anchor="t">
            <a:normAutofit lnSpcReduction="10000"/>
          </a:bodyPr>
          <a:lstStyle/>
          <a:p>
            <a:r>
              <a:rPr lang="en-US" dirty="0">
                <a:ea typeface="+mn-lt"/>
                <a:cs typeface="+mn-lt"/>
              </a:rPr>
              <a:t>EUR/INR Currency Data Analysis</a:t>
            </a:r>
          </a:p>
          <a:p>
            <a:r>
              <a:rPr lang="en-US" dirty="0"/>
              <a:t>Chaitanya </a:t>
            </a:r>
            <a:r>
              <a:rPr lang="en-US" dirty="0" err="1"/>
              <a:t>dhir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45B6-B55B-11BE-D713-4E5FE67A8608}"/>
              </a:ext>
            </a:extLst>
          </p:cNvPr>
          <p:cNvSpPr>
            <a:spLocks noGrp="1"/>
          </p:cNvSpPr>
          <p:nvPr>
            <p:ph type="title"/>
          </p:nvPr>
        </p:nvSpPr>
        <p:spPr/>
        <p:txBody>
          <a:bodyPr/>
          <a:lstStyle/>
          <a:p>
            <a:r>
              <a:rPr lang="en-US" b="1" dirty="0">
                <a:ea typeface="+mj-lt"/>
                <a:cs typeface="+mj-lt"/>
              </a:rPr>
              <a:t>Approach</a:t>
            </a:r>
            <a:endParaRPr lang="en-US" dirty="0"/>
          </a:p>
        </p:txBody>
      </p:sp>
      <p:sp>
        <p:nvSpPr>
          <p:cNvPr id="3" name="Content Placeholder 2">
            <a:extLst>
              <a:ext uri="{FF2B5EF4-FFF2-40B4-BE49-F238E27FC236}">
                <a16:creationId xmlns:a16="http://schemas.microsoft.com/office/drawing/2014/main" id="{63BDF2A7-665F-6115-9C55-FB627BA10001}"/>
              </a:ext>
            </a:extLst>
          </p:cNvPr>
          <p:cNvSpPr>
            <a:spLocks noGrp="1"/>
          </p:cNvSpPr>
          <p:nvPr>
            <p:ph idx="1"/>
          </p:nvPr>
        </p:nvSpPr>
        <p:spPr/>
        <p:txBody>
          <a:bodyPr vert="horz" lIns="91440" tIns="45720" rIns="91440" bIns="45720" rtlCol="0" anchor="t">
            <a:normAutofit fontScale="85000" lnSpcReduction="10000"/>
          </a:bodyPr>
          <a:lstStyle/>
          <a:p>
            <a:r>
              <a:rPr lang="en-US" b="1" dirty="0">
                <a:ea typeface="+mn-lt"/>
                <a:cs typeface="+mn-lt"/>
              </a:rPr>
              <a:t>Metric Calculation and Adjustment</a:t>
            </a:r>
            <a:r>
              <a:rPr lang="en-US" dirty="0">
                <a:ea typeface="+mn-lt"/>
                <a:cs typeface="+mn-lt"/>
              </a:rPr>
              <a:t>: All metrics (Moving Average, Bollinger Bands, and CCI) were calculated for </a:t>
            </a:r>
            <a:r>
              <a:rPr lang="en-US" b="1" dirty="0">
                <a:ea typeface="+mn-lt"/>
                <a:cs typeface="+mn-lt"/>
              </a:rPr>
              <a:t>one day</a:t>
            </a:r>
            <a:r>
              <a:rPr lang="en-US" dirty="0">
                <a:ea typeface="+mn-lt"/>
                <a:cs typeface="+mn-lt"/>
              </a:rPr>
              <a:t> and </a:t>
            </a:r>
            <a:r>
              <a:rPr lang="en-US" b="1" dirty="0">
                <a:ea typeface="+mn-lt"/>
                <a:cs typeface="+mn-lt"/>
              </a:rPr>
              <a:t>one week</a:t>
            </a:r>
            <a:r>
              <a:rPr lang="en-US" dirty="0">
                <a:ea typeface="+mn-lt"/>
                <a:cs typeface="+mn-lt"/>
              </a:rPr>
              <a:t> based on data up to September 27, 2024.</a:t>
            </a:r>
            <a:endParaRPr lang="en-US" dirty="0"/>
          </a:p>
          <a:p>
            <a:r>
              <a:rPr lang="en-US" b="1" dirty="0">
                <a:ea typeface="+mn-lt"/>
                <a:cs typeface="+mn-lt"/>
              </a:rPr>
              <a:t>Initial Analysis in </a:t>
            </a:r>
            <a:r>
              <a:rPr lang="en-US" b="1" dirty="0" err="1">
                <a:ea typeface="+mn-lt"/>
                <a:cs typeface="+mn-lt"/>
              </a:rPr>
              <a:t>Jupyter</a:t>
            </a:r>
            <a:r>
              <a:rPr lang="en-US" b="1" dirty="0">
                <a:ea typeface="+mn-lt"/>
                <a:cs typeface="+mn-lt"/>
              </a:rPr>
              <a:t> Notebook</a:t>
            </a:r>
            <a:r>
              <a:rPr lang="en-US" dirty="0">
                <a:ea typeface="+mn-lt"/>
                <a:cs typeface="+mn-lt"/>
              </a:rPr>
              <a:t>: Conducted the initial analysis in a </a:t>
            </a:r>
            <a:r>
              <a:rPr lang="en-US" dirty="0" err="1">
                <a:ea typeface="+mn-lt"/>
                <a:cs typeface="+mn-lt"/>
              </a:rPr>
              <a:t>Jupyter</a:t>
            </a:r>
            <a:r>
              <a:rPr lang="en-US" dirty="0">
                <a:ea typeface="+mn-lt"/>
                <a:cs typeface="+mn-lt"/>
              </a:rPr>
              <a:t> Notebook for better data visualization and debugging, then transferred the necessary code to a </a:t>
            </a:r>
            <a:r>
              <a:rPr lang="en-US" dirty="0">
                <a:latin typeface="Consolas"/>
              </a:rPr>
              <a:t>.</a:t>
            </a:r>
            <a:r>
              <a:rPr lang="en-US" dirty="0" err="1">
                <a:latin typeface="Consolas"/>
              </a:rPr>
              <a:t>py</a:t>
            </a:r>
            <a:r>
              <a:rPr lang="en-US" dirty="0">
                <a:ea typeface="+mn-lt"/>
                <a:cs typeface="+mn-lt"/>
              </a:rPr>
              <a:t> file as required.</a:t>
            </a:r>
            <a:endParaRPr lang="en-US" dirty="0"/>
          </a:p>
          <a:p>
            <a:r>
              <a:rPr lang="en-US" b="1" dirty="0">
                <a:ea typeface="+mn-lt"/>
                <a:cs typeface="+mn-lt"/>
              </a:rPr>
              <a:t>Decision Logic</a:t>
            </a:r>
            <a:r>
              <a:rPr lang="en-US" dirty="0">
                <a:ea typeface="+mn-lt"/>
                <a:cs typeface="+mn-lt"/>
              </a:rPr>
              <a:t>: Buy, Sell, or Neutral decisions are based on individual indicator signals, leveraging the final available metrics to guide next-day recommendations.</a:t>
            </a:r>
            <a:endParaRPr lang="en-US" dirty="0"/>
          </a:p>
          <a:p>
            <a:endParaRPr lang="en-US" dirty="0"/>
          </a:p>
        </p:txBody>
      </p:sp>
      <p:sp>
        <p:nvSpPr>
          <p:cNvPr id="4" name="Date Placeholder 3">
            <a:extLst>
              <a:ext uri="{FF2B5EF4-FFF2-40B4-BE49-F238E27FC236}">
                <a16:creationId xmlns:a16="http://schemas.microsoft.com/office/drawing/2014/main" id="{02D50DA1-DBC3-E67E-28FB-5DAF9D3C94E2}"/>
              </a:ext>
            </a:extLst>
          </p:cNvPr>
          <p:cNvSpPr>
            <a:spLocks noGrp="1"/>
          </p:cNvSpPr>
          <p:nvPr>
            <p:ph type="dt" sz="half" idx="10"/>
          </p:nvPr>
        </p:nvSpPr>
        <p:spPr/>
        <p:txBody>
          <a:bodyPr/>
          <a:lstStyle/>
          <a:p>
            <a:fld id="{F0992306-D145-4FFD-B8E6-D6F848C3D233}" type="datetime1">
              <a:t>10/30/2024</a:t>
            </a:fld>
            <a:endParaRPr lang="en-US" dirty="0"/>
          </a:p>
        </p:txBody>
      </p:sp>
      <p:sp>
        <p:nvSpPr>
          <p:cNvPr id="5" name="Footer Placeholder 4">
            <a:extLst>
              <a:ext uri="{FF2B5EF4-FFF2-40B4-BE49-F238E27FC236}">
                <a16:creationId xmlns:a16="http://schemas.microsoft.com/office/drawing/2014/main" id="{B214D85F-401A-21AB-0B0E-CC09ED62E3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4CE51E-8502-D425-8127-66C332C870BA}"/>
              </a:ext>
            </a:extLst>
          </p:cNvPr>
          <p:cNvSpPr>
            <a:spLocks noGrp="1"/>
          </p:cNvSpPr>
          <p:nvPr>
            <p:ph type="sldNum" sz="quarter" idx="12"/>
          </p:nvPr>
        </p:nvSpPr>
        <p:spPr/>
        <p:txBody>
          <a:bodyPr/>
          <a:lstStyle/>
          <a:p>
            <a:fld id="{A65A5C87-DF58-40C8-B092-1DE63DB4547E}" type="slidenum">
              <a:rPr lang="en-US" dirty="0"/>
              <a:t>10</a:t>
            </a:fld>
            <a:endParaRPr lang="en-US" dirty="0"/>
          </a:p>
        </p:txBody>
      </p:sp>
    </p:spTree>
    <p:extLst>
      <p:ext uri="{BB962C8B-B14F-4D97-AF65-F5344CB8AC3E}">
        <p14:creationId xmlns:p14="http://schemas.microsoft.com/office/powerpoint/2010/main" val="386340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3706-09C2-BD95-AE15-B6C4F3D59AC5}"/>
              </a:ext>
            </a:extLst>
          </p:cNvPr>
          <p:cNvSpPr>
            <a:spLocks noGrp="1"/>
          </p:cNvSpPr>
          <p:nvPr>
            <p:ph type="title"/>
          </p:nvPr>
        </p:nvSpPr>
        <p:spPr/>
        <p:txBody>
          <a:bodyPr/>
          <a:lstStyle/>
          <a:p>
            <a:r>
              <a:rPr lang="en-US" b="1" dirty="0">
                <a:ea typeface="+mj-lt"/>
                <a:cs typeface="+mj-lt"/>
              </a:rPr>
              <a:t>Conclusion</a:t>
            </a:r>
            <a:endParaRPr lang="en-US"/>
          </a:p>
        </p:txBody>
      </p:sp>
      <p:sp>
        <p:nvSpPr>
          <p:cNvPr id="3" name="Content Placeholder 2">
            <a:extLst>
              <a:ext uri="{FF2B5EF4-FFF2-40B4-BE49-F238E27FC236}">
                <a16:creationId xmlns:a16="http://schemas.microsoft.com/office/drawing/2014/main" id="{8D10C9EE-B7CE-3382-CAD7-0C6CC2BD8520}"/>
              </a:ext>
            </a:extLst>
          </p:cNvPr>
          <p:cNvSpPr>
            <a:spLocks noGrp="1"/>
          </p:cNvSpPr>
          <p:nvPr>
            <p:ph idx="1"/>
          </p:nvPr>
        </p:nvSpPr>
        <p:spPr/>
        <p:txBody>
          <a:bodyPr vert="horz" lIns="91440" tIns="45720" rIns="91440" bIns="45720" rtlCol="0" anchor="t">
            <a:normAutofit/>
          </a:bodyPr>
          <a:lstStyle/>
          <a:p>
            <a:r>
              <a:rPr lang="en-US" sz="2200" dirty="0"/>
              <a:t>Analyzed </a:t>
            </a:r>
            <a:r>
              <a:rPr lang="en-US" sz="2200" dirty="0" err="1"/>
              <a:t>Alphashots.AI’s</a:t>
            </a:r>
            <a:r>
              <a:rPr lang="en-US" sz="2200" dirty="0"/>
              <a:t> prediction algorithm, focusing on its historical pattern recognition approach to forecast potential price ranges.</a:t>
            </a:r>
          </a:p>
          <a:p>
            <a:r>
              <a:rPr lang="en-US" sz="2200" dirty="0"/>
              <a:t>Analyzed EUR/INR data up to September 27, 2024, using Moving Average, Bollinger Bands, and CCI to make informed Buy, Sell, or Neutral decisions.</a:t>
            </a:r>
          </a:p>
          <a:p>
            <a:r>
              <a:rPr lang="en-US" sz="2200" dirty="0"/>
              <a:t>Created tables to display individual indicator decisions for selected dates.</a:t>
            </a:r>
          </a:p>
          <a:p>
            <a:r>
              <a:rPr lang="en-US" sz="2200" dirty="0"/>
              <a:t>Developed graphs to visually represent metric trends and decision points.</a:t>
            </a:r>
          </a:p>
          <a:p>
            <a:r>
              <a:rPr lang="en-US" sz="2200" dirty="0"/>
              <a:t>Potential for future analysis if more data becomes available or if predictive modeling is required for long-term forecasting.</a:t>
            </a:r>
          </a:p>
          <a:p>
            <a:endParaRPr lang="en-US" dirty="0"/>
          </a:p>
        </p:txBody>
      </p:sp>
      <p:sp>
        <p:nvSpPr>
          <p:cNvPr id="4" name="Date Placeholder 3">
            <a:extLst>
              <a:ext uri="{FF2B5EF4-FFF2-40B4-BE49-F238E27FC236}">
                <a16:creationId xmlns:a16="http://schemas.microsoft.com/office/drawing/2014/main" id="{16CBA3F8-2BAD-A579-D865-8F25F8082E2F}"/>
              </a:ext>
            </a:extLst>
          </p:cNvPr>
          <p:cNvSpPr>
            <a:spLocks noGrp="1"/>
          </p:cNvSpPr>
          <p:nvPr>
            <p:ph type="dt" sz="half" idx="10"/>
          </p:nvPr>
        </p:nvSpPr>
        <p:spPr/>
        <p:txBody>
          <a:bodyPr/>
          <a:lstStyle/>
          <a:p>
            <a:fld id="{D2DD8F69-3B4F-438F-96BB-76A9E8B42C8C}" type="datetime1">
              <a:t>10/30/2024</a:t>
            </a:fld>
            <a:endParaRPr lang="en-US" dirty="0"/>
          </a:p>
        </p:txBody>
      </p:sp>
      <p:sp>
        <p:nvSpPr>
          <p:cNvPr id="5" name="Footer Placeholder 4">
            <a:extLst>
              <a:ext uri="{FF2B5EF4-FFF2-40B4-BE49-F238E27FC236}">
                <a16:creationId xmlns:a16="http://schemas.microsoft.com/office/drawing/2014/main" id="{CE373DF9-CFCF-67DC-A705-4E2610C1B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3C59DA-60A0-04CC-72F8-EC8BF7137EF7}"/>
              </a:ext>
            </a:extLst>
          </p:cNvPr>
          <p:cNvSpPr>
            <a:spLocks noGrp="1"/>
          </p:cNvSpPr>
          <p:nvPr>
            <p:ph type="sldNum" sz="quarter" idx="12"/>
          </p:nvPr>
        </p:nvSpPr>
        <p:spPr/>
        <p:txBody>
          <a:bodyPr/>
          <a:lstStyle/>
          <a:p>
            <a:fld id="{A65A5C87-DF58-40C8-B092-1DE63DB4547E}" type="slidenum">
              <a:rPr lang="en-US" dirty="0"/>
              <a:t>11</a:t>
            </a:fld>
            <a:endParaRPr lang="en-US" dirty="0"/>
          </a:p>
        </p:txBody>
      </p:sp>
    </p:spTree>
    <p:extLst>
      <p:ext uri="{BB962C8B-B14F-4D97-AF65-F5344CB8AC3E}">
        <p14:creationId xmlns:p14="http://schemas.microsoft.com/office/powerpoint/2010/main" val="59952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E12A-415C-B3A0-7E94-DFF5283507D3}"/>
              </a:ext>
            </a:extLst>
          </p:cNvPr>
          <p:cNvSpPr>
            <a:spLocks noGrp="1"/>
          </p:cNvSpPr>
          <p:nvPr>
            <p:ph type="title"/>
          </p:nvPr>
        </p:nvSpPr>
        <p:spPr/>
        <p:txBody>
          <a:bodyPr/>
          <a:lstStyle/>
          <a:p>
            <a:r>
              <a:rPr lang="en-US" b="1" dirty="0"/>
              <a:t>Introduction</a:t>
            </a:r>
            <a:endParaRPr lang="en-US" b="1"/>
          </a:p>
        </p:txBody>
      </p:sp>
      <p:sp>
        <p:nvSpPr>
          <p:cNvPr id="3" name="Content Placeholder 2">
            <a:extLst>
              <a:ext uri="{FF2B5EF4-FFF2-40B4-BE49-F238E27FC236}">
                <a16:creationId xmlns:a16="http://schemas.microsoft.com/office/drawing/2014/main" id="{492AD2EE-5F9D-14E8-50E9-94FBDE3683E9}"/>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Assignment 1</a:t>
            </a:r>
            <a:r>
              <a:rPr lang="en-US" dirty="0">
                <a:ea typeface="+mn-lt"/>
                <a:cs typeface="+mn-lt"/>
              </a:rPr>
              <a:t>: Analyzed the prediction algorithm used by Alphashots.AI to understand how historical patterns in financial data are interpreted.</a:t>
            </a:r>
          </a:p>
          <a:p>
            <a:r>
              <a:rPr lang="en-US" b="1" dirty="0">
                <a:ea typeface="+mn-lt"/>
                <a:cs typeface="+mn-lt"/>
              </a:rPr>
              <a:t>Assignment 2</a:t>
            </a:r>
            <a:r>
              <a:rPr lang="en-US" dirty="0">
                <a:ea typeface="+mn-lt"/>
                <a:cs typeface="+mn-lt"/>
              </a:rPr>
              <a:t>: Conducted technical analysis on EUR/INR currency data by calculating key indicators—Moving Average, Bollinger Bands, and CCI—and used these metrics to make Buy, Sell, or Neutral decisions based on September 2024 data.</a:t>
            </a:r>
          </a:p>
        </p:txBody>
      </p:sp>
    </p:spTree>
    <p:extLst>
      <p:ext uri="{BB962C8B-B14F-4D97-AF65-F5344CB8AC3E}">
        <p14:creationId xmlns:p14="http://schemas.microsoft.com/office/powerpoint/2010/main" val="59371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0DEF-E08D-3C4F-0EC8-26E8504333F6}"/>
              </a:ext>
            </a:extLst>
          </p:cNvPr>
          <p:cNvSpPr>
            <a:spLocks noGrp="1"/>
          </p:cNvSpPr>
          <p:nvPr>
            <p:ph type="title"/>
          </p:nvPr>
        </p:nvSpPr>
        <p:spPr/>
        <p:txBody>
          <a:bodyPr/>
          <a:lstStyle/>
          <a:p>
            <a:r>
              <a:rPr lang="en-US" b="1" dirty="0">
                <a:ea typeface="+mj-lt"/>
                <a:cs typeface="+mj-lt"/>
              </a:rPr>
              <a:t>Assignment 1 - AI Prediction Algorithm</a:t>
            </a:r>
            <a:endParaRPr lang="en-US" b="1"/>
          </a:p>
        </p:txBody>
      </p:sp>
      <p:sp>
        <p:nvSpPr>
          <p:cNvPr id="3" name="Content Placeholder 2">
            <a:extLst>
              <a:ext uri="{FF2B5EF4-FFF2-40B4-BE49-F238E27FC236}">
                <a16:creationId xmlns:a16="http://schemas.microsoft.com/office/drawing/2014/main" id="{83624CB3-9B7F-9674-15E5-DA8C07F1C3E4}"/>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Alphashots.AI likely uses a historical pattern recognition algorithm, potentially powered by machine learning techniques in time-series analysis, such as pattern-matching models or similarity-based algorithms. By comparing current price patterns with past data, the algorithm identifies recurring trends and assigns probabilities to potential price ranges. This approach leverages historical data to forecast short-term price movements with statistical confidence</a:t>
            </a:r>
            <a:endParaRPr lang="en-US" dirty="0"/>
          </a:p>
        </p:txBody>
      </p:sp>
      <p:sp>
        <p:nvSpPr>
          <p:cNvPr id="4" name="Date Placeholder 3">
            <a:extLst>
              <a:ext uri="{FF2B5EF4-FFF2-40B4-BE49-F238E27FC236}">
                <a16:creationId xmlns:a16="http://schemas.microsoft.com/office/drawing/2014/main" id="{BF62DB4F-9631-E460-ECD5-EF25ED47B2B4}"/>
              </a:ext>
            </a:extLst>
          </p:cNvPr>
          <p:cNvSpPr>
            <a:spLocks noGrp="1"/>
          </p:cNvSpPr>
          <p:nvPr>
            <p:ph type="dt" sz="half" idx="10"/>
          </p:nvPr>
        </p:nvSpPr>
        <p:spPr/>
        <p:txBody>
          <a:bodyPr/>
          <a:lstStyle/>
          <a:p>
            <a:fld id="{6D4FDF17-D61B-4029-8BFC-7FBE9F6B4666}" type="datetime1">
              <a:t>10/30/2024</a:t>
            </a:fld>
            <a:endParaRPr lang="en-US" dirty="0"/>
          </a:p>
        </p:txBody>
      </p:sp>
      <p:sp>
        <p:nvSpPr>
          <p:cNvPr id="5" name="Footer Placeholder 4">
            <a:extLst>
              <a:ext uri="{FF2B5EF4-FFF2-40B4-BE49-F238E27FC236}">
                <a16:creationId xmlns:a16="http://schemas.microsoft.com/office/drawing/2014/main" id="{796D266E-10E3-B475-4829-A1898F2198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3AAC8-0078-DA54-7A63-8BE71B2C085E}"/>
              </a:ext>
            </a:extLst>
          </p:cNvPr>
          <p:cNvSpPr>
            <a:spLocks noGrp="1"/>
          </p:cNvSpPr>
          <p:nvPr>
            <p:ph type="sldNum" sz="quarter" idx="12"/>
          </p:nvPr>
        </p:nvSpPr>
        <p:spPr/>
        <p:txBody>
          <a:bodyPr/>
          <a:lstStyle/>
          <a:p>
            <a:fld id="{A65A5C87-DF58-40C8-B092-1DE63DB4547E}" type="slidenum">
              <a:rPr lang="en-US" dirty="0"/>
              <a:t>3</a:t>
            </a:fld>
            <a:endParaRPr lang="en-US" dirty="0"/>
          </a:p>
        </p:txBody>
      </p:sp>
    </p:spTree>
    <p:extLst>
      <p:ext uri="{BB962C8B-B14F-4D97-AF65-F5344CB8AC3E}">
        <p14:creationId xmlns:p14="http://schemas.microsoft.com/office/powerpoint/2010/main" val="199129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12D0-B3F8-B7EA-848C-E33198F9E389}"/>
              </a:ext>
            </a:extLst>
          </p:cNvPr>
          <p:cNvSpPr>
            <a:spLocks noGrp="1"/>
          </p:cNvSpPr>
          <p:nvPr>
            <p:ph type="title"/>
          </p:nvPr>
        </p:nvSpPr>
        <p:spPr/>
        <p:txBody>
          <a:bodyPr>
            <a:normAutofit fontScale="90000"/>
          </a:bodyPr>
          <a:lstStyle/>
          <a:p>
            <a:r>
              <a:rPr lang="en-US" b="1" dirty="0">
                <a:ea typeface="+mj-lt"/>
                <a:cs typeface="+mj-lt"/>
              </a:rPr>
              <a:t>Assignment 2 - Technical Analysis of EUR/INR</a:t>
            </a:r>
            <a:endParaRPr lang="en-US" b="1" dirty="0"/>
          </a:p>
        </p:txBody>
      </p:sp>
      <p:sp>
        <p:nvSpPr>
          <p:cNvPr id="3" name="Content Placeholder 2">
            <a:extLst>
              <a:ext uri="{FF2B5EF4-FFF2-40B4-BE49-F238E27FC236}">
                <a16:creationId xmlns:a16="http://schemas.microsoft.com/office/drawing/2014/main" id="{B7F74D30-C052-9317-CED7-01423FBD4711}"/>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The Python code used for this analysis is attached as required in the assignment. The script calculates three key metrics—Moving Average, Bollinger Bands, and CCI—to generate Buy, Sell, or Neutral recommendations for EUR/INR.</a:t>
            </a:r>
          </a:p>
          <a:p>
            <a:r>
              <a:rPr lang="en-US" b="1" dirty="0">
                <a:ea typeface="+mn-lt"/>
                <a:cs typeface="+mn-lt"/>
              </a:rPr>
              <a:t>Indicators Used</a:t>
            </a:r>
            <a:r>
              <a:rPr lang="en-US" dirty="0">
                <a:ea typeface="+mn-lt"/>
                <a:cs typeface="+mn-lt"/>
              </a:rPr>
              <a:t>: Moving Average (20-Day) to analyze price trends for bullish or bearish signals, Bollinger Bands to assess overbought/oversold conditions, and Commodity Channel Index (CCI) to identify potential reversals based on statistical price deviations.</a:t>
            </a:r>
          </a:p>
        </p:txBody>
      </p:sp>
      <p:sp>
        <p:nvSpPr>
          <p:cNvPr id="4" name="Date Placeholder 3">
            <a:extLst>
              <a:ext uri="{FF2B5EF4-FFF2-40B4-BE49-F238E27FC236}">
                <a16:creationId xmlns:a16="http://schemas.microsoft.com/office/drawing/2014/main" id="{90A16259-0B5B-16A5-8A5A-2665CF53EC66}"/>
              </a:ext>
            </a:extLst>
          </p:cNvPr>
          <p:cNvSpPr>
            <a:spLocks noGrp="1"/>
          </p:cNvSpPr>
          <p:nvPr>
            <p:ph type="dt" sz="half" idx="10"/>
          </p:nvPr>
        </p:nvSpPr>
        <p:spPr/>
        <p:txBody>
          <a:bodyPr/>
          <a:lstStyle/>
          <a:p>
            <a:fld id="{C3EB3E86-2E20-4628-A060-7B1F784ACF93}" type="datetime1">
              <a:t>10/30/2024</a:t>
            </a:fld>
            <a:endParaRPr lang="en-US" dirty="0"/>
          </a:p>
        </p:txBody>
      </p:sp>
      <p:sp>
        <p:nvSpPr>
          <p:cNvPr id="5" name="Footer Placeholder 4">
            <a:extLst>
              <a:ext uri="{FF2B5EF4-FFF2-40B4-BE49-F238E27FC236}">
                <a16:creationId xmlns:a16="http://schemas.microsoft.com/office/drawing/2014/main" id="{1A10602D-1FD0-F15F-0AF5-938AC05F4E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9AC35D-9219-6BA1-5373-E0697FB4BB01}"/>
              </a:ext>
            </a:extLst>
          </p:cNvPr>
          <p:cNvSpPr>
            <a:spLocks noGrp="1"/>
          </p:cNvSpPr>
          <p:nvPr>
            <p:ph type="sldNum" sz="quarter" idx="12"/>
          </p:nvPr>
        </p:nvSpPr>
        <p:spPr/>
        <p:txBody>
          <a:bodyPr/>
          <a:lstStyle/>
          <a:p>
            <a:fld id="{A65A5C87-DF58-40C8-B092-1DE63DB4547E}" type="slidenum">
              <a:rPr lang="en-US" dirty="0"/>
              <a:t>4</a:t>
            </a:fld>
            <a:endParaRPr lang="en-US" dirty="0"/>
          </a:p>
        </p:txBody>
      </p:sp>
    </p:spTree>
    <p:extLst>
      <p:ext uri="{BB962C8B-B14F-4D97-AF65-F5344CB8AC3E}">
        <p14:creationId xmlns:p14="http://schemas.microsoft.com/office/powerpoint/2010/main" val="60609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1572-B537-8D03-4F22-5D977ACEBBA6}"/>
              </a:ext>
            </a:extLst>
          </p:cNvPr>
          <p:cNvSpPr>
            <a:spLocks noGrp="1"/>
          </p:cNvSpPr>
          <p:nvPr>
            <p:ph type="title"/>
          </p:nvPr>
        </p:nvSpPr>
        <p:spPr>
          <a:xfrm>
            <a:off x="1115568" y="147588"/>
            <a:ext cx="10168128" cy="912208"/>
          </a:xfrm>
        </p:spPr>
        <p:txBody>
          <a:bodyPr/>
          <a:lstStyle/>
          <a:p>
            <a:r>
              <a:rPr lang="en-US" b="1" dirty="0">
                <a:ea typeface="+mj-lt"/>
                <a:cs typeface="+mj-lt"/>
              </a:rPr>
              <a:t>Indicator Decisions Table</a:t>
            </a:r>
            <a:endParaRPr lang="en-US" b="1" dirty="0"/>
          </a:p>
        </p:txBody>
      </p:sp>
      <p:sp>
        <p:nvSpPr>
          <p:cNvPr id="4" name="Date Placeholder 3">
            <a:extLst>
              <a:ext uri="{FF2B5EF4-FFF2-40B4-BE49-F238E27FC236}">
                <a16:creationId xmlns:a16="http://schemas.microsoft.com/office/drawing/2014/main" id="{6853C38E-A506-023E-E3C1-AA1A9B018943}"/>
              </a:ext>
            </a:extLst>
          </p:cNvPr>
          <p:cNvSpPr>
            <a:spLocks noGrp="1"/>
          </p:cNvSpPr>
          <p:nvPr>
            <p:ph type="dt" sz="half" idx="10"/>
          </p:nvPr>
        </p:nvSpPr>
        <p:spPr/>
        <p:txBody>
          <a:bodyPr/>
          <a:lstStyle/>
          <a:p>
            <a:fld id="{4D90860E-B35E-4653-840E-059030F8B45A}" type="datetime1">
              <a:t>10/30/2024</a:t>
            </a:fld>
            <a:endParaRPr lang="en-US" dirty="0"/>
          </a:p>
        </p:txBody>
      </p:sp>
      <p:sp>
        <p:nvSpPr>
          <p:cNvPr id="5" name="Footer Placeholder 4">
            <a:extLst>
              <a:ext uri="{FF2B5EF4-FFF2-40B4-BE49-F238E27FC236}">
                <a16:creationId xmlns:a16="http://schemas.microsoft.com/office/drawing/2014/main" id="{7D754AA0-1C0D-9E87-263A-B497EB9DB8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3A438F-92E2-FCA7-AC03-FE28FE83EB2A}"/>
              </a:ext>
            </a:extLst>
          </p:cNvPr>
          <p:cNvSpPr>
            <a:spLocks noGrp="1"/>
          </p:cNvSpPr>
          <p:nvPr>
            <p:ph type="sldNum" sz="quarter" idx="12"/>
          </p:nvPr>
        </p:nvSpPr>
        <p:spPr/>
        <p:txBody>
          <a:bodyPr/>
          <a:lstStyle/>
          <a:p>
            <a:fld id="{A65A5C87-DF58-40C8-B092-1DE63DB4547E}" type="slidenum">
              <a:rPr lang="en-US" dirty="0"/>
              <a:t>5</a:t>
            </a:fld>
            <a:endParaRPr lang="en-US" dirty="0"/>
          </a:p>
        </p:txBody>
      </p:sp>
      <p:graphicFrame>
        <p:nvGraphicFramePr>
          <p:cNvPr id="10" name="Content Placeholder 9">
            <a:extLst>
              <a:ext uri="{FF2B5EF4-FFF2-40B4-BE49-F238E27FC236}">
                <a16:creationId xmlns:a16="http://schemas.microsoft.com/office/drawing/2014/main" id="{E2EE7855-B772-203D-D80A-2FA822E4D5B3}"/>
              </a:ext>
            </a:extLst>
          </p:cNvPr>
          <p:cNvGraphicFramePr>
            <a:graphicFrameLocks noGrp="1"/>
          </p:cNvGraphicFramePr>
          <p:nvPr>
            <p:ph idx="1"/>
            <p:extLst>
              <p:ext uri="{D42A27DB-BD31-4B8C-83A1-F6EECF244321}">
                <p14:modId xmlns:p14="http://schemas.microsoft.com/office/powerpoint/2010/main" val="141799490"/>
              </p:ext>
            </p:extLst>
          </p:nvPr>
        </p:nvGraphicFramePr>
        <p:xfrm>
          <a:off x="1096210" y="1069473"/>
          <a:ext cx="10184749" cy="5174824"/>
        </p:xfrm>
        <a:graphic>
          <a:graphicData uri="http://schemas.openxmlformats.org/drawingml/2006/table">
            <a:tbl>
              <a:tblPr firstRow="1" bandRow="1">
                <a:tableStyleId>{5C22544A-7EE6-4342-B048-85BDC9FD1C3A}</a:tableStyleId>
              </a:tblPr>
              <a:tblGrid>
                <a:gridCol w="1717335">
                  <a:extLst>
                    <a:ext uri="{9D8B030D-6E8A-4147-A177-3AD203B41FA5}">
                      <a16:colId xmlns:a16="http://schemas.microsoft.com/office/drawing/2014/main" val="3503043067"/>
                    </a:ext>
                  </a:extLst>
                </a:gridCol>
                <a:gridCol w="5072498">
                  <a:extLst>
                    <a:ext uri="{9D8B030D-6E8A-4147-A177-3AD203B41FA5}">
                      <a16:colId xmlns:a16="http://schemas.microsoft.com/office/drawing/2014/main" val="484750768"/>
                    </a:ext>
                  </a:extLst>
                </a:gridCol>
                <a:gridCol w="3394916">
                  <a:extLst>
                    <a:ext uri="{9D8B030D-6E8A-4147-A177-3AD203B41FA5}">
                      <a16:colId xmlns:a16="http://schemas.microsoft.com/office/drawing/2014/main" val="4074482918"/>
                    </a:ext>
                  </a:extLst>
                </a:gridCol>
              </a:tblGrid>
              <a:tr h="621926">
                <a:tc>
                  <a:txBody>
                    <a:bodyPr/>
                    <a:lstStyle/>
                    <a:p>
                      <a:pPr lvl="0" algn="ctr">
                        <a:buNone/>
                      </a:pPr>
                      <a:r>
                        <a:rPr lang="en-US" sz="1800" b="1" i="0" u="none" strike="noStrike" noProof="0" dirty="0">
                          <a:latin typeface="Avenir Next LT Pro"/>
                        </a:rPr>
                        <a:t>Date</a:t>
                      </a:r>
                      <a:endParaRPr lang="en-US" b="1" dirty="0"/>
                    </a:p>
                  </a:txBody>
                  <a:tcPr/>
                </a:tc>
                <a:tc>
                  <a:txBody>
                    <a:bodyPr/>
                    <a:lstStyle/>
                    <a:p>
                      <a:pPr lvl="0" algn="ctr">
                        <a:lnSpc>
                          <a:spcPct val="100000"/>
                        </a:lnSpc>
                        <a:spcBef>
                          <a:spcPts val="0"/>
                        </a:spcBef>
                        <a:spcAft>
                          <a:spcPts val="0"/>
                        </a:spcAft>
                        <a:buNone/>
                      </a:pPr>
                      <a:r>
                        <a:rPr lang="en-US" b="1" dirty="0"/>
                        <a:t>Indicators</a:t>
                      </a:r>
                      <a:endParaRPr lang="en-US" dirty="0"/>
                    </a:p>
                    <a:p>
                      <a:pPr lvl="0">
                        <a:buNone/>
                      </a:pPr>
                      <a:endParaRPr lang="en-US" dirty="0"/>
                    </a:p>
                  </a:txBody>
                  <a:tcPr/>
                </a:tc>
                <a:tc>
                  <a:txBody>
                    <a:bodyPr/>
                    <a:lstStyle/>
                    <a:p>
                      <a:pPr lvl="0" algn="ctr">
                        <a:lnSpc>
                          <a:spcPct val="100000"/>
                        </a:lnSpc>
                        <a:spcBef>
                          <a:spcPts val="0"/>
                        </a:spcBef>
                        <a:spcAft>
                          <a:spcPts val="0"/>
                        </a:spcAft>
                        <a:buNone/>
                      </a:pPr>
                      <a:r>
                        <a:rPr lang="en-US" b="1" dirty="0"/>
                        <a:t>Decisions</a:t>
                      </a:r>
                      <a:endParaRPr lang="en-US" dirty="0"/>
                    </a:p>
                    <a:p>
                      <a:pPr lvl="0">
                        <a:buNone/>
                      </a:pPr>
                      <a:endParaRPr lang="en-US" dirty="0"/>
                    </a:p>
                  </a:txBody>
                  <a:tcPr/>
                </a:tc>
                <a:extLst>
                  <a:ext uri="{0D108BD9-81ED-4DB2-BD59-A6C34878D82A}">
                    <a16:rowId xmlns:a16="http://schemas.microsoft.com/office/drawing/2014/main" val="2453005946"/>
                  </a:ext>
                </a:extLst>
              </a:tr>
              <a:tr h="1024538">
                <a:tc>
                  <a:txBody>
                    <a:bodyPr/>
                    <a:lstStyle/>
                    <a:p>
                      <a:pPr lvl="0" algn="ctr">
                        <a:buNone/>
                      </a:pPr>
                      <a:r>
                        <a:rPr lang="en-US" sz="1800" b="0" i="0" u="none" strike="noStrike" noProof="0" dirty="0">
                          <a:latin typeface="Avenir Next LT Pro"/>
                        </a:rPr>
                        <a:t>2024-09-24</a:t>
                      </a:r>
                      <a:endParaRPr lang="en-US" dirty="0"/>
                    </a:p>
                  </a:txBody>
                  <a:tcPr/>
                </a:tc>
                <a:tc>
                  <a:txBody>
                    <a:bodyPr/>
                    <a:lstStyle/>
                    <a:p>
                      <a:pPr lvl="0" algn="l">
                        <a:lnSpc>
                          <a:spcPct val="100000"/>
                        </a:lnSpc>
                        <a:spcBef>
                          <a:spcPts val="0"/>
                        </a:spcBef>
                        <a:spcAft>
                          <a:spcPts val="0"/>
                        </a:spcAft>
                        <a:buNone/>
                      </a:pPr>
                      <a:r>
                        <a:rPr lang="en-US" sz="1800" b="1" i="0" u="none" strike="noStrike" noProof="0" dirty="0">
                          <a:latin typeface="Avenir Next LT Pro"/>
                        </a:rPr>
                        <a:t>MA (20-Day):</a:t>
                      </a:r>
                      <a:r>
                        <a:rPr lang="en-US" sz="1800" b="0" i="0" u="none" strike="noStrike" noProof="0" dirty="0">
                          <a:latin typeface="Avenir Next LT Pro"/>
                        </a:rPr>
                        <a:t> 92.89905 </a:t>
                      </a:r>
                      <a:endParaRPr lang="en-US" dirty="0"/>
                    </a:p>
                    <a:p>
                      <a:pPr lvl="0" algn="l">
                        <a:lnSpc>
                          <a:spcPct val="100000"/>
                        </a:lnSpc>
                        <a:spcBef>
                          <a:spcPts val="0"/>
                        </a:spcBef>
                        <a:spcAft>
                          <a:spcPts val="0"/>
                        </a:spcAft>
                        <a:buNone/>
                      </a:pPr>
                      <a:r>
                        <a:rPr lang="en-US" sz="1800" b="1" i="0" u="none" strike="noStrike" noProof="0" dirty="0">
                          <a:latin typeface="Avenir Next LT Pro"/>
                        </a:rPr>
                        <a:t>Bollinger Bands:</a:t>
                      </a:r>
                      <a:r>
                        <a:rPr lang="en-US" sz="1800" b="0" i="0" u="none" strike="noStrike" noProof="0" dirty="0">
                          <a:latin typeface="Avenir Next LT Pro"/>
                        </a:rPr>
                        <a:t> 93.66 / 92.14 </a:t>
                      </a:r>
                      <a:endParaRPr lang="en-US" dirty="0"/>
                    </a:p>
                    <a:p>
                      <a:pPr lvl="0">
                        <a:buNone/>
                      </a:pPr>
                      <a:r>
                        <a:rPr lang="en-US" sz="1800" b="1" i="0" u="none" strike="noStrike" noProof="0" dirty="0">
                          <a:latin typeface="Avenir Next LT Pro"/>
                        </a:rPr>
                        <a:t>CCI:</a:t>
                      </a:r>
                      <a:r>
                        <a:rPr lang="en-US" sz="1800" b="0" i="0" u="none" strike="noStrike" noProof="0" dirty="0">
                          <a:latin typeface="Avenir Next LT Pro"/>
                        </a:rPr>
                        <a:t> 2.11</a:t>
                      </a:r>
                      <a:endParaRPr lang="en-US" dirty="0"/>
                    </a:p>
                  </a:txBody>
                  <a:tcPr/>
                </a:tc>
                <a:tc>
                  <a:txBody>
                    <a:bodyPr/>
                    <a:lstStyle/>
                    <a:p>
                      <a:pPr lvl="0" algn="l">
                        <a:lnSpc>
                          <a:spcPct val="100000"/>
                        </a:lnSpc>
                        <a:spcBef>
                          <a:spcPts val="0"/>
                        </a:spcBef>
                        <a:spcAft>
                          <a:spcPts val="0"/>
                        </a:spcAft>
                        <a:buNone/>
                      </a:pPr>
                      <a:r>
                        <a:rPr lang="en-US" sz="1800" b="1" i="0" u="none" strike="noStrike" noProof="0" dirty="0">
                          <a:latin typeface="Avenir Next LT Pro"/>
                        </a:rPr>
                        <a:t>MA:</a:t>
                      </a:r>
                      <a:r>
                        <a:rPr lang="en-US" sz="1800" b="0" i="0" u="none" strike="noStrike" noProof="0" dirty="0">
                          <a:latin typeface="Avenir Next LT Pro"/>
                        </a:rPr>
                        <a:t> Neutral </a:t>
                      </a:r>
                      <a:endParaRPr lang="en-US" dirty="0"/>
                    </a:p>
                    <a:p>
                      <a:pPr lvl="0" algn="l">
                        <a:lnSpc>
                          <a:spcPct val="100000"/>
                        </a:lnSpc>
                        <a:spcBef>
                          <a:spcPts val="0"/>
                        </a:spcBef>
                        <a:spcAft>
                          <a:spcPts val="0"/>
                        </a:spcAft>
                        <a:buNone/>
                      </a:pPr>
                      <a:r>
                        <a:rPr lang="en-US" sz="1800" b="1" i="0" u="none" strike="noStrike" noProof="0" dirty="0">
                          <a:latin typeface="Avenir Next LT Pro"/>
                        </a:rPr>
                        <a:t>BB:</a:t>
                      </a:r>
                      <a:r>
                        <a:rPr lang="en-US" sz="1800" b="0" i="0" u="none" strike="noStrike" noProof="0" dirty="0">
                          <a:latin typeface="Avenir Next LT Pro"/>
                        </a:rPr>
                        <a:t> Neutral </a:t>
                      </a:r>
                      <a:endParaRPr lang="en-US" dirty="0"/>
                    </a:p>
                    <a:p>
                      <a:pPr lvl="0">
                        <a:buNone/>
                      </a:pPr>
                      <a:r>
                        <a:rPr lang="en-US" sz="1800" b="1" i="0" u="none" strike="noStrike" noProof="0" dirty="0">
                          <a:latin typeface="Avenir Next LT Pro"/>
                        </a:rPr>
                        <a:t>CCI:</a:t>
                      </a:r>
                      <a:r>
                        <a:rPr lang="en-US" sz="1800" b="0" i="0" u="none" strike="noStrike" noProof="0" dirty="0">
                          <a:latin typeface="Avenir Next LT Pro"/>
                        </a:rPr>
                        <a:t> Neutral</a:t>
                      </a:r>
                      <a:endParaRPr lang="en-US" dirty="0"/>
                    </a:p>
                  </a:txBody>
                  <a:tcPr/>
                </a:tc>
                <a:extLst>
                  <a:ext uri="{0D108BD9-81ED-4DB2-BD59-A6C34878D82A}">
                    <a16:rowId xmlns:a16="http://schemas.microsoft.com/office/drawing/2014/main" val="1354006668"/>
                  </a:ext>
                </a:extLst>
              </a:tr>
              <a:tr h="1159808">
                <a:tc>
                  <a:txBody>
                    <a:bodyPr/>
                    <a:lstStyle/>
                    <a:p>
                      <a:pPr lvl="0" algn="ctr">
                        <a:buNone/>
                      </a:pPr>
                      <a:r>
                        <a:rPr lang="en-US" sz="1800" b="0" i="0" u="none" strike="noStrike" noProof="0" dirty="0">
                          <a:latin typeface="Avenir Next LT Pro"/>
                        </a:rPr>
                        <a:t>2024-09-25</a:t>
                      </a:r>
                      <a:endParaRPr lang="en-US" dirty="0"/>
                    </a:p>
                  </a:txBody>
                  <a:tcPr/>
                </a:tc>
                <a:tc>
                  <a:txBody>
                    <a:bodyPr/>
                    <a:lstStyle/>
                    <a:p>
                      <a:pPr lvl="0" algn="l">
                        <a:lnSpc>
                          <a:spcPct val="100000"/>
                        </a:lnSpc>
                        <a:spcBef>
                          <a:spcPts val="0"/>
                        </a:spcBef>
                        <a:spcAft>
                          <a:spcPts val="0"/>
                        </a:spcAft>
                        <a:buNone/>
                      </a:pPr>
                      <a:r>
                        <a:rPr lang="en-US" b="1" dirty="0"/>
                        <a:t>MA (20-Day):</a:t>
                      </a:r>
                      <a:r>
                        <a:rPr lang="en-US" dirty="0"/>
                        <a:t> 92.88485 </a:t>
                      </a:r>
                    </a:p>
                    <a:p>
                      <a:pPr lvl="0" algn="l">
                        <a:lnSpc>
                          <a:spcPct val="100000"/>
                        </a:lnSpc>
                        <a:spcBef>
                          <a:spcPts val="0"/>
                        </a:spcBef>
                        <a:spcAft>
                          <a:spcPts val="0"/>
                        </a:spcAft>
                        <a:buNone/>
                      </a:pPr>
                      <a:r>
                        <a:rPr lang="en-US" b="1" dirty="0"/>
                        <a:t>Bollinger Bands:</a:t>
                      </a:r>
                      <a:r>
                        <a:rPr lang="en-US" dirty="0"/>
                        <a:t> 93.59 / 92.18 </a:t>
                      </a:r>
                    </a:p>
                    <a:p>
                      <a:pPr lvl="0" algn="l">
                        <a:lnSpc>
                          <a:spcPct val="100000"/>
                        </a:lnSpc>
                        <a:spcBef>
                          <a:spcPts val="0"/>
                        </a:spcBef>
                        <a:spcAft>
                          <a:spcPts val="0"/>
                        </a:spcAft>
                        <a:buNone/>
                      </a:pPr>
                      <a:r>
                        <a:rPr lang="en-US" b="1" dirty="0"/>
                        <a:t>CCI:</a:t>
                      </a:r>
                      <a:r>
                        <a:rPr lang="en-US" dirty="0"/>
                        <a:t> 152.51</a:t>
                      </a:r>
                    </a:p>
                    <a:p>
                      <a:pPr lvl="0">
                        <a:buNone/>
                      </a:pPr>
                      <a:endParaRPr lang="en-US" dirty="0"/>
                    </a:p>
                  </a:txBody>
                  <a:tcPr/>
                </a:tc>
                <a:tc>
                  <a:txBody>
                    <a:bodyPr/>
                    <a:lstStyle/>
                    <a:p>
                      <a:pPr lvl="0" algn="l">
                        <a:lnSpc>
                          <a:spcPct val="100000"/>
                        </a:lnSpc>
                        <a:spcBef>
                          <a:spcPts val="0"/>
                        </a:spcBef>
                        <a:spcAft>
                          <a:spcPts val="0"/>
                        </a:spcAft>
                        <a:buNone/>
                      </a:pPr>
                      <a:r>
                        <a:rPr lang="en-US" sz="1800" b="1" i="0" u="none" strike="noStrike" noProof="0" dirty="0">
                          <a:latin typeface="Avenir Next LT Pro"/>
                        </a:rPr>
                        <a:t>MA:</a:t>
                      </a:r>
                      <a:r>
                        <a:rPr lang="en-US" sz="1800" b="0" i="0" u="none" strike="noStrike" noProof="0" dirty="0">
                          <a:latin typeface="Avenir Next LT Pro"/>
                        </a:rPr>
                        <a:t> Buy </a:t>
                      </a:r>
                      <a:endParaRPr lang="en-US" dirty="0"/>
                    </a:p>
                    <a:p>
                      <a:pPr lvl="0" algn="l">
                        <a:lnSpc>
                          <a:spcPct val="100000"/>
                        </a:lnSpc>
                        <a:spcBef>
                          <a:spcPts val="0"/>
                        </a:spcBef>
                        <a:spcAft>
                          <a:spcPts val="0"/>
                        </a:spcAft>
                        <a:buNone/>
                      </a:pPr>
                      <a:r>
                        <a:rPr lang="en-US" sz="1800" b="1" i="0" u="none" strike="noStrike" noProof="0" dirty="0">
                          <a:latin typeface="Avenir Next LT Pro"/>
                        </a:rPr>
                        <a:t>BB:</a:t>
                      </a:r>
                      <a:r>
                        <a:rPr lang="en-US" sz="1800" b="0" i="0" u="none" strike="noStrike" noProof="0" dirty="0">
                          <a:latin typeface="Avenir Next LT Pro"/>
                        </a:rPr>
                        <a:t> Neutral </a:t>
                      </a:r>
                      <a:endParaRPr lang="en-US" dirty="0"/>
                    </a:p>
                    <a:p>
                      <a:pPr lvl="0">
                        <a:buNone/>
                      </a:pPr>
                      <a:r>
                        <a:rPr lang="en-US" sz="1800" b="1" i="0" u="none" strike="noStrike" noProof="0" dirty="0">
                          <a:latin typeface="Avenir Next LT Pro"/>
                        </a:rPr>
                        <a:t>CCI:</a:t>
                      </a:r>
                      <a:r>
                        <a:rPr lang="en-US" sz="1800" b="0" i="0" u="none" strike="noStrike" noProof="0" dirty="0">
                          <a:latin typeface="Avenir Next LT Pro"/>
                        </a:rPr>
                        <a:t> Sell</a:t>
                      </a:r>
                      <a:endParaRPr lang="en-US" dirty="0"/>
                    </a:p>
                  </a:txBody>
                  <a:tcPr/>
                </a:tc>
                <a:extLst>
                  <a:ext uri="{0D108BD9-81ED-4DB2-BD59-A6C34878D82A}">
                    <a16:rowId xmlns:a16="http://schemas.microsoft.com/office/drawing/2014/main" val="3475276477"/>
                  </a:ext>
                </a:extLst>
              </a:tr>
              <a:tr h="1126191">
                <a:tc>
                  <a:txBody>
                    <a:bodyPr/>
                    <a:lstStyle/>
                    <a:p>
                      <a:pPr lvl="0" algn="ctr">
                        <a:buNone/>
                      </a:pPr>
                      <a:r>
                        <a:rPr lang="en-US" sz="1800" b="0" i="0" u="none" strike="noStrike" noProof="0" dirty="0">
                          <a:latin typeface="Avenir Next LT Pro"/>
                        </a:rPr>
                        <a:t>2024-09-26</a:t>
                      </a:r>
                      <a:endParaRPr lang="en-US" dirty="0"/>
                    </a:p>
                  </a:txBody>
                  <a:tcPr/>
                </a:tc>
                <a:tc>
                  <a:txBody>
                    <a:bodyPr/>
                    <a:lstStyle/>
                    <a:p>
                      <a:pPr lvl="0" algn="l">
                        <a:lnSpc>
                          <a:spcPct val="100000"/>
                        </a:lnSpc>
                        <a:spcBef>
                          <a:spcPts val="0"/>
                        </a:spcBef>
                        <a:spcAft>
                          <a:spcPts val="0"/>
                        </a:spcAft>
                        <a:buNone/>
                      </a:pPr>
                      <a:r>
                        <a:rPr lang="en-US" sz="1800" b="1" i="0" u="none" strike="noStrike" noProof="0" dirty="0">
                          <a:latin typeface="Avenir Next LT Pro"/>
                        </a:rPr>
                        <a:t>MA (20-Day):</a:t>
                      </a:r>
                      <a:r>
                        <a:rPr lang="en-US" sz="1800" b="0" i="0" u="none" strike="noStrike" noProof="0" dirty="0">
                          <a:latin typeface="Avenir Next LT Pro"/>
                        </a:rPr>
                        <a:t> 92.86995 </a:t>
                      </a:r>
                      <a:endParaRPr lang="en-US" dirty="0"/>
                    </a:p>
                    <a:p>
                      <a:pPr lvl="0" algn="l">
                        <a:lnSpc>
                          <a:spcPct val="100000"/>
                        </a:lnSpc>
                        <a:spcBef>
                          <a:spcPts val="0"/>
                        </a:spcBef>
                        <a:spcAft>
                          <a:spcPts val="0"/>
                        </a:spcAft>
                        <a:buNone/>
                      </a:pPr>
                      <a:r>
                        <a:rPr lang="en-US" sz="1800" b="1" i="0" u="none" strike="noStrike" noProof="0" dirty="0">
                          <a:latin typeface="Avenir Next LT Pro"/>
                        </a:rPr>
                        <a:t>Bollinger Bands:</a:t>
                      </a:r>
                      <a:r>
                        <a:rPr lang="en-US" sz="1800" b="0" i="0" u="none" strike="noStrike" noProof="0" dirty="0">
                          <a:latin typeface="Avenir Next LT Pro"/>
                        </a:rPr>
                        <a:t> 93.55 / 92.19 </a:t>
                      </a:r>
                      <a:endParaRPr lang="en-US" dirty="0"/>
                    </a:p>
                    <a:p>
                      <a:pPr lvl="0">
                        <a:buNone/>
                      </a:pPr>
                      <a:r>
                        <a:rPr lang="en-US" sz="1800" b="1" i="0" u="none" strike="noStrike" noProof="0" dirty="0">
                          <a:latin typeface="Avenir Next LT Pro"/>
                        </a:rPr>
                        <a:t>CCI:</a:t>
                      </a:r>
                      <a:r>
                        <a:rPr lang="en-US" sz="1800" b="0" i="0" u="none" strike="noStrike" noProof="0" dirty="0">
                          <a:latin typeface="Avenir Next LT Pro"/>
                        </a:rPr>
                        <a:t> 82.08</a:t>
                      </a:r>
                      <a:endParaRPr lang="en-US" dirty="0"/>
                    </a:p>
                  </a:txBody>
                  <a:tcPr/>
                </a:tc>
                <a:tc>
                  <a:txBody>
                    <a:bodyPr/>
                    <a:lstStyle/>
                    <a:p>
                      <a:pPr lvl="0" algn="l">
                        <a:lnSpc>
                          <a:spcPct val="100000"/>
                        </a:lnSpc>
                        <a:spcBef>
                          <a:spcPts val="0"/>
                        </a:spcBef>
                        <a:spcAft>
                          <a:spcPts val="0"/>
                        </a:spcAft>
                        <a:buNone/>
                      </a:pPr>
                      <a:r>
                        <a:rPr lang="en-US" sz="1800" b="1" i="0" u="none" strike="noStrike" noProof="0" dirty="0">
                          <a:latin typeface="Avenir Next LT Pro"/>
                        </a:rPr>
                        <a:t>MA:</a:t>
                      </a:r>
                      <a:r>
                        <a:rPr lang="en-US" sz="1800" b="0" i="0" u="none" strike="noStrike" noProof="0" dirty="0">
                          <a:latin typeface="Avenir Next LT Pro"/>
                        </a:rPr>
                        <a:t> Buy </a:t>
                      </a:r>
                      <a:endParaRPr lang="en-US" dirty="0"/>
                    </a:p>
                    <a:p>
                      <a:pPr lvl="0" algn="l">
                        <a:lnSpc>
                          <a:spcPct val="100000"/>
                        </a:lnSpc>
                        <a:spcBef>
                          <a:spcPts val="0"/>
                        </a:spcBef>
                        <a:spcAft>
                          <a:spcPts val="0"/>
                        </a:spcAft>
                        <a:buNone/>
                      </a:pPr>
                      <a:r>
                        <a:rPr lang="en-US" sz="1800" b="1" i="0" u="none" strike="noStrike" noProof="0" dirty="0">
                          <a:latin typeface="Avenir Next LT Pro"/>
                        </a:rPr>
                        <a:t>BB:</a:t>
                      </a:r>
                      <a:r>
                        <a:rPr lang="en-US" sz="1800" b="0" i="0" u="none" strike="noStrike" noProof="0" dirty="0">
                          <a:latin typeface="Avenir Next LT Pro"/>
                        </a:rPr>
                        <a:t> Neutral </a:t>
                      </a:r>
                      <a:endParaRPr lang="en-US" dirty="0"/>
                    </a:p>
                    <a:p>
                      <a:pPr lvl="0">
                        <a:buNone/>
                      </a:pPr>
                      <a:r>
                        <a:rPr lang="en-US" sz="1800" b="1" i="0" u="none" strike="noStrike" noProof="0" dirty="0">
                          <a:latin typeface="Avenir Next LT Pro"/>
                        </a:rPr>
                        <a:t>CCI:</a:t>
                      </a:r>
                      <a:r>
                        <a:rPr lang="en-US" sz="1800" b="0" i="0" u="none" strike="noStrike" noProof="0" dirty="0">
                          <a:latin typeface="Avenir Next LT Pro"/>
                        </a:rPr>
                        <a:t> Neutral</a:t>
                      </a:r>
                      <a:endParaRPr lang="en-US" dirty="0"/>
                    </a:p>
                  </a:txBody>
                  <a:tcPr/>
                </a:tc>
                <a:extLst>
                  <a:ext uri="{0D108BD9-81ED-4DB2-BD59-A6C34878D82A}">
                    <a16:rowId xmlns:a16="http://schemas.microsoft.com/office/drawing/2014/main" val="503284337"/>
                  </a:ext>
                </a:extLst>
              </a:tr>
              <a:tr h="1195295">
                <a:tc>
                  <a:txBody>
                    <a:bodyPr/>
                    <a:lstStyle/>
                    <a:p>
                      <a:pPr lvl="0" algn="ctr">
                        <a:buNone/>
                      </a:pPr>
                      <a:r>
                        <a:rPr lang="en-US" sz="1800" b="0" i="0" u="none" strike="noStrike" noProof="0" dirty="0">
                          <a:latin typeface="Avenir Next LT Pro"/>
                        </a:rPr>
                        <a:t>2024-09-27</a:t>
                      </a:r>
                      <a:endParaRPr lang="en-US" dirty="0"/>
                    </a:p>
                  </a:txBody>
                  <a:tcPr/>
                </a:tc>
                <a:tc>
                  <a:txBody>
                    <a:bodyPr/>
                    <a:lstStyle/>
                    <a:p>
                      <a:pPr lvl="0" algn="l">
                        <a:lnSpc>
                          <a:spcPct val="100000"/>
                        </a:lnSpc>
                        <a:spcBef>
                          <a:spcPts val="0"/>
                        </a:spcBef>
                        <a:spcAft>
                          <a:spcPts val="0"/>
                        </a:spcAft>
                        <a:buNone/>
                      </a:pPr>
                      <a:r>
                        <a:rPr lang="en-US" b="1" dirty="0"/>
                        <a:t>MA (20-Day):</a:t>
                      </a:r>
                      <a:r>
                        <a:rPr lang="en-US" dirty="0"/>
                        <a:t> 92.89445 </a:t>
                      </a:r>
                    </a:p>
                    <a:p>
                      <a:pPr lvl="0" algn="l">
                        <a:lnSpc>
                          <a:spcPct val="100000"/>
                        </a:lnSpc>
                        <a:spcBef>
                          <a:spcPts val="0"/>
                        </a:spcBef>
                        <a:spcAft>
                          <a:spcPts val="0"/>
                        </a:spcAft>
                        <a:buNone/>
                      </a:pPr>
                      <a:r>
                        <a:rPr lang="en-US" b="1" dirty="0"/>
                        <a:t>Bollinger Bands:</a:t>
                      </a:r>
                      <a:r>
                        <a:rPr lang="en-US" dirty="0"/>
                        <a:t> 93.61 / 92.18 </a:t>
                      </a:r>
                    </a:p>
                    <a:p>
                      <a:pPr lvl="0" algn="l">
                        <a:lnSpc>
                          <a:spcPct val="100000"/>
                        </a:lnSpc>
                        <a:spcBef>
                          <a:spcPts val="0"/>
                        </a:spcBef>
                        <a:spcAft>
                          <a:spcPts val="0"/>
                        </a:spcAft>
                        <a:buNone/>
                      </a:pPr>
                      <a:r>
                        <a:rPr lang="en-US" b="1" dirty="0"/>
                        <a:t>CCI:</a:t>
                      </a:r>
                      <a:r>
                        <a:rPr lang="en-US" dirty="0"/>
                        <a:t> 120.85</a:t>
                      </a:r>
                    </a:p>
                    <a:p>
                      <a:pPr lvl="0">
                        <a:buNone/>
                      </a:pPr>
                      <a:endParaRPr lang="en-US" dirty="0"/>
                    </a:p>
                  </a:txBody>
                  <a:tcPr/>
                </a:tc>
                <a:tc>
                  <a:txBody>
                    <a:bodyPr/>
                    <a:lstStyle/>
                    <a:p>
                      <a:pPr lvl="0" algn="l">
                        <a:lnSpc>
                          <a:spcPct val="100000"/>
                        </a:lnSpc>
                        <a:spcBef>
                          <a:spcPts val="0"/>
                        </a:spcBef>
                        <a:spcAft>
                          <a:spcPts val="0"/>
                        </a:spcAft>
                        <a:buNone/>
                      </a:pPr>
                      <a:r>
                        <a:rPr lang="en-US" sz="1800" b="1" i="0" u="none" strike="noStrike" noProof="0" dirty="0">
                          <a:latin typeface="Avenir Next LT Pro"/>
                        </a:rPr>
                        <a:t>MA:</a:t>
                      </a:r>
                      <a:r>
                        <a:rPr lang="en-US" sz="1800" b="0" i="0" u="none" strike="noStrike" noProof="0" dirty="0">
                          <a:latin typeface="Avenir Next LT Pro"/>
                        </a:rPr>
                        <a:t> Buy </a:t>
                      </a:r>
                      <a:endParaRPr lang="en-US" dirty="0"/>
                    </a:p>
                    <a:p>
                      <a:pPr lvl="0" algn="l">
                        <a:lnSpc>
                          <a:spcPct val="100000"/>
                        </a:lnSpc>
                        <a:spcBef>
                          <a:spcPts val="0"/>
                        </a:spcBef>
                        <a:spcAft>
                          <a:spcPts val="0"/>
                        </a:spcAft>
                        <a:buNone/>
                      </a:pPr>
                      <a:r>
                        <a:rPr lang="en-US" sz="1800" b="1" i="0" u="none" strike="noStrike" noProof="0" dirty="0">
                          <a:latin typeface="Avenir Next LT Pro"/>
                        </a:rPr>
                        <a:t>BB:</a:t>
                      </a:r>
                      <a:r>
                        <a:rPr lang="en-US" sz="1800" b="0" i="0" u="none" strike="noStrike" noProof="0" dirty="0">
                          <a:latin typeface="Avenir Next LT Pro"/>
                        </a:rPr>
                        <a:t> Neutral </a:t>
                      </a:r>
                      <a:endParaRPr lang="en-US" dirty="0"/>
                    </a:p>
                    <a:p>
                      <a:pPr lvl="0">
                        <a:buNone/>
                      </a:pPr>
                      <a:r>
                        <a:rPr lang="en-US" sz="1800" b="1" i="0" u="none" strike="noStrike" noProof="0" dirty="0">
                          <a:latin typeface="Avenir Next LT Pro"/>
                        </a:rPr>
                        <a:t>CCI:</a:t>
                      </a:r>
                      <a:r>
                        <a:rPr lang="en-US" sz="1800" b="0" i="0" u="none" strike="noStrike" noProof="0" dirty="0">
                          <a:latin typeface="Avenir Next LT Pro"/>
                        </a:rPr>
                        <a:t> Sell</a:t>
                      </a:r>
                      <a:endParaRPr lang="en-US" dirty="0"/>
                    </a:p>
                  </a:txBody>
                  <a:tcPr/>
                </a:tc>
                <a:extLst>
                  <a:ext uri="{0D108BD9-81ED-4DB2-BD59-A6C34878D82A}">
                    <a16:rowId xmlns:a16="http://schemas.microsoft.com/office/drawing/2014/main" val="3663519960"/>
                  </a:ext>
                </a:extLst>
              </a:tr>
            </a:tbl>
          </a:graphicData>
        </a:graphic>
      </p:graphicFrame>
    </p:spTree>
    <p:extLst>
      <p:ext uri="{BB962C8B-B14F-4D97-AF65-F5344CB8AC3E}">
        <p14:creationId xmlns:p14="http://schemas.microsoft.com/office/powerpoint/2010/main" val="384464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77E4-FA02-A18D-EBB3-BD62889FFE80}"/>
              </a:ext>
            </a:extLst>
          </p:cNvPr>
          <p:cNvSpPr>
            <a:spLocks noGrp="1"/>
          </p:cNvSpPr>
          <p:nvPr>
            <p:ph type="title"/>
          </p:nvPr>
        </p:nvSpPr>
        <p:spPr>
          <a:xfrm>
            <a:off x="868680" y="1709928"/>
            <a:ext cx="3099816" cy="1709928"/>
          </a:xfrm>
        </p:spPr>
        <p:txBody>
          <a:bodyPr anchor="t">
            <a:normAutofit/>
          </a:bodyPr>
          <a:lstStyle/>
          <a:p>
            <a:r>
              <a:rPr lang="en-US" b="1" dirty="0"/>
              <a:t>Graphs</a:t>
            </a:r>
          </a:p>
        </p:txBody>
      </p:sp>
      <p:pic>
        <p:nvPicPr>
          <p:cNvPr id="7" name="Content Placeholder 6">
            <a:extLst>
              <a:ext uri="{FF2B5EF4-FFF2-40B4-BE49-F238E27FC236}">
                <a16:creationId xmlns:a16="http://schemas.microsoft.com/office/drawing/2014/main" id="{717BE923-B2C8-21D3-28BD-B8625A17A10C}"/>
              </a:ext>
            </a:extLst>
          </p:cNvPr>
          <p:cNvPicPr>
            <a:picLocks noGrp="1" noChangeAspect="1"/>
          </p:cNvPicPr>
          <p:nvPr>
            <p:ph type="pic" idx="1"/>
          </p:nvPr>
        </p:nvPicPr>
        <p:blipFill>
          <a:blip r:embed="rId2"/>
          <a:srcRect l="7476" r="524"/>
          <a:stretch/>
        </p:blipFill>
        <p:spPr>
          <a:xfrm>
            <a:off x="4965192" y="1161288"/>
            <a:ext cx="6729984" cy="4645152"/>
          </a:xfrm>
          <a:noFill/>
        </p:spPr>
      </p:pic>
      <p:sp>
        <p:nvSpPr>
          <p:cNvPr id="16" name="Text Placeholder 3">
            <a:extLst>
              <a:ext uri="{FF2B5EF4-FFF2-40B4-BE49-F238E27FC236}">
                <a16:creationId xmlns:a16="http://schemas.microsoft.com/office/drawing/2014/main" id="{A8D101AD-31AD-237F-0E00-3230470B673C}"/>
              </a:ext>
            </a:extLst>
          </p:cNvPr>
          <p:cNvSpPr>
            <a:spLocks noGrp="1"/>
          </p:cNvSpPr>
          <p:nvPr>
            <p:ph type="body" sz="half" idx="2"/>
          </p:nvPr>
        </p:nvSpPr>
        <p:spPr>
          <a:xfrm>
            <a:off x="868680" y="3438144"/>
            <a:ext cx="3099816" cy="2057400"/>
          </a:xfrm>
        </p:spPr>
        <p:txBody>
          <a:bodyPr vert="horz" lIns="91440" tIns="45720" rIns="91440" bIns="45720" rtlCol="0" anchor="t">
            <a:normAutofit/>
          </a:bodyPr>
          <a:lstStyle/>
          <a:p>
            <a:r>
              <a:rPr lang="en-US" sz="2000" dirty="0">
                <a:solidFill>
                  <a:srgbClr val="CE9178"/>
                </a:solidFill>
                <a:latin typeface="Consolas"/>
              </a:rPr>
              <a:t>Closing Prices and 20-Day Moving Average with Decisions</a:t>
            </a:r>
            <a:endParaRPr lang="en-US" sz="2000" dirty="0"/>
          </a:p>
          <a:p>
            <a:endParaRPr lang="en-US" dirty="0"/>
          </a:p>
        </p:txBody>
      </p:sp>
      <p:sp>
        <p:nvSpPr>
          <p:cNvPr id="4" name="Date Placeholder 3">
            <a:extLst>
              <a:ext uri="{FF2B5EF4-FFF2-40B4-BE49-F238E27FC236}">
                <a16:creationId xmlns:a16="http://schemas.microsoft.com/office/drawing/2014/main" id="{E282D54E-3767-8052-476E-4002A21EBAB1}"/>
              </a:ext>
            </a:extLst>
          </p:cNvPr>
          <p:cNvSpPr>
            <a:spLocks noGrp="1"/>
          </p:cNvSpPr>
          <p:nvPr>
            <p:ph type="dt" sz="half" idx="10"/>
          </p:nvPr>
        </p:nvSpPr>
        <p:spPr>
          <a:xfrm>
            <a:off x="868680" y="6356350"/>
            <a:ext cx="2743200" cy="365125"/>
          </a:xfrm>
        </p:spPr>
        <p:txBody>
          <a:bodyPr anchor="ctr">
            <a:normAutofit/>
          </a:bodyPr>
          <a:lstStyle/>
          <a:p>
            <a:pPr>
              <a:spcAft>
                <a:spcPts val="600"/>
              </a:spcAft>
            </a:pPr>
            <a:fld id="{BD946BC8-5113-4622-BCA3-C634E3172F11}" type="datetime1">
              <a:rPr lang="en-US"/>
              <a:pPr>
                <a:spcAft>
                  <a:spcPts val="600"/>
                </a:spcAft>
              </a:pPr>
              <a:t>10/30/2024</a:t>
            </a:fld>
            <a:endParaRPr lang="en-US"/>
          </a:p>
        </p:txBody>
      </p:sp>
      <p:sp>
        <p:nvSpPr>
          <p:cNvPr id="17" name="Footer Placeholder 5">
            <a:extLst>
              <a:ext uri="{FF2B5EF4-FFF2-40B4-BE49-F238E27FC236}">
                <a16:creationId xmlns:a16="http://schemas.microsoft.com/office/drawing/2014/main" id="{1FF162EB-928F-D6E9-72E7-A5731D6B29F3}"/>
              </a:ext>
            </a:extLst>
          </p:cNvPr>
          <p:cNvSpPr>
            <a:spLocks noGrp="1"/>
          </p:cNvSpPr>
          <p:nvPr>
            <p:ph type="ftr" sz="quarter" idx="11"/>
          </p:nvPr>
        </p:nvSpPr>
        <p:spPr>
          <a:xfrm>
            <a:off x="403860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E1FD05C7-0B08-132F-D1E7-EFB32A58939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65A5C87-DF58-40C8-B092-1DE63DB4547E}" type="slidenum">
              <a:rPr lang="en-US" dirty="0"/>
              <a:pPr>
                <a:spcAft>
                  <a:spcPts val="600"/>
                </a:spcAft>
              </a:pPr>
              <a:t>6</a:t>
            </a:fld>
            <a:endParaRPr lang="en-US"/>
          </a:p>
        </p:txBody>
      </p:sp>
    </p:spTree>
    <p:extLst>
      <p:ext uri="{BB962C8B-B14F-4D97-AF65-F5344CB8AC3E}">
        <p14:creationId xmlns:p14="http://schemas.microsoft.com/office/powerpoint/2010/main" val="230029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77E4-FA02-A18D-EBB3-BD62889FFE80}"/>
              </a:ext>
            </a:extLst>
          </p:cNvPr>
          <p:cNvSpPr>
            <a:spLocks noGrp="1"/>
          </p:cNvSpPr>
          <p:nvPr>
            <p:ph type="title"/>
          </p:nvPr>
        </p:nvSpPr>
        <p:spPr>
          <a:xfrm>
            <a:off x="868680" y="1709928"/>
            <a:ext cx="3099816" cy="1709928"/>
          </a:xfrm>
        </p:spPr>
        <p:txBody>
          <a:bodyPr anchor="t">
            <a:normAutofit/>
          </a:bodyPr>
          <a:lstStyle/>
          <a:p>
            <a:r>
              <a:rPr lang="en-US" b="1" dirty="0"/>
              <a:t>Graphs</a:t>
            </a:r>
          </a:p>
        </p:txBody>
      </p:sp>
      <p:sp>
        <p:nvSpPr>
          <p:cNvPr id="16" name="Text Placeholder 3">
            <a:extLst>
              <a:ext uri="{FF2B5EF4-FFF2-40B4-BE49-F238E27FC236}">
                <a16:creationId xmlns:a16="http://schemas.microsoft.com/office/drawing/2014/main" id="{A8D101AD-31AD-237F-0E00-3230470B673C}"/>
              </a:ext>
            </a:extLst>
          </p:cNvPr>
          <p:cNvSpPr>
            <a:spLocks noGrp="1"/>
          </p:cNvSpPr>
          <p:nvPr>
            <p:ph type="body" sz="half" idx="2"/>
          </p:nvPr>
        </p:nvSpPr>
        <p:spPr>
          <a:xfrm>
            <a:off x="868680" y="3438144"/>
            <a:ext cx="3099816" cy="2057400"/>
          </a:xfrm>
        </p:spPr>
        <p:txBody>
          <a:bodyPr vert="horz" lIns="91440" tIns="45720" rIns="91440" bIns="45720" rtlCol="0" anchor="t">
            <a:normAutofit/>
          </a:bodyPr>
          <a:lstStyle/>
          <a:p>
            <a:r>
              <a:rPr lang="en-US" sz="2000" dirty="0">
                <a:solidFill>
                  <a:srgbClr val="CE9178"/>
                </a:solidFill>
                <a:latin typeface="Consolas"/>
              </a:rPr>
              <a:t>Closing Prices with Bollinger Bands and Decisions</a:t>
            </a:r>
            <a:endParaRPr lang="en-US" sz="2000"/>
          </a:p>
          <a:p>
            <a:endParaRPr lang="en-US" sz="2000" dirty="0"/>
          </a:p>
        </p:txBody>
      </p:sp>
      <p:sp>
        <p:nvSpPr>
          <p:cNvPr id="4" name="Date Placeholder 3">
            <a:extLst>
              <a:ext uri="{FF2B5EF4-FFF2-40B4-BE49-F238E27FC236}">
                <a16:creationId xmlns:a16="http://schemas.microsoft.com/office/drawing/2014/main" id="{E282D54E-3767-8052-476E-4002A21EBAB1}"/>
              </a:ext>
            </a:extLst>
          </p:cNvPr>
          <p:cNvSpPr>
            <a:spLocks noGrp="1"/>
          </p:cNvSpPr>
          <p:nvPr>
            <p:ph type="dt" sz="half" idx="10"/>
          </p:nvPr>
        </p:nvSpPr>
        <p:spPr>
          <a:xfrm>
            <a:off x="868680" y="6356350"/>
            <a:ext cx="2743200" cy="365125"/>
          </a:xfrm>
        </p:spPr>
        <p:txBody>
          <a:bodyPr anchor="ctr">
            <a:normAutofit/>
          </a:bodyPr>
          <a:lstStyle/>
          <a:p>
            <a:pPr>
              <a:spcAft>
                <a:spcPts val="600"/>
              </a:spcAft>
            </a:pPr>
            <a:fld id="{BD946BC8-5113-4622-BCA3-C634E3172F11}" type="datetime1">
              <a:rPr lang="en-US"/>
              <a:pPr>
                <a:spcAft>
                  <a:spcPts val="600"/>
                </a:spcAft>
              </a:pPr>
              <a:t>10/30/2024</a:t>
            </a:fld>
            <a:endParaRPr lang="en-US"/>
          </a:p>
        </p:txBody>
      </p:sp>
      <p:sp>
        <p:nvSpPr>
          <p:cNvPr id="17" name="Footer Placeholder 5">
            <a:extLst>
              <a:ext uri="{FF2B5EF4-FFF2-40B4-BE49-F238E27FC236}">
                <a16:creationId xmlns:a16="http://schemas.microsoft.com/office/drawing/2014/main" id="{1FF162EB-928F-D6E9-72E7-A5731D6B29F3}"/>
              </a:ext>
            </a:extLst>
          </p:cNvPr>
          <p:cNvSpPr>
            <a:spLocks noGrp="1"/>
          </p:cNvSpPr>
          <p:nvPr>
            <p:ph type="ftr" sz="quarter" idx="11"/>
          </p:nvPr>
        </p:nvSpPr>
        <p:spPr>
          <a:xfrm>
            <a:off x="403860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E1FD05C7-0B08-132F-D1E7-EFB32A58939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65A5C87-DF58-40C8-B092-1DE63DB4547E}" type="slidenum">
              <a:rPr lang="en-US" dirty="0"/>
              <a:pPr>
                <a:spcAft>
                  <a:spcPts val="600"/>
                </a:spcAft>
              </a:pPr>
              <a:t>7</a:t>
            </a:fld>
            <a:endParaRPr lang="en-US"/>
          </a:p>
        </p:txBody>
      </p:sp>
      <p:pic>
        <p:nvPicPr>
          <p:cNvPr id="8" name="Picture Placeholder 7">
            <a:extLst>
              <a:ext uri="{FF2B5EF4-FFF2-40B4-BE49-F238E27FC236}">
                <a16:creationId xmlns:a16="http://schemas.microsoft.com/office/drawing/2014/main" id="{E41D3E02-199B-EC81-07C6-6674F9FA7EF7}"/>
              </a:ext>
            </a:extLst>
          </p:cNvPr>
          <p:cNvPicPr>
            <a:picLocks noGrp="1" noChangeAspect="1"/>
          </p:cNvPicPr>
          <p:nvPr>
            <p:ph type="pic" idx="1"/>
          </p:nvPr>
        </p:nvPicPr>
        <p:blipFill>
          <a:blip r:embed="rId2"/>
          <a:srcRect l="9272" r="9272"/>
          <a:stretch/>
        </p:blipFill>
        <p:spPr>
          <a:xfrm>
            <a:off x="4965192" y="1191517"/>
            <a:ext cx="6729984" cy="4610524"/>
          </a:xfrm>
        </p:spPr>
      </p:pic>
    </p:spTree>
    <p:extLst>
      <p:ext uri="{BB962C8B-B14F-4D97-AF65-F5344CB8AC3E}">
        <p14:creationId xmlns:p14="http://schemas.microsoft.com/office/powerpoint/2010/main" val="24038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77E4-FA02-A18D-EBB3-BD62889FFE80}"/>
              </a:ext>
            </a:extLst>
          </p:cNvPr>
          <p:cNvSpPr>
            <a:spLocks noGrp="1"/>
          </p:cNvSpPr>
          <p:nvPr>
            <p:ph type="title"/>
          </p:nvPr>
        </p:nvSpPr>
        <p:spPr>
          <a:xfrm>
            <a:off x="868680" y="1709928"/>
            <a:ext cx="3099816" cy="1709928"/>
          </a:xfrm>
        </p:spPr>
        <p:txBody>
          <a:bodyPr anchor="t">
            <a:normAutofit/>
          </a:bodyPr>
          <a:lstStyle/>
          <a:p>
            <a:r>
              <a:rPr lang="en-US" b="1" dirty="0"/>
              <a:t>Graphs</a:t>
            </a:r>
          </a:p>
        </p:txBody>
      </p:sp>
      <p:sp>
        <p:nvSpPr>
          <p:cNvPr id="16" name="Text Placeholder 3">
            <a:extLst>
              <a:ext uri="{FF2B5EF4-FFF2-40B4-BE49-F238E27FC236}">
                <a16:creationId xmlns:a16="http://schemas.microsoft.com/office/drawing/2014/main" id="{A8D101AD-31AD-237F-0E00-3230470B673C}"/>
              </a:ext>
            </a:extLst>
          </p:cNvPr>
          <p:cNvSpPr>
            <a:spLocks noGrp="1"/>
          </p:cNvSpPr>
          <p:nvPr>
            <p:ph type="body" sz="half" idx="2"/>
          </p:nvPr>
        </p:nvSpPr>
        <p:spPr>
          <a:xfrm>
            <a:off x="868680" y="3438144"/>
            <a:ext cx="3099816" cy="2057400"/>
          </a:xfrm>
        </p:spPr>
        <p:txBody>
          <a:bodyPr vert="horz" lIns="91440" tIns="45720" rIns="91440" bIns="45720" rtlCol="0" anchor="t">
            <a:normAutofit/>
          </a:bodyPr>
          <a:lstStyle/>
          <a:p>
            <a:r>
              <a:rPr lang="en-US" sz="2000" dirty="0">
                <a:solidFill>
                  <a:srgbClr val="CE9178"/>
                </a:solidFill>
                <a:latin typeface="Consolas"/>
              </a:rPr>
              <a:t>Commodity Channel Index (CCI) with Buy/Sell Decisions</a:t>
            </a:r>
            <a:endParaRPr lang="en-US" sz="2000" dirty="0">
              <a:solidFill>
                <a:srgbClr val="000000"/>
              </a:solidFill>
              <a:latin typeface="Avenir Next LT Pro"/>
            </a:endParaRPr>
          </a:p>
          <a:p>
            <a:endParaRPr lang="en-US" sz="2000" dirty="0">
              <a:solidFill>
                <a:srgbClr val="CE9178"/>
              </a:solidFill>
              <a:latin typeface="Consolas"/>
            </a:endParaRPr>
          </a:p>
          <a:p>
            <a:endParaRPr lang="en-US" sz="2000" dirty="0"/>
          </a:p>
        </p:txBody>
      </p:sp>
      <p:sp>
        <p:nvSpPr>
          <p:cNvPr id="4" name="Date Placeholder 3">
            <a:extLst>
              <a:ext uri="{FF2B5EF4-FFF2-40B4-BE49-F238E27FC236}">
                <a16:creationId xmlns:a16="http://schemas.microsoft.com/office/drawing/2014/main" id="{E282D54E-3767-8052-476E-4002A21EBAB1}"/>
              </a:ext>
            </a:extLst>
          </p:cNvPr>
          <p:cNvSpPr>
            <a:spLocks noGrp="1"/>
          </p:cNvSpPr>
          <p:nvPr>
            <p:ph type="dt" sz="half" idx="10"/>
          </p:nvPr>
        </p:nvSpPr>
        <p:spPr>
          <a:xfrm>
            <a:off x="868680" y="6356350"/>
            <a:ext cx="2743200" cy="365125"/>
          </a:xfrm>
        </p:spPr>
        <p:txBody>
          <a:bodyPr anchor="ctr">
            <a:normAutofit/>
          </a:bodyPr>
          <a:lstStyle/>
          <a:p>
            <a:pPr>
              <a:spcAft>
                <a:spcPts val="600"/>
              </a:spcAft>
            </a:pPr>
            <a:fld id="{BD946BC8-5113-4622-BCA3-C634E3172F11}" type="datetime1">
              <a:rPr lang="en-US"/>
              <a:pPr>
                <a:spcAft>
                  <a:spcPts val="600"/>
                </a:spcAft>
              </a:pPr>
              <a:t>10/30/2024</a:t>
            </a:fld>
            <a:endParaRPr lang="en-US"/>
          </a:p>
        </p:txBody>
      </p:sp>
      <p:sp>
        <p:nvSpPr>
          <p:cNvPr id="17" name="Footer Placeholder 5">
            <a:extLst>
              <a:ext uri="{FF2B5EF4-FFF2-40B4-BE49-F238E27FC236}">
                <a16:creationId xmlns:a16="http://schemas.microsoft.com/office/drawing/2014/main" id="{1FF162EB-928F-D6E9-72E7-A5731D6B29F3}"/>
              </a:ext>
            </a:extLst>
          </p:cNvPr>
          <p:cNvSpPr>
            <a:spLocks noGrp="1"/>
          </p:cNvSpPr>
          <p:nvPr>
            <p:ph type="ftr" sz="quarter" idx="11"/>
          </p:nvPr>
        </p:nvSpPr>
        <p:spPr>
          <a:xfrm>
            <a:off x="403860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E1FD05C7-0B08-132F-D1E7-EFB32A58939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65A5C87-DF58-40C8-B092-1DE63DB4547E}" type="slidenum">
              <a:rPr lang="en-US" dirty="0"/>
              <a:pPr>
                <a:spcAft>
                  <a:spcPts val="600"/>
                </a:spcAft>
              </a:pPr>
              <a:t>8</a:t>
            </a:fld>
            <a:endParaRPr lang="en-US"/>
          </a:p>
        </p:txBody>
      </p:sp>
      <p:pic>
        <p:nvPicPr>
          <p:cNvPr id="8" name="Picture Placeholder 7" descr="A graph with red and green lines&#10;&#10;Description automatically generated">
            <a:extLst>
              <a:ext uri="{FF2B5EF4-FFF2-40B4-BE49-F238E27FC236}">
                <a16:creationId xmlns:a16="http://schemas.microsoft.com/office/drawing/2014/main" id="{1E263C8C-F156-F81A-9701-FE230BA4FA01}"/>
              </a:ext>
            </a:extLst>
          </p:cNvPr>
          <p:cNvPicPr>
            <a:picLocks noGrp="1" noChangeAspect="1"/>
          </p:cNvPicPr>
          <p:nvPr>
            <p:ph type="pic" idx="1"/>
          </p:nvPr>
        </p:nvPicPr>
        <p:blipFill>
          <a:blip r:embed="rId2"/>
          <a:srcRect l="10459" r="10459"/>
          <a:stretch/>
        </p:blipFill>
        <p:spPr>
          <a:xfrm>
            <a:off x="4965192" y="1246625"/>
            <a:ext cx="6729984" cy="4784442"/>
          </a:xfrm>
        </p:spPr>
      </p:pic>
    </p:spTree>
    <p:extLst>
      <p:ext uri="{BB962C8B-B14F-4D97-AF65-F5344CB8AC3E}">
        <p14:creationId xmlns:p14="http://schemas.microsoft.com/office/powerpoint/2010/main" val="95950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FCCF-963C-7B7D-E3C0-4B319F2347A1}"/>
              </a:ext>
            </a:extLst>
          </p:cNvPr>
          <p:cNvSpPr>
            <a:spLocks noGrp="1"/>
          </p:cNvSpPr>
          <p:nvPr>
            <p:ph type="title"/>
          </p:nvPr>
        </p:nvSpPr>
        <p:spPr/>
        <p:txBody>
          <a:bodyPr>
            <a:normAutofit/>
          </a:bodyPr>
          <a:lstStyle/>
          <a:p>
            <a:r>
              <a:rPr lang="en-US" b="1" dirty="0"/>
              <a:t>Assumptions</a:t>
            </a:r>
            <a:endParaRPr lang="en-US" dirty="0"/>
          </a:p>
        </p:txBody>
      </p:sp>
      <p:sp>
        <p:nvSpPr>
          <p:cNvPr id="3" name="Content Placeholder 2">
            <a:extLst>
              <a:ext uri="{FF2B5EF4-FFF2-40B4-BE49-F238E27FC236}">
                <a16:creationId xmlns:a16="http://schemas.microsoft.com/office/drawing/2014/main" id="{241C6361-3E05-FEB6-9E49-94A2510E9B81}"/>
              </a:ext>
            </a:extLst>
          </p:cNvPr>
          <p:cNvSpPr>
            <a:spLocks noGrp="1"/>
          </p:cNvSpPr>
          <p:nvPr>
            <p:ph idx="1"/>
          </p:nvPr>
        </p:nvSpPr>
        <p:spPr/>
        <p:txBody>
          <a:bodyPr vert="horz" lIns="91440" tIns="45720" rIns="91440" bIns="45720" rtlCol="0" anchor="t">
            <a:normAutofit/>
          </a:bodyPr>
          <a:lstStyle/>
          <a:p>
            <a:r>
              <a:rPr lang="en-US" sz="2000" b="1" dirty="0"/>
              <a:t>Data Cutoff</a:t>
            </a:r>
            <a:r>
              <a:rPr lang="en-US" sz="2000" dirty="0"/>
              <a:t>: Calculations are based on available data up to </a:t>
            </a:r>
            <a:r>
              <a:rPr lang="en-US" sz="2000" b="1" dirty="0"/>
              <a:t>September 27, 2024</a:t>
            </a:r>
            <a:r>
              <a:rPr lang="en-US" sz="2000" dirty="0"/>
              <a:t>. Since data for September 28-30 or the next market opening is unavailable, decisions are derived from the metrics as of the last available date.</a:t>
            </a:r>
            <a:endParaRPr lang="en-US" sz="2000"/>
          </a:p>
          <a:p>
            <a:r>
              <a:rPr lang="en-US" sz="2000" b="1" dirty="0"/>
              <a:t>Decision Dates</a:t>
            </a:r>
            <a:r>
              <a:rPr lang="en-US" sz="2000" dirty="0"/>
              <a:t>: Based on the assignment instructions and need for assumption, I chose </a:t>
            </a:r>
            <a:r>
              <a:rPr lang="en-US" sz="2000" b="1" dirty="0"/>
              <a:t>September 20 and 27, 2024</a:t>
            </a:r>
            <a:r>
              <a:rPr lang="en-US" sz="2000" dirty="0"/>
              <a:t> as key dates for one-day and one-week analysis.</a:t>
            </a:r>
            <a:endParaRPr lang="en-US" sz="2000"/>
          </a:p>
          <a:p>
            <a:r>
              <a:rPr lang="en-US" sz="2000" b="1" dirty="0"/>
              <a:t>Non-Predictive Approach</a:t>
            </a:r>
            <a:r>
              <a:rPr lang="en-US" sz="2000" dirty="0"/>
              <a:t>: The instructions did not mention creating a prediction model, so I focused on analyzing past data to make a decision for the next trading day.</a:t>
            </a:r>
          </a:p>
          <a:p>
            <a:endParaRPr lang="en-US" dirty="0"/>
          </a:p>
        </p:txBody>
      </p:sp>
      <p:sp>
        <p:nvSpPr>
          <p:cNvPr id="4" name="Date Placeholder 3">
            <a:extLst>
              <a:ext uri="{FF2B5EF4-FFF2-40B4-BE49-F238E27FC236}">
                <a16:creationId xmlns:a16="http://schemas.microsoft.com/office/drawing/2014/main" id="{D1DE3AD3-F10A-5540-B52E-28A97BAE1905}"/>
              </a:ext>
            </a:extLst>
          </p:cNvPr>
          <p:cNvSpPr>
            <a:spLocks noGrp="1"/>
          </p:cNvSpPr>
          <p:nvPr>
            <p:ph type="dt" sz="half" idx="10"/>
          </p:nvPr>
        </p:nvSpPr>
        <p:spPr/>
        <p:txBody>
          <a:bodyPr/>
          <a:lstStyle/>
          <a:p>
            <a:fld id="{920858DB-03FF-435B-A1B7-78A220124302}" type="datetime1">
              <a:t>10/30/2024</a:t>
            </a:fld>
            <a:endParaRPr lang="en-US" dirty="0"/>
          </a:p>
        </p:txBody>
      </p:sp>
      <p:sp>
        <p:nvSpPr>
          <p:cNvPr id="5" name="Footer Placeholder 4">
            <a:extLst>
              <a:ext uri="{FF2B5EF4-FFF2-40B4-BE49-F238E27FC236}">
                <a16:creationId xmlns:a16="http://schemas.microsoft.com/office/drawing/2014/main" id="{689A7424-5954-CC45-7DA6-B3BAD67DA3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2529D1-66E7-B4C1-324C-FCCC5D0604BB}"/>
              </a:ext>
            </a:extLst>
          </p:cNvPr>
          <p:cNvSpPr>
            <a:spLocks noGrp="1"/>
          </p:cNvSpPr>
          <p:nvPr>
            <p:ph type="sldNum" sz="quarter" idx="12"/>
          </p:nvPr>
        </p:nvSpPr>
        <p:spPr/>
        <p:txBody>
          <a:bodyPr/>
          <a:lstStyle/>
          <a:p>
            <a:fld id="{A65A5C87-DF58-40C8-B092-1DE63DB4547E}" type="slidenum">
              <a:rPr lang="en-US" dirty="0"/>
              <a:t>9</a:t>
            </a:fld>
            <a:endParaRPr lang="en-US" dirty="0"/>
          </a:p>
        </p:txBody>
      </p:sp>
    </p:spTree>
    <p:extLst>
      <p:ext uri="{BB962C8B-B14F-4D97-AF65-F5344CB8AC3E}">
        <p14:creationId xmlns:p14="http://schemas.microsoft.com/office/powerpoint/2010/main" val="14030345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AccentBoxVTI</vt:lpstr>
      <vt:lpstr>Alphashots.AI Currency Analysis</vt:lpstr>
      <vt:lpstr>Introduction</vt:lpstr>
      <vt:lpstr>Assignment 1 - AI Prediction Algorithm</vt:lpstr>
      <vt:lpstr>Assignment 2 - Technical Analysis of EUR/INR</vt:lpstr>
      <vt:lpstr>Indicator Decisions Table</vt:lpstr>
      <vt:lpstr>Graphs</vt:lpstr>
      <vt:lpstr>Graphs</vt:lpstr>
      <vt:lpstr>Graphs</vt:lpstr>
      <vt:lpstr>Assumptions</vt:lpstr>
      <vt:lpstr>Approach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112</cp:revision>
  <dcterms:created xsi:type="dcterms:W3CDTF">2013-07-15T20:26:40Z</dcterms:created>
  <dcterms:modified xsi:type="dcterms:W3CDTF">2024-10-30T07:25:28Z</dcterms:modified>
</cp:coreProperties>
</file>