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308" r:id="rId14"/>
    <p:sldId id="306" r:id="rId15"/>
    <p:sldId id="269" r:id="rId16"/>
    <p:sldId id="270" r:id="rId17"/>
    <p:sldId id="271" r:id="rId18"/>
    <p:sldId id="305" r:id="rId19"/>
    <p:sldId id="309" r:id="rId20"/>
    <p:sldId id="274" r:id="rId21"/>
    <p:sldId id="275" r:id="rId22"/>
    <p:sldId id="276" r:id="rId23"/>
    <p:sldId id="277" r:id="rId24"/>
    <p:sldId id="278" r:id="rId25"/>
    <p:sldId id="279" r:id="rId26"/>
    <p:sldId id="280" r:id="rId27"/>
    <p:sldId id="281" r:id="rId28"/>
    <p:sldId id="282" r:id="rId29"/>
    <p:sldId id="283" r:id="rId30"/>
    <p:sldId id="286" r:id="rId31"/>
    <p:sldId id="285" r:id="rId32"/>
    <p:sldId id="287" r:id="rId33"/>
    <p:sldId id="288" r:id="rId34"/>
    <p:sldId id="290" r:id="rId35"/>
    <p:sldId id="291" r:id="rId36"/>
    <p:sldId id="289" r:id="rId37"/>
    <p:sldId id="293" r:id="rId38"/>
    <p:sldId id="294" r:id="rId39"/>
    <p:sldId id="295" r:id="rId40"/>
    <p:sldId id="297" r:id="rId41"/>
    <p:sldId id="298" r:id="rId42"/>
    <p:sldId id="299" r:id="rId43"/>
    <p:sldId id="302" r:id="rId44"/>
    <p:sldId id="301" r:id="rId45"/>
    <p:sldId id="303" r:id="rId46"/>
    <p:sldId id="304" r:id="rId47"/>
    <p:sldId id="311" r:id="rId48"/>
    <p:sldId id="310" r:id="rId49"/>
    <p:sldId id="312"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99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https://ieeexplore.ieee.org/document/8975563" TargetMode="External"/><Relationship Id="rId2" Type="http://schemas.openxmlformats.org/officeDocument/2006/relationships/hyperlink" Target="https://core.ac.uk/download/pdf/147122148.pdf" TargetMode="External"/><Relationship Id="rId1" Type="http://schemas.openxmlformats.org/officeDocument/2006/relationships/slideLayout" Target="../slideLayouts/slideLayout2.xml"/><Relationship Id="rId4" Type="http://schemas.openxmlformats.org/officeDocument/2006/relationships/hyperlink" Target="http://os.inf.tu-dresden.de/papers_ps/manthey-beleg.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F3EB-38F1-B682-23D4-0F0AA05CD741}"/>
              </a:ext>
            </a:extLst>
          </p:cNvPr>
          <p:cNvSpPr>
            <a:spLocks noGrp="1"/>
          </p:cNvSpPr>
          <p:nvPr>
            <p:ph type="ctrTitle"/>
          </p:nvPr>
        </p:nvSpPr>
        <p:spPr/>
        <p:txBody>
          <a:bodyPr/>
          <a:lstStyle/>
          <a:p>
            <a:r>
              <a:rPr lang="en-IN" dirty="0"/>
              <a:t>Memory Hierarchy analysis for sat solver</a:t>
            </a:r>
          </a:p>
        </p:txBody>
      </p:sp>
      <p:sp>
        <p:nvSpPr>
          <p:cNvPr id="3" name="Subtitle 2">
            <a:extLst>
              <a:ext uri="{FF2B5EF4-FFF2-40B4-BE49-F238E27FC236}">
                <a16:creationId xmlns:a16="http://schemas.microsoft.com/office/drawing/2014/main" id="{28AB83D3-C24F-AB1D-F665-088B3A15AF61}"/>
              </a:ext>
            </a:extLst>
          </p:cNvPr>
          <p:cNvSpPr>
            <a:spLocks noGrp="1"/>
          </p:cNvSpPr>
          <p:nvPr>
            <p:ph type="subTitle" idx="1"/>
          </p:nvPr>
        </p:nvSpPr>
        <p:spPr/>
        <p:txBody>
          <a:bodyPr/>
          <a:lstStyle/>
          <a:p>
            <a:r>
              <a:rPr lang="en-IN" dirty="0"/>
              <a:t>Chaitanya garg – 210050039</a:t>
            </a:r>
          </a:p>
          <a:p>
            <a:r>
              <a:rPr lang="en-IN" dirty="0"/>
              <a:t>OMM AGRAWAL – 210050110</a:t>
            </a:r>
          </a:p>
          <a:p>
            <a:r>
              <a:rPr lang="en-IN" dirty="0"/>
              <a:t>RISHIT SHRIVASTAVA - 210050136</a:t>
            </a:r>
          </a:p>
        </p:txBody>
      </p:sp>
    </p:spTree>
    <p:extLst>
      <p:ext uri="{BB962C8B-B14F-4D97-AF65-F5344CB8AC3E}">
        <p14:creationId xmlns:p14="http://schemas.microsoft.com/office/powerpoint/2010/main" val="1852155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173338-2F45-0629-6C7C-9CFF9D8A03C6}"/>
              </a:ext>
            </a:extLst>
          </p:cNvPr>
          <p:cNvPicPr>
            <a:picLocks noChangeAspect="1"/>
          </p:cNvPicPr>
          <p:nvPr/>
        </p:nvPicPr>
        <p:blipFill>
          <a:blip r:embed="rId2"/>
          <a:stretch>
            <a:fillRect/>
          </a:stretch>
        </p:blipFill>
        <p:spPr>
          <a:xfrm>
            <a:off x="382386" y="377442"/>
            <a:ext cx="11579629" cy="6103116"/>
          </a:xfrm>
          <a:prstGeom prst="rect">
            <a:avLst/>
          </a:prstGeom>
        </p:spPr>
      </p:pic>
    </p:spTree>
    <p:extLst>
      <p:ext uri="{BB962C8B-B14F-4D97-AF65-F5344CB8AC3E}">
        <p14:creationId xmlns:p14="http://schemas.microsoft.com/office/powerpoint/2010/main" val="868966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4846-60AE-EF30-2379-41990930634B}"/>
              </a:ext>
            </a:extLst>
          </p:cNvPr>
          <p:cNvSpPr>
            <a:spLocks noGrp="1"/>
          </p:cNvSpPr>
          <p:nvPr>
            <p:ph type="title"/>
          </p:nvPr>
        </p:nvSpPr>
        <p:spPr/>
        <p:txBody>
          <a:bodyPr/>
          <a:lstStyle/>
          <a:p>
            <a:r>
              <a:rPr lang="en-IN" dirty="0"/>
              <a:t>Observations and REasoning</a:t>
            </a:r>
          </a:p>
        </p:txBody>
      </p:sp>
      <p:sp>
        <p:nvSpPr>
          <p:cNvPr id="3" name="Content Placeholder 2">
            <a:extLst>
              <a:ext uri="{FF2B5EF4-FFF2-40B4-BE49-F238E27FC236}">
                <a16:creationId xmlns:a16="http://schemas.microsoft.com/office/drawing/2014/main" id="{F9A0A1FC-79AB-ACAB-E041-129EF9A7B96F}"/>
              </a:ext>
            </a:extLst>
          </p:cNvPr>
          <p:cNvSpPr>
            <a:spLocks noGrp="1"/>
          </p:cNvSpPr>
          <p:nvPr>
            <p:ph idx="1"/>
          </p:nvPr>
        </p:nvSpPr>
        <p:spPr/>
        <p:txBody>
          <a:bodyPr/>
          <a:lstStyle/>
          <a:p>
            <a:pPr>
              <a:buFont typeface="Wingdings" panose="05000000000000000000" pitchFamily="2" charset="2"/>
              <a:buChar char="q"/>
            </a:pPr>
            <a:r>
              <a:rPr lang="en-IN" dirty="0"/>
              <a:t>We observe that exclusive implementation performs rather poorly.</a:t>
            </a:r>
          </a:p>
          <a:p>
            <a:pPr>
              <a:buFont typeface="Wingdings" panose="05000000000000000000" pitchFamily="2" charset="2"/>
              <a:buChar char="q"/>
            </a:pPr>
            <a:r>
              <a:rPr lang="en-IN" dirty="0"/>
              <a:t>This behaviour can be attributed to 2 factors</a:t>
            </a:r>
          </a:p>
          <a:p>
            <a:pPr lvl="1">
              <a:buFont typeface="Wingdings" panose="05000000000000000000" pitchFamily="2" charset="2"/>
              <a:buChar char="q"/>
            </a:pPr>
            <a:r>
              <a:rPr lang="en-IN" dirty="0"/>
              <a:t>Exclusive Policy demands more data movement in general, thus degrading performance.</a:t>
            </a:r>
          </a:p>
          <a:p>
            <a:pPr lvl="1">
              <a:buFont typeface="Wingdings" panose="05000000000000000000" pitchFamily="2" charset="2"/>
              <a:buChar char="q"/>
            </a:pPr>
            <a:r>
              <a:rPr lang="en-IN" dirty="0"/>
              <a:t>With SAT solvers having a large working set and irregular data access pattern, the eviction rate increases and the probability of reusing recently used victim cache lines is low.	</a:t>
            </a:r>
          </a:p>
        </p:txBody>
      </p:sp>
    </p:spTree>
    <p:extLst>
      <p:ext uri="{BB962C8B-B14F-4D97-AF65-F5344CB8AC3E}">
        <p14:creationId xmlns:p14="http://schemas.microsoft.com/office/powerpoint/2010/main" val="3967692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D234B-DCF5-085D-2542-EFB7B3FE7E08}"/>
              </a:ext>
            </a:extLst>
          </p:cNvPr>
          <p:cNvSpPr>
            <a:spLocks noGrp="1"/>
          </p:cNvSpPr>
          <p:nvPr>
            <p:ph type="title"/>
          </p:nvPr>
        </p:nvSpPr>
        <p:spPr>
          <a:xfrm>
            <a:off x="444731" y="135774"/>
            <a:ext cx="10131425" cy="1456267"/>
          </a:xfrm>
        </p:spPr>
        <p:txBody>
          <a:bodyPr/>
          <a:lstStyle/>
          <a:p>
            <a:r>
              <a:rPr lang="en-IN" dirty="0"/>
              <a:t>REPLACEMENT POLICIES AND PREFETCHERS</a:t>
            </a:r>
          </a:p>
        </p:txBody>
      </p:sp>
      <p:sp>
        <p:nvSpPr>
          <p:cNvPr id="3" name="Content Placeholder 2">
            <a:extLst>
              <a:ext uri="{FF2B5EF4-FFF2-40B4-BE49-F238E27FC236}">
                <a16:creationId xmlns:a16="http://schemas.microsoft.com/office/drawing/2014/main" id="{9FD4C9B6-3AD4-97B6-D418-136DDA700139}"/>
              </a:ext>
            </a:extLst>
          </p:cNvPr>
          <p:cNvSpPr>
            <a:spLocks noGrp="1"/>
          </p:cNvSpPr>
          <p:nvPr>
            <p:ph idx="1"/>
          </p:nvPr>
        </p:nvSpPr>
        <p:spPr>
          <a:xfrm>
            <a:off x="685801" y="1230284"/>
            <a:ext cx="10131425" cy="5361709"/>
          </a:xfrm>
        </p:spPr>
        <p:txBody>
          <a:bodyPr>
            <a:normAutofit/>
          </a:bodyPr>
          <a:lstStyle/>
          <a:p>
            <a:pPr>
              <a:buFont typeface="Wingdings" panose="05000000000000000000" pitchFamily="2" charset="2"/>
              <a:buChar char="q"/>
            </a:pPr>
            <a:r>
              <a:rPr lang="en-IN" dirty="0"/>
              <a:t>We have used the following prefetchers</a:t>
            </a:r>
          </a:p>
          <a:p>
            <a:pPr lvl="1">
              <a:buFont typeface="Wingdings" panose="05000000000000000000" pitchFamily="2" charset="2"/>
              <a:buChar char="q"/>
            </a:pPr>
            <a:r>
              <a:rPr lang="en-IN" dirty="0"/>
              <a:t>No prefetcher</a:t>
            </a:r>
          </a:p>
          <a:p>
            <a:pPr lvl="1">
              <a:buFont typeface="Wingdings" panose="05000000000000000000" pitchFamily="2" charset="2"/>
              <a:buChar char="q"/>
            </a:pPr>
            <a:r>
              <a:rPr lang="en-IN" dirty="0"/>
              <a:t>Next line</a:t>
            </a:r>
          </a:p>
          <a:p>
            <a:pPr lvl="1">
              <a:buFont typeface="Wingdings" panose="05000000000000000000" pitchFamily="2" charset="2"/>
              <a:buChar char="q"/>
            </a:pPr>
            <a:r>
              <a:rPr lang="en-IN" dirty="0"/>
              <a:t>Best Offset</a:t>
            </a:r>
          </a:p>
          <a:p>
            <a:pPr lvl="1">
              <a:buFont typeface="Wingdings" panose="05000000000000000000" pitchFamily="2" charset="2"/>
              <a:buChar char="q"/>
            </a:pPr>
            <a:r>
              <a:rPr lang="en-IN" dirty="0"/>
              <a:t>Modified best offset</a:t>
            </a:r>
          </a:p>
          <a:p>
            <a:pPr>
              <a:buFont typeface="Wingdings" panose="05000000000000000000" pitchFamily="2" charset="2"/>
              <a:buChar char="q"/>
            </a:pPr>
            <a:r>
              <a:rPr lang="en-IN" dirty="0"/>
              <a:t>We have used the following replacement policies</a:t>
            </a:r>
          </a:p>
          <a:p>
            <a:pPr lvl="1">
              <a:buFont typeface="Wingdings" panose="05000000000000000000" pitchFamily="2" charset="2"/>
              <a:buChar char="q"/>
            </a:pPr>
            <a:r>
              <a:rPr lang="en-IN" dirty="0"/>
              <a:t>DRRIP</a:t>
            </a:r>
          </a:p>
          <a:p>
            <a:pPr lvl="1">
              <a:buFont typeface="Wingdings" panose="05000000000000000000" pitchFamily="2" charset="2"/>
              <a:buChar char="q"/>
            </a:pPr>
            <a:r>
              <a:rPr lang="en-IN" dirty="0"/>
              <a:t>SHIP</a:t>
            </a:r>
          </a:p>
          <a:p>
            <a:pPr lvl="1">
              <a:buFont typeface="Wingdings" panose="05000000000000000000" pitchFamily="2" charset="2"/>
              <a:buChar char="q"/>
            </a:pPr>
            <a:r>
              <a:rPr lang="en-IN" dirty="0"/>
              <a:t>LRU</a:t>
            </a:r>
          </a:p>
          <a:p>
            <a:pPr lvl="1">
              <a:buFont typeface="Wingdings" panose="05000000000000000000" pitchFamily="2" charset="2"/>
              <a:buChar char="q"/>
            </a:pPr>
            <a:r>
              <a:rPr lang="en-IN" dirty="0"/>
              <a:t>LFU</a:t>
            </a:r>
          </a:p>
          <a:p>
            <a:pPr lvl="1">
              <a:buFont typeface="Wingdings" panose="05000000000000000000" pitchFamily="2" charset="2"/>
              <a:buChar char="q"/>
            </a:pPr>
            <a:r>
              <a:rPr lang="en-IN" dirty="0"/>
              <a:t>FIFO</a:t>
            </a:r>
          </a:p>
          <a:p>
            <a:pPr lvl="1">
              <a:buFont typeface="Wingdings" panose="05000000000000000000" pitchFamily="2" charset="2"/>
              <a:buChar char="q"/>
            </a:pPr>
            <a:r>
              <a:rPr lang="en-IN" dirty="0"/>
              <a:t>MRU</a:t>
            </a:r>
          </a:p>
          <a:p>
            <a:pPr lvl="1">
              <a:buFont typeface="Wingdings" panose="05000000000000000000" pitchFamily="2" charset="2"/>
              <a:buChar char="q"/>
            </a:pPr>
            <a:r>
              <a:rPr lang="en-IN" dirty="0"/>
              <a:t>Probabilistic MRU</a:t>
            </a:r>
          </a:p>
          <a:p>
            <a:pPr lvl="1">
              <a:buFont typeface="Wingdings" panose="05000000000000000000" pitchFamily="2" charset="2"/>
              <a:buChar char="q"/>
            </a:pPr>
            <a:r>
              <a:rPr lang="en-IN" dirty="0"/>
              <a:t>Probabilistic LFU</a:t>
            </a:r>
          </a:p>
        </p:txBody>
      </p:sp>
    </p:spTree>
    <p:extLst>
      <p:ext uri="{BB962C8B-B14F-4D97-AF65-F5344CB8AC3E}">
        <p14:creationId xmlns:p14="http://schemas.microsoft.com/office/powerpoint/2010/main" val="4136344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3F5B-D69A-0C1C-383E-487D14FD4E79}"/>
              </a:ext>
            </a:extLst>
          </p:cNvPr>
          <p:cNvSpPr>
            <a:spLocks noGrp="1"/>
          </p:cNvSpPr>
          <p:nvPr>
            <p:ph type="title"/>
          </p:nvPr>
        </p:nvSpPr>
        <p:spPr>
          <a:xfrm>
            <a:off x="600594" y="177338"/>
            <a:ext cx="10131425" cy="1456267"/>
          </a:xfrm>
        </p:spPr>
        <p:txBody>
          <a:bodyPr/>
          <a:lstStyle/>
          <a:p>
            <a:r>
              <a:rPr lang="en-IN" b="0" i="0" dirty="0">
                <a:effectLst/>
                <a:latin typeface="Söhne"/>
              </a:rPr>
              <a:t>Introduction to Probabilistic Version</a:t>
            </a:r>
            <a:endParaRPr lang="en-IN" dirty="0"/>
          </a:p>
        </p:txBody>
      </p:sp>
      <p:sp>
        <p:nvSpPr>
          <p:cNvPr id="3" name="Content Placeholder 2">
            <a:extLst>
              <a:ext uri="{FF2B5EF4-FFF2-40B4-BE49-F238E27FC236}">
                <a16:creationId xmlns:a16="http://schemas.microsoft.com/office/drawing/2014/main" id="{48FA9857-CDFF-7905-9A54-9E0F53BFBBC1}"/>
              </a:ext>
            </a:extLst>
          </p:cNvPr>
          <p:cNvSpPr>
            <a:spLocks noGrp="1"/>
          </p:cNvSpPr>
          <p:nvPr>
            <p:ph idx="1"/>
          </p:nvPr>
        </p:nvSpPr>
        <p:spPr>
          <a:xfrm>
            <a:off x="430182" y="1828800"/>
            <a:ext cx="10301837" cy="4474325"/>
          </a:xfrm>
        </p:spPr>
        <p:txBody>
          <a:bodyPr>
            <a:normAutofit/>
          </a:bodyPr>
          <a:lstStyle/>
          <a:p>
            <a:pPr>
              <a:buFont typeface="Wingdings" panose="05000000000000000000" pitchFamily="2" charset="2"/>
              <a:buChar char="q"/>
            </a:pPr>
            <a:r>
              <a:rPr lang="en-US" sz="1800" b="0" i="0" u="none" strike="noStrike" dirty="0">
                <a:effectLst/>
                <a:latin typeface="Arial" panose="020B0604020202020204" pitchFamily="34" charset="0"/>
              </a:rPr>
              <a:t>The probabilistic LFU policy takes into account both the frequency of block accesses as well as the recency of the accesses. It uses an exponential decay function to assign a weight to each block's LFU value, with more frequent accesses being weighted more heavily. The sum of these weights is then used to compute the probability of each block being evicted, with blocks that have a lower sum of weights being more likely to be evicted.</a:t>
            </a:r>
          </a:p>
          <a:p>
            <a:pPr>
              <a:buFont typeface="Wingdings" panose="05000000000000000000" pitchFamily="2" charset="2"/>
              <a:buChar char="q"/>
            </a:pPr>
            <a:r>
              <a:rPr lang="en-US" b="0" i="0" dirty="0">
                <a:effectLst/>
                <a:latin typeface="Söhne"/>
              </a:rPr>
              <a:t>Calculates weight for each valid cache line based on frequency</a:t>
            </a:r>
          </a:p>
          <a:p>
            <a:pPr>
              <a:buFont typeface="Wingdings" panose="05000000000000000000" pitchFamily="2" charset="2"/>
              <a:buChar char="q"/>
            </a:pPr>
            <a:r>
              <a:rPr lang="en-US" dirty="0">
                <a:latin typeface="Söhne"/>
              </a:rPr>
              <a:t>Weight is assigned to be exp(-frequency)</a:t>
            </a:r>
          </a:p>
          <a:p>
            <a:pPr>
              <a:buFont typeface="Wingdings" panose="05000000000000000000" pitchFamily="2" charset="2"/>
              <a:buChar char="q"/>
            </a:pPr>
            <a:r>
              <a:rPr lang="en-US" b="0" i="0" dirty="0">
                <a:effectLst/>
                <a:latin typeface="Söhne"/>
              </a:rPr>
              <a:t>Normalizes weights into probabilities by summing all weights and dividing each weight by the sum</a:t>
            </a:r>
          </a:p>
          <a:p>
            <a:pPr>
              <a:buFont typeface="Wingdings" panose="05000000000000000000" pitchFamily="2" charset="2"/>
              <a:buChar char="q"/>
            </a:pPr>
            <a:r>
              <a:rPr lang="en-US" b="0" i="0" dirty="0">
                <a:effectLst/>
                <a:latin typeface="Söhne"/>
              </a:rPr>
              <a:t>Generates random number between 0 and 1 to select victim cache line based on probabilities</a:t>
            </a:r>
          </a:p>
          <a:p>
            <a:pPr>
              <a:buFont typeface="Wingdings" panose="05000000000000000000" pitchFamily="2" charset="2"/>
              <a:buChar char="q"/>
            </a:pPr>
            <a:r>
              <a:rPr lang="en-US" dirty="0"/>
              <a:t>By using a probabilistic model, the cache replacement policy becomes more intelligent and adaptive to the access pattern of the application, resulting in improved cache hit rates and overall system performance</a:t>
            </a:r>
            <a:endParaRPr lang="en-US" b="0" i="0" dirty="0">
              <a:effectLst/>
              <a:latin typeface="Söhne"/>
            </a:endParaRPr>
          </a:p>
          <a:p>
            <a:pPr marL="0" indent="0">
              <a:buNone/>
            </a:pPr>
            <a:endParaRPr lang="en-IN" dirty="0"/>
          </a:p>
        </p:txBody>
      </p:sp>
    </p:spTree>
    <p:extLst>
      <p:ext uri="{BB962C8B-B14F-4D97-AF65-F5344CB8AC3E}">
        <p14:creationId xmlns:p14="http://schemas.microsoft.com/office/powerpoint/2010/main" val="1760520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0A31-7DE6-13FE-25E7-F685D4E40DF5}"/>
              </a:ext>
            </a:extLst>
          </p:cNvPr>
          <p:cNvSpPr>
            <a:spLocks noGrp="1"/>
          </p:cNvSpPr>
          <p:nvPr>
            <p:ph type="title"/>
          </p:nvPr>
        </p:nvSpPr>
        <p:spPr>
          <a:xfrm>
            <a:off x="602674" y="193964"/>
            <a:ext cx="10131425" cy="1456267"/>
          </a:xfrm>
        </p:spPr>
        <p:txBody>
          <a:bodyPr/>
          <a:lstStyle/>
          <a:p>
            <a:r>
              <a:rPr lang="en-IN" dirty="0">
                <a:latin typeface="Söhne"/>
              </a:rPr>
              <a:t>MRU and its</a:t>
            </a:r>
            <a:r>
              <a:rPr lang="en-IN" b="0" i="0" dirty="0">
                <a:effectLst/>
                <a:latin typeface="Söhne"/>
              </a:rPr>
              <a:t> Probabilistic Version</a:t>
            </a:r>
            <a:endParaRPr lang="en-IN" dirty="0"/>
          </a:p>
        </p:txBody>
      </p:sp>
      <p:sp>
        <p:nvSpPr>
          <p:cNvPr id="3" name="Content Placeholder 2">
            <a:extLst>
              <a:ext uri="{FF2B5EF4-FFF2-40B4-BE49-F238E27FC236}">
                <a16:creationId xmlns:a16="http://schemas.microsoft.com/office/drawing/2014/main" id="{91FE6991-C534-0A29-980E-98BFDC2E95E8}"/>
              </a:ext>
            </a:extLst>
          </p:cNvPr>
          <p:cNvSpPr>
            <a:spLocks noGrp="1"/>
          </p:cNvSpPr>
          <p:nvPr>
            <p:ph idx="1"/>
          </p:nvPr>
        </p:nvSpPr>
        <p:spPr>
          <a:xfrm>
            <a:off x="685801" y="1246909"/>
            <a:ext cx="10131425" cy="4544292"/>
          </a:xfrm>
        </p:spPr>
        <p:txBody>
          <a:bodyPr>
            <a:normAutofit fontScale="92500" lnSpcReduction="20000"/>
          </a:bodyPr>
          <a:lstStyle/>
          <a:p>
            <a:pPr rtl="0">
              <a:spcBef>
                <a:spcPts val="1500"/>
              </a:spcBef>
              <a:spcAft>
                <a:spcPts val="1500"/>
              </a:spcAft>
              <a:buFont typeface="Wingdings" panose="05000000000000000000" pitchFamily="2" charset="2"/>
              <a:buChar char="q"/>
            </a:pPr>
            <a:endParaRPr lang="en-US" sz="1800" b="0" i="0" u="none" strike="noStrike" dirty="0">
              <a:effectLst/>
              <a:latin typeface="Arial" panose="020B0604020202020204" pitchFamily="34" charset="0"/>
            </a:endParaRPr>
          </a:p>
          <a:p>
            <a:pPr rtl="0">
              <a:spcBef>
                <a:spcPts val="1500"/>
              </a:spcBef>
              <a:spcAft>
                <a:spcPts val="1500"/>
              </a:spcAft>
              <a:buFont typeface="Wingdings" panose="05000000000000000000" pitchFamily="2" charset="2"/>
              <a:buChar char="q"/>
            </a:pPr>
            <a:r>
              <a:rPr lang="en-US" sz="2200" b="0" i="0" dirty="0">
                <a:effectLst/>
                <a:latin typeface="Söhne"/>
              </a:rPr>
              <a:t>MRU (Most Recently Used) is a cache replacement policy that</a:t>
            </a:r>
            <a:r>
              <a:rPr lang="en-US" sz="2200" b="0" i="0" dirty="0">
                <a:effectLst/>
                <a:latin typeface="Apercu"/>
              </a:rPr>
              <a:t> replaces the cache element used most recently.</a:t>
            </a:r>
            <a:r>
              <a:rPr lang="en-US" sz="2200" b="0" i="0" dirty="0">
                <a:solidFill>
                  <a:srgbClr val="10162F"/>
                </a:solidFill>
                <a:effectLst/>
                <a:latin typeface="Apercu"/>
              </a:rPr>
              <a:t> </a:t>
            </a:r>
          </a:p>
          <a:p>
            <a:pPr rtl="0">
              <a:spcBef>
                <a:spcPts val="1500"/>
              </a:spcBef>
              <a:spcAft>
                <a:spcPts val="1500"/>
              </a:spcAft>
              <a:buFont typeface="Wingdings" panose="05000000000000000000" pitchFamily="2" charset="2"/>
              <a:buChar char="q"/>
            </a:pPr>
            <a:r>
              <a:rPr lang="en-US" sz="1800" b="0" i="0" u="none" strike="noStrike" dirty="0">
                <a:effectLst/>
                <a:latin typeface="Arial" panose="020B0604020202020204" pitchFamily="34" charset="0"/>
              </a:rPr>
              <a:t>The probabilistic MRU victim selection algorithm works by assigning a probability to each valid cache line in the set, based on its MRU position. The cache line with the highest MRU position will have the lowest probability of being selected as the victim, while the cache line with the lowest MRU position will have the highest probability of being selected.</a:t>
            </a:r>
            <a:endParaRPr lang="en-US" b="0" i="0" dirty="0">
              <a:effectLst/>
              <a:latin typeface="Söhne"/>
            </a:endParaRPr>
          </a:p>
          <a:p>
            <a:pPr algn="l">
              <a:buFont typeface="Wingdings" panose="05000000000000000000" pitchFamily="2" charset="2"/>
              <a:buChar char="q"/>
            </a:pPr>
            <a:r>
              <a:rPr lang="en-US" b="0" i="0" dirty="0">
                <a:effectLst/>
                <a:latin typeface="Söhne"/>
              </a:rPr>
              <a:t>Calculates weight for each valid cache line based on MRU position</a:t>
            </a:r>
          </a:p>
          <a:p>
            <a:pPr algn="l">
              <a:buFont typeface="Wingdings" panose="05000000000000000000" pitchFamily="2" charset="2"/>
              <a:buChar char="q"/>
            </a:pPr>
            <a:r>
              <a:rPr lang="en-US" b="0" i="0" dirty="0">
                <a:effectLst/>
                <a:latin typeface="Söhne"/>
              </a:rPr>
              <a:t>Weight = NUM_WAY - </a:t>
            </a:r>
            <a:r>
              <a:rPr lang="en-US" b="0" i="0" dirty="0" err="1">
                <a:effectLst/>
                <a:latin typeface="Söhne"/>
              </a:rPr>
              <a:t>lru_position</a:t>
            </a:r>
            <a:endParaRPr lang="en-US" b="0" i="0" dirty="0">
              <a:effectLst/>
              <a:latin typeface="Söhne"/>
            </a:endParaRPr>
          </a:p>
          <a:p>
            <a:pPr algn="l">
              <a:buFont typeface="Wingdings" panose="05000000000000000000" pitchFamily="2" charset="2"/>
              <a:buChar char="q"/>
            </a:pPr>
            <a:r>
              <a:rPr lang="en-US" b="0" i="0" dirty="0">
                <a:effectLst/>
                <a:latin typeface="Söhne"/>
              </a:rPr>
              <a:t>Normalizes weights into probabilities by summing all weights and dividing each weight by the sum</a:t>
            </a:r>
          </a:p>
          <a:p>
            <a:pPr algn="l">
              <a:buFont typeface="Wingdings" panose="05000000000000000000" pitchFamily="2" charset="2"/>
              <a:buChar char="q"/>
            </a:pPr>
            <a:r>
              <a:rPr lang="en-US" b="0" i="0" dirty="0">
                <a:effectLst/>
                <a:latin typeface="Söhne"/>
              </a:rPr>
              <a:t>Generates random number between 0 and 1 to select victim cache line based on probabilities</a:t>
            </a:r>
          </a:p>
          <a:p>
            <a:pPr>
              <a:buFont typeface="Wingdings" panose="05000000000000000000" pitchFamily="2" charset="2"/>
              <a:buChar char="q"/>
            </a:pPr>
            <a:r>
              <a:rPr lang="en-US" dirty="0"/>
              <a:t>By using a probabilistic model, the cache replacement policy becomes more intelligent and adaptive to the access pattern of the application, resulting in improved cache hit rates and overall system performance.</a:t>
            </a:r>
            <a:br>
              <a:rPr lang="en-US" dirty="0"/>
            </a:br>
            <a:endParaRPr lang="en-IN" dirty="0"/>
          </a:p>
        </p:txBody>
      </p:sp>
    </p:spTree>
    <p:extLst>
      <p:ext uri="{BB962C8B-B14F-4D97-AF65-F5344CB8AC3E}">
        <p14:creationId xmlns:p14="http://schemas.microsoft.com/office/powerpoint/2010/main" val="207582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3728B5-481C-DA51-D974-2B154BA3DADB}"/>
              </a:ext>
            </a:extLst>
          </p:cNvPr>
          <p:cNvPicPr>
            <a:picLocks noGrp="1" noChangeAspect="1"/>
          </p:cNvPicPr>
          <p:nvPr>
            <p:ph idx="1"/>
          </p:nvPr>
        </p:nvPicPr>
        <p:blipFill>
          <a:blip r:embed="rId2"/>
          <a:stretch>
            <a:fillRect/>
          </a:stretch>
        </p:blipFill>
        <p:spPr>
          <a:xfrm>
            <a:off x="612604" y="538941"/>
            <a:ext cx="10966792" cy="5780117"/>
          </a:xfrm>
        </p:spPr>
      </p:pic>
    </p:spTree>
    <p:extLst>
      <p:ext uri="{BB962C8B-B14F-4D97-AF65-F5344CB8AC3E}">
        <p14:creationId xmlns:p14="http://schemas.microsoft.com/office/powerpoint/2010/main" val="468876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D734C1-81F4-F312-442E-74C65C0194FF}"/>
              </a:ext>
            </a:extLst>
          </p:cNvPr>
          <p:cNvPicPr>
            <a:picLocks noChangeAspect="1"/>
          </p:cNvPicPr>
          <p:nvPr/>
        </p:nvPicPr>
        <p:blipFill>
          <a:blip r:embed="rId2"/>
          <a:stretch>
            <a:fillRect/>
          </a:stretch>
        </p:blipFill>
        <p:spPr>
          <a:xfrm>
            <a:off x="258012" y="352052"/>
            <a:ext cx="11675976" cy="6153896"/>
          </a:xfrm>
          <a:prstGeom prst="rect">
            <a:avLst/>
          </a:prstGeom>
        </p:spPr>
      </p:pic>
    </p:spTree>
    <p:extLst>
      <p:ext uri="{BB962C8B-B14F-4D97-AF65-F5344CB8AC3E}">
        <p14:creationId xmlns:p14="http://schemas.microsoft.com/office/powerpoint/2010/main" val="4106628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173338-2F45-0629-6C7C-9CFF9D8A03C6}"/>
              </a:ext>
            </a:extLst>
          </p:cNvPr>
          <p:cNvPicPr>
            <a:picLocks noChangeAspect="1"/>
          </p:cNvPicPr>
          <p:nvPr/>
        </p:nvPicPr>
        <p:blipFill>
          <a:blip r:embed="rId2"/>
          <a:stretch>
            <a:fillRect/>
          </a:stretch>
        </p:blipFill>
        <p:spPr>
          <a:xfrm>
            <a:off x="382386" y="377442"/>
            <a:ext cx="11579629" cy="6103116"/>
          </a:xfrm>
          <a:prstGeom prst="rect">
            <a:avLst/>
          </a:prstGeom>
        </p:spPr>
      </p:pic>
    </p:spTree>
    <p:extLst>
      <p:ext uri="{BB962C8B-B14F-4D97-AF65-F5344CB8AC3E}">
        <p14:creationId xmlns:p14="http://schemas.microsoft.com/office/powerpoint/2010/main" val="1786849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9A8D-5845-D604-10BB-1277675099F2}"/>
              </a:ext>
            </a:extLst>
          </p:cNvPr>
          <p:cNvSpPr>
            <a:spLocks noGrp="1"/>
          </p:cNvSpPr>
          <p:nvPr>
            <p:ph type="title"/>
          </p:nvPr>
        </p:nvSpPr>
        <p:spPr/>
        <p:txBody>
          <a:bodyPr/>
          <a:lstStyle/>
          <a:p>
            <a:r>
              <a:rPr lang="en-IN" dirty="0"/>
              <a:t>Why lfu?</a:t>
            </a:r>
          </a:p>
        </p:txBody>
      </p:sp>
      <p:sp>
        <p:nvSpPr>
          <p:cNvPr id="3" name="Content Placeholder 2">
            <a:extLst>
              <a:ext uri="{FF2B5EF4-FFF2-40B4-BE49-F238E27FC236}">
                <a16:creationId xmlns:a16="http://schemas.microsoft.com/office/drawing/2014/main" id="{F5186CA4-6E53-BABA-D19B-F246279F5D40}"/>
              </a:ext>
            </a:extLst>
          </p:cNvPr>
          <p:cNvSpPr>
            <a:spLocks noGrp="1"/>
          </p:cNvSpPr>
          <p:nvPr>
            <p:ph idx="1"/>
          </p:nvPr>
        </p:nvSpPr>
        <p:spPr>
          <a:xfrm>
            <a:off x="685801" y="2441325"/>
            <a:ext cx="10131425" cy="3649133"/>
          </a:xfrm>
        </p:spPr>
        <p:txBody>
          <a:bodyPr/>
          <a:lstStyle/>
          <a:p>
            <a:pPr>
              <a:buFont typeface="Wingdings" panose="05000000000000000000" pitchFamily="2" charset="2"/>
              <a:buChar char="q"/>
            </a:pPr>
            <a:r>
              <a:rPr lang="en-US" sz="1800" b="0" i="0" u="none" strike="noStrike" dirty="0">
                <a:effectLst/>
                <a:latin typeface="Arial" panose="020B0604020202020204" pitchFamily="34" charset="0"/>
              </a:rPr>
              <a:t>LFU can be particularly effective in conjunction with CDCL (Conflict-Driven Clause Learning), which is a widely used SAT solving algorithm that frequently accesses and updates the working set of clauses. By prioritizing the least frequently accessed clauses for caching, LFU can help reduce cache misses and improve the overall performance of the solver.</a:t>
            </a:r>
          </a:p>
          <a:p>
            <a:pPr>
              <a:buFont typeface="Wingdings" panose="05000000000000000000" pitchFamily="2" charset="2"/>
              <a:buChar char="q"/>
            </a:pPr>
            <a:r>
              <a:rPr lang="en-US" dirty="0">
                <a:latin typeface="Arial" panose="020B0604020202020204" pitchFamily="34" charset="0"/>
              </a:rPr>
              <a:t>LFU</a:t>
            </a:r>
            <a:r>
              <a:rPr lang="en-US" sz="1800" b="0" i="0" u="none" strike="noStrike" dirty="0">
                <a:effectLst/>
                <a:latin typeface="Arial" panose="020B0604020202020204" pitchFamily="34" charset="0"/>
              </a:rPr>
              <a:t> ensures that least frequently accessed clauses are prioritized for caching, allowing the cache to adapt quickly to changes in the working set.</a:t>
            </a:r>
          </a:p>
          <a:p>
            <a:pPr>
              <a:buFont typeface="Wingdings" panose="05000000000000000000" pitchFamily="2" charset="2"/>
              <a:buChar char="q"/>
            </a:pPr>
            <a:r>
              <a:rPr lang="en-US" b="0" i="0" dirty="0">
                <a:effectLst/>
                <a:latin typeface="Söhne"/>
              </a:rPr>
              <a:t>The LFU algorithm was working fine in SAT solvers, but the new probabilistic version which we designed is proving to be even better.</a:t>
            </a:r>
          </a:p>
          <a:p>
            <a:pPr>
              <a:buFont typeface="Wingdings" panose="05000000000000000000" pitchFamily="2" charset="2"/>
              <a:buChar char="q"/>
            </a:pPr>
            <a:r>
              <a:rPr lang="en-US" sz="1800" u="none" strike="noStrike" dirty="0">
                <a:latin typeface="Söhne"/>
              </a:rPr>
              <a:t>Let us see wh</a:t>
            </a:r>
            <a:r>
              <a:rPr lang="en-US" dirty="0">
                <a:latin typeface="Söhne"/>
              </a:rPr>
              <a:t>y the probabilistic version works better .</a:t>
            </a:r>
            <a:endParaRPr lang="en-US" sz="1800" b="0" i="0" u="none" strike="noStrike" dirty="0">
              <a:effectLst/>
              <a:latin typeface="Arial" panose="020B0604020202020204" pitchFamily="34" charset="0"/>
            </a:endParaRPr>
          </a:p>
          <a:p>
            <a:pPr>
              <a:buFont typeface="Wingdings" panose="05000000000000000000" pitchFamily="2" charset="2"/>
              <a:buChar char="q"/>
            </a:pPr>
            <a:endParaRPr lang="en-US" sz="1800" b="0" i="0" u="none" strike="noStrike" dirty="0">
              <a:effectLst/>
              <a:latin typeface="Arial" panose="020B0604020202020204" pitchFamily="34" charset="0"/>
            </a:endParaRP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562219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919B-B2FD-2B57-D78E-25641F4F6514}"/>
              </a:ext>
            </a:extLst>
          </p:cNvPr>
          <p:cNvSpPr>
            <a:spLocks noGrp="1"/>
          </p:cNvSpPr>
          <p:nvPr>
            <p:ph type="title"/>
          </p:nvPr>
        </p:nvSpPr>
        <p:spPr>
          <a:xfrm>
            <a:off x="561110" y="202277"/>
            <a:ext cx="10131425" cy="1456267"/>
          </a:xfrm>
        </p:spPr>
        <p:txBody>
          <a:bodyPr/>
          <a:lstStyle/>
          <a:p>
            <a:r>
              <a:rPr lang="en-IN" dirty="0"/>
              <a:t>Impact of prefetchers</a:t>
            </a:r>
          </a:p>
        </p:txBody>
      </p:sp>
      <p:sp>
        <p:nvSpPr>
          <p:cNvPr id="3" name="Content Placeholder 2">
            <a:extLst>
              <a:ext uri="{FF2B5EF4-FFF2-40B4-BE49-F238E27FC236}">
                <a16:creationId xmlns:a16="http://schemas.microsoft.com/office/drawing/2014/main" id="{D38B7327-19E1-ECB8-5CEA-FD0CF1011C1C}"/>
              </a:ext>
            </a:extLst>
          </p:cNvPr>
          <p:cNvSpPr>
            <a:spLocks noGrp="1"/>
          </p:cNvSpPr>
          <p:nvPr>
            <p:ph idx="1"/>
          </p:nvPr>
        </p:nvSpPr>
        <p:spPr/>
        <p:txBody>
          <a:bodyPr>
            <a:normAutofit fontScale="92500" lnSpcReduction="20000"/>
          </a:bodyPr>
          <a:lstStyle/>
          <a:p>
            <a:pPr rtl="0">
              <a:spcBef>
                <a:spcPts val="1500"/>
              </a:spcBef>
              <a:spcAft>
                <a:spcPts val="1500"/>
              </a:spcAft>
              <a:buFont typeface="Wingdings" panose="05000000000000000000" pitchFamily="2" charset="2"/>
              <a:buChar char="q"/>
            </a:pPr>
            <a:r>
              <a:rPr lang="en-US" sz="1800" b="0" i="0" u="none" strike="noStrike" dirty="0">
                <a:effectLst/>
                <a:latin typeface="Arial" panose="020B0604020202020204" pitchFamily="34" charset="0"/>
              </a:rPr>
              <a:t>In the context of SAT solvers, cache misses can significantly impact performance. As a result, the use of prefetchers can be beneficial in reducing cache misses and improving the overall performance of SAT solvers.</a:t>
            </a:r>
            <a:endParaRPr lang="en-US" b="0" dirty="0">
              <a:effectLst/>
            </a:endParaRPr>
          </a:p>
          <a:p>
            <a:pPr rtl="0">
              <a:spcBef>
                <a:spcPts val="1500"/>
              </a:spcBef>
              <a:spcAft>
                <a:spcPts val="1500"/>
              </a:spcAft>
              <a:buFont typeface="Wingdings" panose="05000000000000000000" pitchFamily="2" charset="2"/>
              <a:buChar char="q"/>
            </a:pPr>
            <a:r>
              <a:rPr lang="en-US" sz="1800" b="0" i="0" u="none" strike="noStrike" dirty="0">
                <a:effectLst/>
                <a:latin typeface="Arial" panose="020B0604020202020204" pitchFamily="34" charset="0"/>
              </a:rPr>
              <a:t>Through our experimentation, we found that prefetchers do indeed improve performance in the context of SAT solvers. Specifically, we found that the BO prefetcher performed better than the next-line prefetcher in reducing cache misses.</a:t>
            </a:r>
            <a:endParaRPr lang="en-US" b="0" dirty="0">
              <a:effectLst/>
            </a:endParaRPr>
          </a:p>
          <a:p>
            <a:pPr>
              <a:buFont typeface="Wingdings" panose="05000000000000000000" pitchFamily="2" charset="2"/>
              <a:buChar char="q"/>
            </a:pPr>
            <a:r>
              <a:rPr lang="en-US" sz="1900" b="0" i="0" dirty="0">
                <a:effectLst/>
                <a:latin typeface="Söhne"/>
              </a:rPr>
              <a:t>Furthermore, we developed two BO prefetchers with optimizations in the learning phase, resulting in further performance improvements compared to using a standard BO prefetcher. In the optimized BOP, we implemented two modifications. First, we ensure that learning takes place regardless of whether there is a hit or miss, allowing for prolonged learning of the best offset. Second, we alternate between a no-prefetch condition and the original prefetching condition every 100 accesses to ensure that the limited capacity of RR does not hinder availability.</a:t>
            </a:r>
            <a:br>
              <a:rPr lang="en-US" dirty="0"/>
            </a:br>
            <a:endParaRPr lang="en-IN" dirty="0"/>
          </a:p>
        </p:txBody>
      </p:sp>
    </p:spTree>
    <p:extLst>
      <p:ext uri="{BB962C8B-B14F-4D97-AF65-F5344CB8AC3E}">
        <p14:creationId xmlns:p14="http://schemas.microsoft.com/office/powerpoint/2010/main" val="1132988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E3BAD-C8D9-97BE-E45B-2EC0E3328F07}"/>
              </a:ext>
            </a:extLst>
          </p:cNvPr>
          <p:cNvSpPr>
            <a:spLocks noGrp="1"/>
          </p:cNvSpPr>
          <p:nvPr>
            <p:ph type="title"/>
          </p:nvPr>
        </p:nvSpPr>
        <p:spPr/>
        <p:txBody>
          <a:bodyPr/>
          <a:lstStyle/>
          <a:p>
            <a:r>
              <a:rPr lang="en-IN" dirty="0"/>
              <a:t>Inclusive policies</a:t>
            </a:r>
          </a:p>
        </p:txBody>
      </p:sp>
      <p:sp>
        <p:nvSpPr>
          <p:cNvPr id="3" name="Content Placeholder 2">
            <a:extLst>
              <a:ext uri="{FF2B5EF4-FFF2-40B4-BE49-F238E27FC236}">
                <a16:creationId xmlns:a16="http://schemas.microsoft.com/office/drawing/2014/main" id="{69CA911D-B40C-97E6-735C-FA9830E55386}"/>
              </a:ext>
            </a:extLst>
          </p:cNvPr>
          <p:cNvSpPr>
            <a:spLocks noGrp="1"/>
          </p:cNvSpPr>
          <p:nvPr>
            <p:ph idx="1"/>
          </p:nvPr>
        </p:nvSpPr>
        <p:spPr/>
        <p:txBody>
          <a:bodyPr/>
          <a:lstStyle/>
          <a:p>
            <a:pPr>
              <a:buFont typeface="Wingdings" panose="05000000000000000000" pitchFamily="2" charset="2"/>
              <a:buChar char="q"/>
            </a:pPr>
            <a:r>
              <a:rPr lang="en-IN" sz="2400" dirty="0"/>
              <a:t>Non Inclusive nor exclusive(NINE) (default in Champsim) </a:t>
            </a:r>
          </a:p>
          <a:p>
            <a:pPr>
              <a:buFont typeface="Wingdings" panose="05000000000000000000" pitchFamily="2" charset="2"/>
              <a:buChar char="q"/>
            </a:pPr>
            <a:r>
              <a:rPr lang="en-IN" sz="2400" dirty="0"/>
              <a:t>Inclusive</a:t>
            </a:r>
          </a:p>
          <a:p>
            <a:pPr>
              <a:buFont typeface="Wingdings" panose="05000000000000000000" pitchFamily="2" charset="2"/>
              <a:buChar char="q"/>
            </a:pPr>
            <a:r>
              <a:rPr lang="en-IN" sz="2400" dirty="0"/>
              <a:t>Exclusive</a:t>
            </a:r>
          </a:p>
          <a:p>
            <a:pPr>
              <a:buFont typeface="Wingdings" panose="05000000000000000000" pitchFamily="2" charset="2"/>
              <a:buChar char="q"/>
            </a:pPr>
            <a:endParaRPr lang="en-IN" dirty="0"/>
          </a:p>
        </p:txBody>
      </p:sp>
      <p:pic>
        <p:nvPicPr>
          <p:cNvPr id="5" name="Picture 4">
            <a:extLst>
              <a:ext uri="{FF2B5EF4-FFF2-40B4-BE49-F238E27FC236}">
                <a16:creationId xmlns:a16="http://schemas.microsoft.com/office/drawing/2014/main" id="{A4B6AFD3-4E8A-4C71-A2F2-449452FECFA9}"/>
              </a:ext>
            </a:extLst>
          </p:cNvPr>
          <p:cNvPicPr>
            <a:picLocks noChangeAspect="1"/>
          </p:cNvPicPr>
          <p:nvPr/>
        </p:nvPicPr>
        <p:blipFill>
          <a:blip r:embed="rId2"/>
          <a:stretch>
            <a:fillRect/>
          </a:stretch>
        </p:blipFill>
        <p:spPr>
          <a:xfrm>
            <a:off x="2264876" y="4650751"/>
            <a:ext cx="6973273" cy="1895740"/>
          </a:xfrm>
          <a:prstGeom prst="rect">
            <a:avLst/>
          </a:prstGeom>
        </p:spPr>
      </p:pic>
    </p:spTree>
    <p:extLst>
      <p:ext uri="{BB962C8B-B14F-4D97-AF65-F5344CB8AC3E}">
        <p14:creationId xmlns:p14="http://schemas.microsoft.com/office/powerpoint/2010/main" val="2908695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222C-5167-7928-64C0-EF7DCB435AE7}"/>
              </a:ext>
            </a:extLst>
          </p:cNvPr>
          <p:cNvSpPr>
            <a:spLocks noGrp="1"/>
          </p:cNvSpPr>
          <p:nvPr>
            <p:ph type="title"/>
          </p:nvPr>
        </p:nvSpPr>
        <p:spPr/>
        <p:txBody>
          <a:bodyPr/>
          <a:lstStyle/>
          <a:p>
            <a:r>
              <a:rPr lang="en-IN" dirty="0"/>
              <a:t>CACHE PARAMETERS</a:t>
            </a:r>
          </a:p>
        </p:txBody>
      </p:sp>
      <p:sp>
        <p:nvSpPr>
          <p:cNvPr id="3" name="Content Placeholder 2">
            <a:extLst>
              <a:ext uri="{FF2B5EF4-FFF2-40B4-BE49-F238E27FC236}">
                <a16:creationId xmlns:a16="http://schemas.microsoft.com/office/drawing/2014/main" id="{3FD2EAA2-64A3-D1A7-9B79-851A14D8C6F4}"/>
              </a:ext>
            </a:extLst>
          </p:cNvPr>
          <p:cNvSpPr>
            <a:spLocks noGrp="1"/>
          </p:cNvSpPr>
          <p:nvPr>
            <p:ph idx="1"/>
          </p:nvPr>
        </p:nvSpPr>
        <p:spPr>
          <a:xfrm>
            <a:off x="685801" y="1878677"/>
            <a:ext cx="10131425" cy="3912524"/>
          </a:xfrm>
        </p:spPr>
        <p:txBody>
          <a:bodyPr/>
          <a:lstStyle/>
          <a:p>
            <a:pPr>
              <a:buFont typeface="Wingdings" panose="05000000000000000000" pitchFamily="2" charset="2"/>
              <a:buChar char="q"/>
            </a:pPr>
            <a:r>
              <a:rPr lang="en-IN" dirty="0"/>
              <a:t>We varied the following cache parameters and observed their impact on the given SAT Solver traces</a:t>
            </a:r>
          </a:p>
          <a:p>
            <a:pPr lvl="1">
              <a:buFont typeface="Wingdings" panose="05000000000000000000" pitchFamily="2" charset="2"/>
              <a:buChar char="q"/>
            </a:pPr>
            <a:r>
              <a:rPr lang="en-IN" dirty="0"/>
              <a:t>Block size – We varied the block size, keeping the total size of  the cache as constant </a:t>
            </a:r>
          </a:p>
          <a:p>
            <a:pPr lvl="1">
              <a:buFont typeface="Wingdings" panose="05000000000000000000" pitchFamily="2" charset="2"/>
              <a:buChar char="q"/>
            </a:pPr>
            <a:r>
              <a:rPr lang="en-IN" dirty="0"/>
              <a:t>Associativity – We varied the number of ways, keeping the total size of the cache as constant</a:t>
            </a:r>
          </a:p>
          <a:p>
            <a:pPr lvl="1">
              <a:buFont typeface="Wingdings" panose="05000000000000000000" pitchFamily="2" charset="2"/>
              <a:buChar char="q"/>
            </a:pPr>
            <a:r>
              <a:rPr lang="en-IN" dirty="0"/>
              <a:t>Cache size – We varied the number of sets, effectively increasing the total size of the cache</a:t>
            </a:r>
          </a:p>
          <a:p>
            <a:pPr marL="457200" lvl="1" indent="0">
              <a:buNone/>
            </a:pPr>
            <a:endParaRPr lang="en-IN" dirty="0"/>
          </a:p>
          <a:p>
            <a:pPr marL="457200" lvl="1" indent="0">
              <a:buNone/>
            </a:pPr>
            <a:endParaRPr lang="en-IN" dirty="0"/>
          </a:p>
          <a:p>
            <a:pPr marL="457200" lvl="1" indent="0">
              <a:buNone/>
            </a:pPr>
            <a:endParaRPr lang="en-IN" dirty="0"/>
          </a:p>
          <a:p>
            <a:pPr>
              <a:buFont typeface="Wingdings" panose="05000000000000000000" pitchFamily="2" charset="2"/>
              <a:buChar char="q"/>
            </a:pPr>
            <a:r>
              <a:rPr lang="en-IN" dirty="0"/>
              <a:t>These analysis are done independently for L1d, L2c and LLC caches</a:t>
            </a:r>
          </a:p>
          <a:p>
            <a:pPr lvl="1">
              <a:buFont typeface="Wingdings" panose="05000000000000000000" pitchFamily="2" charset="2"/>
              <a:buChar char="q"/>
            </a:pPr>
            <a:endParaRPr lang="en-IN" dirty="0"/>
          </a:p>
          <a:p>
            <a:pPr lvl="1">
              <a:buFont typeface="Wingdings" panose="05000000000000000000" pitchFamily="2" charset="2"/>
              <a:buChar char="q"/>
            </a:pPr>
            <a:endParaRPr lang="en-IN" dirty="0"/>
          </a:p>
        </p:txBody>
      </p:sp>
      <p:pic>
        <p:nvPicPr>
          <p:cNvPr id="5" name="Picture 4">
            <a:extLst>
              <a:ext uri="{FF2B5EF4-FFF2-40B4-BE49-F238E27FC236}">
                <a16:creationId xmlns:a16="http://schemas.microsoft.com/office/drawing/2014/main" id="{B5A2B43F-0C98-C66C-6117-EA4F1768BC74}"/>
              </a:ext>
            </a:extLst>
          </p:cNvPr>
          <p:cNvPicPr>
            <a:picLocks noChangeAspect="1"/>
          </p:cNvPicPr>
          <p:nvPr/>
        </p:nvPicPr>
        <p:blipFill>
          <a:blip r:embed="rId2"/>
          <a:stretch>
            <a:fillRect/>
          </a:stretch>
        </p:blipFill>
        <p:spPr>
          <a:xfrm>
            <a:off x="2273186" y="3966633"/>
            <a:ext cx="6182588" cy="428685"/>
          </a:xfrm>
          <a:prstGeom prst="rect">
            <a:avLst/>
          </a:prstGeom>
        </p:spPr>
      </p:pic>
    </p:spTree>
    <p:extLst>
      <p:ext uri="{BB962C8B-B14F-4D97-AF65-F5344CB8AC3E}">
        <p14:creationId xmlns:p14="http://schemas.microsoft.com/office/powerpoint/2010/main" val="252701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5066-5E38-C5C5-B9CE-AF6039BA5F94}"/>
              </a:ext>
            </a:extLst>
          </p:cNvPr>
          <p:cNvSpPr>
            <a:spLocks noGrp="1"/>
          </p:cNvSpPr>
          <p:nvPr>
            <p:ph type="title"/>
          </p:nvPr>
        </p:nvSpPr>
        <p:spPr>
          <a:xfrm>
            <a:off x="477983" y="2700866"/>
            <a:ext cx="10131425" cy="1456267"/>
          </a:xfrm>
        </p:spPr>
        <p:txBody>
          <a:bodyPr/>
          <a:lstStyle/>
          <a:p>
            <a:r>
              <a:rPr lang="en-IN" dirty="0"/>
              <a:t>PLOTS for Variation in block size</a:t>
            </a:r>
          </a:p>
        </p:txBody>
      </p:sp>
    </p:spTree>
    <p:extLst>
      <p:ext uri="{BB962C8B-B14F-4D97-AF65-F5344CB8AC3E}">
        <p14:creationId xmlns:p14="http://schemas.microsoft.com/office/powerpoint/2010/main" val="1440240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DD94591-B392-69EB-799D-9E0F301BB80F}"/>
              </a:ext>
            </a:extLst>
          </p:cNvPr>
          <p:cNvPicPr>
            <a:picLocks noChangeAspect="1"/>
          </p:cNvPicPr>
          <p:nvPr/>
        </p:nvPicPr>
        <p:blipFill>
          <a:blip r:embed="rId2"/>
          <a:stretch>
            <a:fillRect/>
          </a:stretch>
        </p:blipFill>
        <p:spPr>
          <a:xfrm>
            <a:off x="102524" y="139236"/>
            <a:ext cx="5993476" cy="3256545"/>
          </a:xfrm>
          <a:prstGeom prst="rect">
            <a:avLst/>
          </a:prstGeom>
        </p:spPr>
      </p:pic>
      <p:pic>
        <p:nvPicPr>
          <p:cNvPr id="15" name="Picture 14">
            <a:extLst>
              <a:ext uri="{FF2B5EF4-FFF2-40B4-BE49-F238E27FC236}">
                <a16:creationId xmlns:a16="http://schemas.microsoft.com/office/drawing/2014/main" id="{EBCCAAB0-4E1F-CE92-9F55-EB9668F86A5D}"/>
              </a:ext>
            </a:extLst>
          </p:cNvPr>
          <p:cNvPicPr>
            <a:picLocks noChangeAspect="1"/>
          </p:cNvPicPr>
          <p:nvPr/>
        </p:nvPicPr>
        <p:blipFill>
          <a:blip r:embed="rId3"/>
          <a:stretch>
            <a:fillRect/>
          </a:stretch>
        </p:blipFill>
        <p:spPr>
          <a:xfrm>
            <a:off x="2510443" y="3373093"/>
            <a:ext cx="6378494" cy="3484907"/>
          </a:xfrm>
          <a:prstGeom prst="rect">
            <a:avLst/>
          </a:prstGeom>
        </p:spPr>
      </p:pic>
      <p:pic>
        <p:nvPicPr>
          <p:cNvPr id="17" name="Picture 16">
            <a:extLst>
              <a:ext uri="{FF2B5EF4-FFF2-40B4-BE49-F238E27FC236}">
                <a16:creationId xmlns:a16="http://schemas.microsoft.com/office/drawing/2014/main" id="{909633AB-99D4-81B6-E074-C83DE6DE0E47}"/>
              </a:ext>
            </a:extLst>
          </p:cNvPr>
          <p:cNvPicPr>
            <a:picLocks noChangeAspect="1"/>
          </p:cNvPicPr>
          <p:nvPr/>
        </p:nvPicPr>
        <p:blipFill>
          <a:blip r:embed="rId4"/>
          <a:stretch>
            <a:fillRect/>
          </a:stretch>
        </p:blipFill>
        <p:spPr>
          <a:xfrm>
            <a:off x="6177673" y="150579"/>
            <a:ext cx="5993476" cy="3233857"/>
          </a:xfrm>
          <a:prstGeom prst="rect">
            <a:avLst/>
          </a:prstGeom>
        </p:spPr>
      </p:pic>
    </p:spTree>
    <p:extLst>
      <p:ext uri="{BB962C8B-B14F-4D97-AF65-F5344CB8AC3E}">
        <p14:creationId xmlns:p14="http://schemas.microsoft.com/office/powerpoint/2010/main" val="2323671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D7D9A85-C1DA-2F8B-6AB8-B77E91B44EEC}"/>
              </a:ext>
            </a:extLst>
          </p:cNvPr>
          <p:cNvPicPr>
            <a:picLocks noChangeAspect="1"/>
          </p:cNvPicPr>
          <p:nvPr/>
        </p:nvPicPr>
        <p:blipFill>
          <a:blip r:embed="rId2"/>
          <a:stretch>
            <a:fillRect/>
          </a:stretch>
        </p:blipFill>
        <p:spPr>
          <a:xfrm>
            <a:off x="334679" y="0"/>
            <a:ext cx="11522642" cy="6858000"/>
          </a:xfrm>
          <a:prstGeom prst="rect">
            <a:avLst/>
          </a:prstGeom>
        </p:spPr>
      </p:pic>
    </p:spTree>
    <p:extLst>
      <p:ext uri="{BB962C8B-B14F-4D97-AF65-F5344CB8AC3E}">
        <p14:creationId xmlns:p14="http://schemas.microsoft.com/office/powerpoint/2010/main" val="2824905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F0A9AC5-2CA2-EC05-69AA-90AD12D92F02}"/>
              </a:ext>
            </a:extLst>
          </p:cNvPr>
          <p:cNvPicPr>
            <a:picLocks noChangeAspect="1"/>
          </p:cNvPicPr>
          <p:nvPr/>
        </p:nvPicPr>
        <p:blipFill>
          <a:blip r:embed="rId2"/>
          <a:stretch>
            <a:fillRect/>
          </a:stretch>
        </p:blipFill>
        <p:spPr>
          <a:xfrm>
            <a:off x="374767" y="0"/>
            <a:ext cx="11442465" cy="6858000"/>
          </a:xfrm>
          <a:prstGeom prst="rect">
            <a:avLst/>
          </a:prstGeom>
        </p:spPr>
      </p:pic>
    </p:spTree>
    <p:extLst>
      <p:ext uri="{BB962C8B-B14F-4D97-AF65-F5344CB8AC3E}">
        <p14:creationId xmlns:p14="http://schemas.microsoft.com/office/powerpoint/2010/main" val="238055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9356F8-0C3E-2077-D15A-B8C0974A5787}"/>
              </a:ext>
            </a:extLst>
          </p:cNvPr>
          <p:cNvPicPr>
            <a:picLocks noChangeAspect="1"/>
          </p:cNvPicPr>
          <p:nvPr/>
        </p:nvPicPr>
        <p:blipFill>
          <a:blip r:embed="rId2"/>
          <a:stretch>
            <a:fillRect/>
          </a:stretch>
        </p:blipFill>
        <p:spPr>
          <a:xfrm>
            <a:off x="334981" y="0"/>
            <a:ext cx="11522037" cy="6858000"/>
          </a:xfrm>
          <a:prstGeom prst="rect">
            <a:avLst/>
          </a:prstGeom>
        </p:spPr>
      </p:pic>
    </p:spTree>
    <p:extLst>
      <p:ext uri="{BB962C8B-B14F-4D97-AF65-F5344CB8AC3E}">
        <p14:creationId xmlns:p14="http://schemas.microsoft.com/office/powerpoint/2010/main" val="419671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E434-DE30-8373-05B0-8271A3FB4682}"/>
              </a:ext>
            </a:extLst>
          </p:cNvPr>
          <p:cNvSpPr>
            <a:spLocks noGrp="1"/>
          </p:cNvSpPr>
          <p:nvPr>
            <p:ph type="title"/>
          </p:nvPr>
        </p:nvSpPr>
        <p:spPr/>
        <p:txBody>
          <a:bodyPr/>
          <a:lstStyle/>
          <a:p>
            <a:r>
              <a:rPr lang="en-IN" dirty="0"/>
              <a:t>Observation and reasoning</a:t>
            </a:r>
          </a:p>
        </p:txBody>
      </p:sp>
      <p:sp>
        <p:nvSpPr>
          <p:cNvPr id="3" name="Content Placeholder 2">
            <a:extLst>
              <a:ext uri="{FF2B5EF4-FFF2-40B4-BE49-F238E27FC236}">
                <a16:creationId xmlns:a16="http://schemas.microsoft.com/office/drawing/2014/main" id="{2F415A07-F791-4A86-3FDE-0A70CF50C1BF}"/>
              </a:ext>
            </a:extLst>
          </p:cNvPr>
          <p:cNvSpPr>
            <a:spLocks noGrp="1"/>
          </p:cNvSpPr>
          <p:nvPr>
            <p:ph idx="1"/>
          </p:nvPr>
        </p:nvSpPr>
        <p:spPr/>
        <p:txBody>
          <a:bodyPr/>
          <a:lstStyle/>
          <a:p>
            <a:pPr>
              <a:buFont typeface="Wingdings" panose="05000000000000000000" pitchFamily="2" charset="2"/>
              <a:buChar char="q"/>
            </a:pPr>
            <a:r>
              <a:rPr lang="en-US" dirty="0"/>
              <a:t>A larger block size means that more data can be stored in a single cache line, resulting in fewer cache lines being used to store the same amount of data. As a result, the probability of accessing data that is already in the cache increases, resulting in a higher cache hit rate.</a:t>
            </a:r>
          </a:p>
          <a:p>
            <a:pPr>
              <a:buFont typeface="Wingdings" panose="05000000000000000000" pitchFamily="2" charset="2"/>
              <a:buChar char="q"/>
            </a:pPr>
            <a:r>
              <a:rPr lang="en-US" dirty="0"/>
              <a:t>However, a larger block size also means that the cache lines are storing more data than the processor might actually need. This can result in cache pollution, where the cache lines are filled with data that the processor doesn't use, resulting in more cache misses. Additionally, larger block sizes can result in thrashing, where the processor repeatedly evicts cache lines from the cache because the cache is too small to hold all of the blocks that are being accessed</a:t>
            </a:r>
          </a:p>
          <a:p>
            <a:pPr>
              <a:buFont typeface="Wingdings" panose="05000000000000000000" pitchFamily="2" charset="2"/>
              <a:buChar char="q"/>
            </a:pPr>
            <a:r>
              <a:rPr lang="en-US" dirty="0"/>
              <a:t>The behavior of these 2 conflicting factors determine the optimal block size</a:t>
            </a:r>
            <a:endParaRPr lang="en-IN" dirty="0"/>
          </a:p>
        </p:txBody>
      </p:sp>
    </p:spTree>
    <p:extLst>
      <p:ext uri="{BB962C8B-B14F-4D97-AF65-F5344CB8AC3E}">
        <p14:creationId xmlns:p14="http://schemas.microsoft.com/office/powerpoint/2010/main" val="2899098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2776-74AF-8048-6A52-35D18980590D}"/>
              </a:ext>
            </a:extLst>
          </p:cNvPr>
          <p:cNvSpPr>
            <a:spLocks noGrp="1"/>
          </p:cNvSpPr>
          <p:nvPr>
            <p:ph type="title"/>
          </p:nvPr>
        </p:nvSpPr>
        <p:spPr>
          <a:xfrm>
            <a:off x="469670" y="2446713"/>
            <a:ext cx="10131425" cy="1456267"/>
          </a:xfrm>
        </p:spPr>
        <p:txBody>
          <a:bodyPr/>
          <a:lstStyle/>
          <a:p>
            <a:r>
              <a:rPr lang="en-IN" dirty="0"/>
              <a:t>PLOTS FOR variation in associativity ( L1d )</a:t>
            </a:r>
          </a:p>
        </p:txBody>
      </p:sp>
    </p:spTree>
    <p:extLst>
      <p:ext uri="{BB962C8B-B14F-4D97-AF65-F5344CB8AC3E}">
        <p14:creationId xmlns:p14="http://schemas.microsoft.com/office/powerpoint/2010/main" val="502851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F77026-C3BB-BFF6-E3EF-967558257843}"/>
              </a:ext>
            </a:extLst>
          </p:cNvPr>
          <p:cNvPicPr>
            <a:picLocks noChangeAspect="1"/>
          </p:cNvPicPr>
          <p:nvPr/>
        </p:nvPicPr>
        <p:blipFill>
          <a:blip r:embed="rId2"/>
          <a:stretch>
            <a:fillRect/>
          </a:stretch>
        </p:blipFill>
        <p:spPr>
          <a:xfrm>
            <a:off x="186842" y="135025"/>
            <a:ext cx="5378353" cy="2917370"/>
          </a:xfrm>
          <a:prstGeom prst="rect">
            <a:avLst/>
          </a:prstGeom>
        </p:spPr>
      </p:pic>
      <p:pic>
        <p:nvPicPr>
          <p:cNvPr id="13" name="Picture 12">
            <a:extLst>
              <a:ext uri="{FF2B5EF4-FFF2-40B4-BE49-F238E27FC236}">
                <a16:creationId xmlns:a16="http://schemas.microsoft.com/office/drawing/2014/main" id="{CA1C06D3-3B48-8002-4BF9-AF60C9619269}"/>
              </a:ext>
            </a:extLst>
          </p:cNvPr>
          <p:cNvPicPr>
            <a:picLocks noChangeAspect="1"/>
          </p:cNvPicPr>
          <p:nvPr/>
        </p:nvPicPr>
        <p:blipFill>
          <a:blip r:embed="rId3"/>
          <a:stretch>
            <a:fillRect/>
          </a:stretch>
        </p:blipFill>
        <p:spPr>
          <a:xfrm>
            <a:off x="6649649" y="135025"/>
            <a:ext cx="5355509" cy="2917370"/>
          </a:xfrm>
          <a:prstGeom prst="rect">
            <a:avLst/>
          </a:prstGeom>
        </p:spPr>
      </p:pic>
      <p:pic>
        <p:nvPicPr>
          <p:cNvPr id="15" name="Picture 14">
            <a:extLst>
              <a:ext uri="{FF2B5EF4-FFF2-40B4-BE49-F238E27FC236}">
                <a16:creationId xmlns:a16="http://schemas.microsoft.com/office/drawing/2014/main" id="{AB1B6D44-149B-3556-CD81-5786E3B7CA98}"/>
              </a:ext>
            </a:extLst>
          </p:cNvPr>
          <p:cNvPicPr>
            <a:picLocks noChangeAspect="1"/>
          </p:cNvPicPr>
          <p:nvPr/>
        </p:nvPicPr>
        <p:blipFill>
          <a:blip r:embed="rId4"/>
          <a:stretch>
            <a:fillRect/>
          </a:stretch>
        </p:blipFill>
        <p:spPr>
          <a:xfrm>
            <a:off x="2286000" y="3162763"/>
            <a:ext cx="6635136" cy="3560212"/>
          </a:xfrm>
          <a:prstGeom prst="rect">
            <a:avLst/>
          </a:prstGeom>
        </p:spPr>
      </p:pic>
    </p:spTree>
    <p:extLst>
      <p:ext uri="{BB962C8B-B14F-4D97-AF65-F5344CB8AC3E}">
        <p14:creationId xmlns:p14="http://schemas.microsoft.com/office/powerpoint/2010/main" val="2344364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C5EDCD-B47E-A80B-1253-332078AFCEE7}"/>
              </a:ext>
            </a:extLst>
          </p:cNvPr>
          <p:cNvPicPr>
            <a:picLocks noChangeAspect="1"/>
          </p:cNvPicPr>
          <p:nvPr/>
        </p:nvPicPr>
        <p:blipFill>
          <a:blip r:embed="rId2"/>
          <a:stretch>
            <a:fillRect/>
          </a:stretch>
        </p:blipFill>
        <p:spPr>
          <a:xfrm>
            <a:off x="168566" y="195792"/>
            <a:ext cx="5557755" cy="3036450"/>
          </a:xfrm>
          <a:prstGeom prst="rect">
            <a:avLst/>
          </a:prstGeom>
        </p:spPr>
      </p:pic>
      <p:pic>
        <p:nvPicPr>
          <p:cNvPr id="5" name="Picture 4">
            <a:extLst>
              <a:ext uri="{FF2B5EF4-FFF2-40B4-BE49-F238E27FC236}">
                <a16:creationId xmlns:a16="http://schemas.microsoft.com/office/drawing/2014/main" id="{82B9F467-A8C2-C0AC-D67F-A74D487357D7}"/>
              </a:ext>
            </a:extLst>
          </p:cNvPr>
          <p:cNvPicPr>
            <a:picLocks noChangeAspect="1"/>
          </p:cNvPicPr>
          <p:nvPr/>
        </p:nvPicPr>
        <p:blipFill>
          <a:blip r:embed="rId3"/>
          <a:stretch>
            <a:fillRect/>
          </a:stretch>
        </p:blipFill>
        <p:spPr>
          <a:xfrm>
            <a:off x="6096000" y="195792"/>
            <a:ext cx="5893934" cy="3204059"/>
          </a:xfrm>
          <a:prstGeom prst="rect">
            <a:avLst/>
          </a:prstGeom>
        </p:spPr>
      </p:pic>
      <p:pic>
        <p:nvPicPr>
          <p:cNvPr id="7" name="Picture 6">
            <a:extLst>
              <a:ext uri="{FF2B5EF4-FFF2-40B4-BE49-F238E27FC236}">
                <a16:creationId xmlns:a16="http://schemas.microsoft.com/office/drawing/2014/main" id="{6A44A424-F3C2-3032-4C20-BBEA4B451A3D}"/>
              </a:ext>
            </a:extLst>
          </p:cNvPr>
          <p:cNvPicPr>
            <a:picLocks noChangeAspect="1"/>
          </p:cNvPicPr>
          <p:nvPr/>
        </p:nvPicPr>
        <p:blipFill>
          <a:blip r:embed="rId4"/>
          <a:stretch>
            <a:fillRect/>
          </a:stretch>
        </p:blipFill>
        <p:spPr>
          <a:xfrm>
            <a:off x="1606342" y="3343072"/>
            <a:ext cx="4367050" cy="3420244"/>
          </a:xfrm>
          <a:prstGeom prst="rect">
            <a:avLst/>
          </a:prstGeom>
        </p:spPr>
      </p:pic>
    </p:spTree>
    <p:extLst>
      <p:ext uri="{BB962C8B-B14F-4D97-AF65-F5344CB8AC3E}">
        <p14:creationId xmlns:p14="http://schemas.microsoft.com/office/powerpoint/2010/main" val="269250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1F8E-B56D-B007-A85D-10851E4A8943}"/>
              </a:ext>
            </a:extLst>
          </p:cNvPr>
          <p:cNvSpPr>
            <a:spLocks noGrp="1"/>
          </p:cNvSpPr>
          <p:nvPr>
            <p:ph type="title"/>
          </p:nvPr>
        </p:nvSpPr>
        <p:spPr/>
        <p:txBody>
          <a:bodyPr/>
          <a:lstStyle/>
          <a:p>
            <a:r>
              <a:rPr lang="en-IN" dirty="0"/>
              <a:t>Inclusive implementation</a:t>
            </a:r>
          </a:p>
        </p:txBody>
      </p:sp>
      <p:sp>
        <p:nvSpPr>
          <p:cNvPr id="3" name="Content Placeholder 2">
            <a:extLst>
              <a:ext uri="{FF2B5EF4-FFF2-40B4-BE49-F238E27FC236}">
                <a16:creationId xmlns:a16="http://schemas.microsoft.com/office/drawing/2014/main" id="{61488849-3F23-889B-C475-CBF2013CA98E}"/>
              </a:ext>
            </a:extLst>
          </p:cNvPr>
          <p:cNvSpPr>
            <a:spLocks noGrp="1"/>
          </p:cNvSpPr>
          <p:nvPr>
            <p:ph idx="1"/>
          </p:nvPr>
        </p:nvSpPr>
        <p:spPr/>
        <p:txBody>
          <a:bodyPr/>
          <a:lstStyle/>
          <a:p>
            <a:pPr>
              <a:buFont typeface="Wingdings" panose="05000000000000000000" pitchFamily="2" charset="2"/>
              <a:buChar char="q"/>
            </a:pPr>
            <a:r>
              <a:rPr lang="en-US" dirty="0"/>
              <a:t>An inclusive cache level contains all data blocks from higher levels plus some other blocks</a:t>
            </a:r>
          </a:p>
          <a:p>
            <a:pPr>
              <a:buFont typeface="Wingdings" panose="05000000000000000000" pitchFamily="2" charset="2"/>
              <a:buChar char="q"/>
            </a:pPr>
            <a:r>
              <a:rPr lang="en-US" dirty="0"/>
              <a:t>We implement this on top of NINE by making sure that whenever a line is evicted from a cache, it is also evicted from all higher cache level </a:t>
            </a:r>
          </a:p>
          <a:p>
            <a:pPr>
              <a:buFont typeface="Wingdings" panose="05000000000000000000" pitchFamily="2" charset="2"/>
              <a:buChar char="q"/>
            </a:pPr>
            <a:r>
              <a:rPr lang="en-US" dirty="0"/>
              <a:t>If that line is dirty in a higher level, we ensure that the version of the line present in the highest cache level is written back to DRAM before eviction</a:t>
            </a:r>
            <a:endParaRPr lang="en-IN"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881539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2776-74AF-8048-6A52-35D18980590D}"/>
              </a:ext>
            </a:extLst>
          </p:cNvPr>
          <p:cNvSpPr>
            <a:spLocks noGrp="1"/>
          </p:cNvSpPr>
          <p:nvPr>
            <p:ph type="title"/>
          </p:nvPr>
        </p:nvSpPr>
        <p:spPr>
          <a:xfrm>
            <a:off x="469670" y="2446713"/>
            <a:ext cx="10131425" cy="1456267"/>
          </a:xfrm>
        </p:spPr>
        <p:txBody>
          <a:bodyPr/>
          <a:lstStyle/>
          <a:p>
            <a:r>
              <a:rPr lang="en-IN" dirty="0"/>
              <a:t>PLOTS FOR variation in associativity ( L2C )</a:t>
            </a:r>
          </a:p>
        </p:txBody>
      </p:sp>
    </p:spTree>
    <p:extLst>
      <p:ext uri="{BB962C8B-B14F-4D97-AF65-F5344CB8AC3E}">
        <p14:creationId xmlns:p14="http://schemas.microsoft.com/office/powerpoint/2010/main" val="3606744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82473C-7F7B-C642-C538-87C0F8FFFC14}"/>
              </a:ext>
            </a:extLst>
          </p:cNvPr>
          <p:cNvPicPr>
            <a:picLocks noChangeAspect="1"/>
          </p:cNvPicPr>
          <p:nvPr/>
        </p:nvPicPr>
        <p:blipFill>
          <a:blip r:embed="rId2"/>
          <a:stretch>
            <a:fillRect/>
          </a:stretch>
        </p:blipFill>
        <p:spPr>
          <a:xfrm>
            <a:off x="157914" y="210941"/>
            <a:ext cx="5938086" cy="3218059"/>
          </a:xfrm>
          <a:prstGeom prst="rect">
            <a:avLst/>
          </a:prstGeom>
        </p:spPr>
      </p:pic>
      <p:pic>
        <p:nvPicPr>
          <p:cNvPr id="5" name="Picture 4">
            <a:extLst>
              <a:ext uri="{FF2B5EF4-FFF2-40B4-BE49-F238E27FC236}">
                <a16:creationId xmlns:a16="http://schemas.microsoft.com/office/drawing/2014/main" id="{33970559-97C8-E889-0866-358E311C5A27}"/>
              </a:ext>
            </a:extLst>
          </p:cNvPr>
          <p:cNvPicPr>
            <a:picLocks noChangeAspect="1"/>
          </p:cNvPicPr>
          <p:nvPr/>
        </p:nvPicPr>
        <p:blipFill>
          <a:blip r:embed="rId3"/>
          <a:stretch>
            <a:fillRect/>
          </a:stretch>
        </p:blipFill>
        <p:spPr>
          <a:xfrm>
            <a:off x="6171256" y="210940"/>
            <a:ext cx="5862830" cy="3218059"/>
          </a:xfrm>
          <a:prstGeom prst="rect">
            <a:avLst/>
          </a:prstGeom>
        </p:spPr>
      </p:pic>
      <p:pic>
        <p:nvPicPr>
          <p:cNvPr id="7" name="Picture 6">
            <a:extLst>
              <a:ext uri="{FF2B5EF4-FFF2-40B4-BE49-F238E27FC236}">
                <a16:creationId xmlns:a16="http://schemas.microsoft.com/office/drawing/2014/main" id="{B4DDE0C5-C423-B5B8-A51A-B7F347A775B6}"/>
              </a:ext>
            </a:extLst>
          </p:cNvPr>
          <p:cNvPicPr>
            <a:picLocks noChangeAspect="1"/>
          </p:cNvPicPr>
          <p:nvPr/>
        </p:nvPicPr>
        <p:blipFill>
          <a:blip r:embed="rId4"/>
          <a:stretch>
            <a:fillRect/>
          </a:stretch>
        </p:blipFill>
        <p:spPr>
          <a:xfrm>
            <a:off x="2992582" y="3506938"/>
            <a:ext cx="5965935" cy="3218059"/>
          </a:xfrm>
          <a:prstGeom prst="rect">
            <a:avLst/>
          </a:prstGeom>
        </p:spPr>
      </p:pic>
    </p:spTree>
    <p:extLst>
      <p:ext uri="{BB962C8B-B14F-4D97-AF65-F5344CB8AC3E}">
        <p14:creationId xmlns:p14="http://schemas.microsoft.com/office/powerpoint/2010/main" val="2033341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B76B2B-C851-2824-808E-3A46B8E2A23A}"/>
              </a:ext>
            </a:extLst>
          </p:cNvPr>
          <p:cNvPicPr>
            <a:picLocks noChangeAspect="1"/>
          </p:cNvPicPr>
          <p:nvPr/>
        </p:nvPicPr>
        <p:blipFill>
          <a:blip r:embed="rId2"/>
          <a:stretch>
            <a:fillRect/>
          </a:stretch>
        </p:blipFill>
        <p:spPr>
          <a:xfrm>
            <a:off x="51392" y="133015"/>
            <a:ext cx="6018415" cy="3284905"/>
          </a:xfrm>
          <a:prstGeom prst="rect">
            <a:avLst/>
          </a:prstGeom>
        </p:spPr>
      </p:pic>
      <p:pic>
        <p:nvPicPr>
          <p:cNvPr id="5" name="Picture 4">
            <a:extLst>
              <a:ext uri="{FF2B5EF4-FFF2-40B4-BE49-F238E27FC236}">
                <a16:creationId xmlns:a16="http://schemas.microsoft.com/office/drawing/2014/main" id="{B0E811A7-B008-C4EC-F69A-8E6BB7EA085E}"/>
              </a:ext>
            </a:extLst>
          </p:cNvPr>
          <p:cNvPicPr>
            <a:picLocks noChangeAspect="1"/>
          </p:cNvPicPr>
          <p:nvPr/>
        </p:nvPicPr>
        <p:blipFill>
          <a:blip r:embed="rId3"/>
          <a:stretch>
            <a:fillRect/>
          </a:stretch>
        </p:blipFill>
        <p:spPr>
          <a:xfrm>
            <a:off x="6096000" y="133015"/>
            <a:ext cx="6044608" cy="3295985"/>
          </a:xfrm>
          <a:prstGeom prst="rect">
            <a:avLst/>
          </a:prstGeom>
        </p:spPr>
      </p:pic>
      <p:pic>
        <p:nvPicPr>
          <p:cNvPr id="7" name="Picture 6">
            <a:extLst>
              <a:ext uri="{FF2B5EF4-FFF2-40B4-BE49-F238E27FC236}">
                <a16:creationId xmlns:a16="http://schemas.microsoft.com/office/drawing/2014/main" id="{52615C48-9C87-D8C5-4F93-80E4535E33C7}"/>
              </a:ext>
            </a:extLst>
          </p:cNvPr>
          <p:cNvPicPr>
            <a:picLocks noChangeAspect="1"/>
          </p:cNvPicPr>
          <p:nvPr/>
        </p:nvPicPr>
        <p:blipFill>
          <a:blip r:embed="rId4"/>
          <a:stretch>
            <a:fillRect/>
          </a:stretch>
        </p:blipFill>
        <p:spPr>
          <a:xfrm>
            <a:off x="2892830" y="3440081"/>
            <a:ext cx="6018415" cy="3295985"/>
          </a:xfrm>
          <a:prstGeom prst="rect">
            <a:avLst/>
          </a:prstGeom>
        </p:spPr>
      </p:pic>
    </p:spTree>
    <p:extLst>
      <p:ext uri="{BB962C8B-B14F-4D97-AF65-F5344CB8AC3E}">
        <p14:creationId xmlns:p14="http://schemas.microsoft.com/office/powerpoint/2010/main" val="3918506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2776-74AF-8048-6A52-35D18980590D}"/>
              </a:ext>
            </a:extLst>
          </p:cNvPr>
          <p:cNvSpPr>
            <a:spLocks noGrp="1"/>
          </p:cNvSpPr>
          <p:nvPr>
            <p:ph type="title"/>
          </p:nvPr>
        </p:nvSpPr>
        <p:spPr>
          <a:xfrm>
            <a:off x="469670" y="2446713"/>
            <a:ext cx="10131425" cy="1456267"/>
          </a:xfrm>
        </p:spPr>
        <p:txBody>
          <a:bodyPr/>
          <a:lstStyle/>
          <a:p>
            <a:r>
              <a:rPr lang="en-IN" dirty="0"/>
              <a:t>PLOTS FOR variation in associativity ( LLC )</a:t>
            </a:r>
          </a:p>
        </p:txBody>
      </p:sp>
    </p:spTree>
    <p:extLst>
      <p:ext uri="{BB962C8B-B14F-4D97-AF65-F5344CB8AC3E}">
        <p14:creationId xmlns:p14="http://schemas.microsoft.com/office/powerpoint/2010/main" val="3665338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BF1487-0DE7-0336-BA91-AF7935E682D2}"/>
              </a:ext>
            </a:extLst>
          </p:cNvPr>
          <p:cNvPicPr>
            <a:picLocks noChangeAspect="1"/>
          </p:cNvPicPr>
          <p:nvPr/>
        </p:nvPicPr>
        <p:blipFill>
          <a:blip r:embed="rId2"/>
          <a:stretch>
            <a:fillRect/>
          </a:stretch>
        </p:blipFill>
        <p:spPr>
          <a:xfrm>
            <a:off x="6245258" y="120831"/>
            <a:ext cx="5741323" cy="3109572"/>
          </a:xfrm>
          <a:prstGeom prst="rect">
            <a:avLst/>
          </a:prstGeom>
        </p:spPr>
      </p:pic>
      <p:pic>
        <p:nvPicPr>
          <p:cNvPr id="7" name="Picture 6">
            <a:extLst>
              <a:ext uri="{FF2B5EF4-FFF2-40B4-BE49-F238E27FC236}">
                <a16:creationId xmlns:a16="http://schemas.microsoft.com/office/drawing/2014/main" id="{7C21F573-07B8-E811-9B40-B24D01E76097}"/>
              </a:ext>
            </a:extLst>
          </p:cNvPr>
          <p:cNvPicPr>
            <a:picLocks noChangeAspect="1"/>
          </p:cNvPicPr>
          <p:nvPr/>
        </p:nvPicPr>
        <p:blipFill>
          <a:blip r:embed="rId3"/>
          <a:stretch>
            <a:fillRect/>
          </a:stretch>
        </p:blipFill>
        <p:spPr>
          <a:xfrm>
            <a:off x="191562" y="114434"/>
            <a:ext cx="5741323" cy="3115969"/>
          </a:xfrm>
          <a:prstGeom prst="rect">
            <a:avLst/>
          </a:prstGeom>
        </p:spPr>
      </p:pic>
      <p:pic>
        <p:nvPicPr>
          <p:cNvPr id="11" name="Picture 10">
            <a:extLst>
              <a:ext uri="{FF2B5EF4-FFF2-40B4-BE49-F238E27FC236}">
                <a16:creationId xmlns:a16="http://schemas.microsoft.com/office/drawing/2014/main" id="{01D89C31-C3F8-DFB9-4AFC-9F5DBE8F8098}"/>
              </a:ext>
            </a:extLst>
          </p:cNvPr>
          <p:cNvPicPr>
            <a:picLocks noChangeAspect="1"/>
          </p:cNvPicPr>
          <p:nvPr/>
        </p:nvPicPr>
        <p:blipFill>
          <a:blip r:embed="rId4"/>
          <a:stretch>
            <a:fillRect/>
          </a:stretch>
        </p:blipFill>
        <p:spPr>
          <a:xfrm>
            <a:off x="3714954" y="3353885"/>
            <a:ext cx="4435862" cy="3383284"/>
          </a:xfrm>
          <a:prstGeom prst="rect">
            <a:avLst/>
          </a:prstGeom>
        </p:spPr>
      </p:pic>
    </p:spTree>
    <p:extLst>
      <p:ext uri="{BB962C8B-B14F-4D97-AF65-F5344CB8AC3E}">
        <p14:creationId xmlns:p14="http://schemas.microsoft.com/office/powerpoint/2010/main" val="1261143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433B35-F584-4D08-EC87-2999EEA2EFEA}"/>
              </a:ext>
            </a:extLst>
          </p:cNvPr>
          <p:cNvPicPr>
            <a:picLocks noChangeAspect="1"/>
          </p:cNvPicPr>
          <p:nvPr/>
        </p:nvPicPr>
        <p:blipFill>
          <a:blip r:embed="rId2"/>
          <a:stretch>
            <a:fillRect/>
          </a:stretch>
        </p:blipFill>
        <p:spPr>
          <a:xfrm>
            <a:off x="197022" y="244469"/>
            <a:ext cx="5666262" cy="3126342"/>
          </a:xfrm>
          <a:prstGeom prst="rect">
            <a:avLst/>
          </a:prstGeom>
        </p:spPr>
      </p:pic>
      <p:pic>
        <p:nvPicPr>
          <p:cNvPr id="5" name="Picture 4">
            <a:extLst>
              <a:ext uri="{FF2B5EF4-FFF2-40B4-BE49-F238E27FC236}">
                <a16:creationId xmlns:a16="http://schemas.microsoft.com/office/drawing/2014/main" id="{6A0510E5-D192-6C85-192B-F2A5F3ED7442}"/>
              </a:ext>
            </a:extLst>
          </p:cNvPr>
          <p:cNvPicPr>
            <a:picLocks noChangeAspect="1"/>
          </p:cNvPicPr>
          <p:nvPr/>
        </p:nvPicPr>
        <p:blipFill>
          <a:blip r:embed="rId3"/>
          <a:stretch>
            <a:fillRect/>
          </a:stretch>
        </p:blipFill>
        <p:spPr>
          <a:xfrm>
            <a:off x="6195713" y="244470"/>
            <a:ext cx="5714047" cy="3126341"/>
          </a:xfrm>
          <a:prstGeom prst="rect">
            <a:avLst/>
          </a:prstGeom>
        </p:spPr>
      </p:pic>
      <p:pic>
        <p:nvPicPr>
          <p:cNvPr id="7" name="Picture 6">
            <a:extLst>
              <a:ext uri="{FF2B5EF4-FFF2-40B4-BE49-F238E27FC236}">
                <a16:creationId xmlns:a16="http://schemas.microsoft.com/office/drawing/2014/main" id="{8FA6620D-CB30-81BA-EA6F-E32D2633D238}"/>
              </a:ext>
            </a:extLst>
          </p:cNvPr>
          <p:cNvPicPr>
            <a:picLocks noChangeAspect="1"/>
          </p:cNvPicPr>
          <p:nvPr/>
        </p:nvPicPr>
        <p:blipFill>
          <a:blip r:embed="rId4"/>
          <a:stretch>
            <a:fillRect/>
          </a:stretch>
        </p:blipFill>
        <p:spPr>
          <a:xfrm>
            <a:off x="3028286" y="3462250"/>
            <a:ext cx="5669996" cy="3126341"/>
          </a:xfrm>
          <a:prstGeom prst="rect">
            <a:avLst/>
          </a:prstGeom>
        </p:spPr>
      </p:pic>
    </p:spTree>
    <p:extLst>
      <p:ext uri="{BB962C8B-B14F-4D97-AF65-F5344CB8AC3E}">
        <p14:creationId xmlns:p14="http://schemas.microsoft.com/office/powerpoint/2010/main" val="2263819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39C88-06A6-3892-4D80-A5AB506DA498}"/>
              </a:ext>
            </a:extLst>
          </p:cNvPr>
          <p:cNvSpPr>
            <a:spLocks noGrp="1"/>
          </p:cNvSpPr>
          <p:nvPr>
            <p:ph type="title"/>
          </p:nvPr>
        </p:nvSpPr>
        <p:spPr/>
        <p:txBody>
          <a:bodyPr/>
          <a:lstStyle/>
          <a:p>
            <a:r>
              <a:rPr lang="en-IN" dirty="0"/>
              <a:t>Observations and reasoning</a:t>
            </a:r>
          </a:p>
        </p:txBody>
      </p:sp>
      <p:sp>
        <p:nvSpPr>
          <p:cNvPr id="3" name="Content Placeholder 2">
            <a:extLst>
              <a:ext uri="{FF2B5EF4-FFF2-40B4-BE49-F238E27FC236}">
                <a16:creationId xmlns:a16="http://schemas.microsoft.com/office/drawing/2014/main" id="{C73648CF-876A-3685-2CB2-807B5A0AAE33}"/>
              </a:ext>
            </a:extLst>
          </p:cNvPr>
          <p:cNvSpPr>
            <a:spLocks noGrp="1"/>
          </p:cNvSpPr>
          <p:nvPr>
            <p:ph idx="1"/>
          </p:nvPr>
        </p:nvSpPr>
        <p:spPr/>
        <p:txBody>
          <a:bodyPr/>
          <a:lstStyle/>
          <a:p>
            <a:pPr>
              <a:buFont typeface="Wingdings" panose="05000000000000000000" pitchFamily="2" charset="2"/>
              <a:buChar char="q"/>
            </a:pPr>
            <a:r>
              <a:rPr lang="en-US" dirty="0"/>
              <a:t>With the increase in associativity, more cache blocks can be fit into a set without line eviction thus reducing conflict misses. This in turn decreases the miss rate.</a:t>
            </a:r>
          </a:p>
          <a:p>
            <a:pPr>
              <a:buFont typeface="Wingdings" panose="05000000000000000000" pitchFamily="2" charset="2"/>
              <a:buChar char="q"/>
            </a:pPr>
            <a:r>
              <a:rPr lang="en-US" dirty="0"/>
              <a:t>Since LLC’s is primarily a cache to provide capacity, the data distributes on different sets rather than on different ways of a given set. Hence increasing associativity negatively impacts the miss rate by decreasing the number of sets.</a:t>
            </a:r>
          </a:p>
          <a:p>
            <a:endParaRPr lang="en-IN" dirty="0"/>
          </a:p>
        </p:txBody>
      </p:sp>
    </p:spTree>
    <p:extLst>
      <p:ext uri="{BB962C8B-B14F-4D97-AF65-F5344CB8AC3E}">
        <p14:creationId xmlns:p14="http://schemas.microsoft.com/office/powerpoint/2010/main" val="1573548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2776-74AF-8048-6A52-35D18980590D}"/>
              </a:ext>
            </a:extLst>
          </p:cNvPr>
          <p:cNvSpPr>
            <a:spLocks noGrp="1"/>
          </p:cNvSpPr>
          <p:nvPr>
            <p:ph type="title"/>
          </p:nvPr>
        </p:nvSpPr>
        <p:spPr>
          <a:xfrm>
            <a:off x="469670" y="2446713"/>
            <a:ext cx="10131425" cy="1456267"/>
          </a:xfrm>
        </p:spPr>
        <p:txBody>
          <a:bodyPr/>
          <a:lstStyle/>
          <a:p>
            <a:r>
              <a:rPr lang="en-IN" dirty="0"/>
              <a:t>PLOTS FOR variation in Cache size ( L1d )</a:t>
            </a:r>
          </a:p>
        </p:txBody>
      </p:sp>
    </p:spTree>
    <p:extLst>
      <p:ext uri="{BB962C8B-B14F-4D97-AF65-F5344CB8AC3E}">
        <p14:creationId xmlns:p14="http://schemas.microsoft.com/office/powerpoint/2010/main" val="23557928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02C0BC-5CAF-23D7-8310-5DCDC028FBBA}"/>
              </a:ext>
            </a:extLst>
          </p:cNvPr>
          <p:cNvPicPr>
            <a:picLocks noChangeAspect="1"/>
          </p:cNvPicPr>
          <p:nvPr/>
        </p:nvPicPr>
        <p:blipFill>
          <a:blip r:embed="rId2"/>
          <a:stretch>
            <a:fillRect/>
          </a:stretch>
        </p:blipFill>
        <p:spPr>
          <a:xfrm>
            <a:off x="232756" y="308900"/>
            <a:ext cx="5724545" cy="3120100"/>
          </a:xfrm>
          <a:prstGeom prst="rect">
            <a:avLst/>
          </a:prstGeom>
        </p:spPr>
      </p:pic>
      <p:pic>
        <p:nvPicPr>
          <p:cNvPr id="7" name="Picture 6">
            <a:extLst>
              <a:ext uri="{FF2B5EF4-FFF2-40B4-BE49-F238E27FC236}">
                <a16:creationId xmlns:a16="http://schemas.microsoft.com/office/drawing/2014/main" id="{BDC6FB0D-927E-B2AC-4EA2-141EB9899F8E}"/>
              </a:ext>
            </a:extLst>
          </p:cNvPr>
          <p:cNvPicPr>
            <a:picLocks noChangeAspect="1"/>
          </p:cNvPicPr>
          <p:nvPr/>
        </p:nvPicPr>
        <p:blipFill>
          <a:blip r:embed="rId3"/>
          <a:stretch>
            <a:fillRect/>
          </a:stretch>
        </p:blipFill>
        <p:spPr>
          <a:xfrm>
            <a:off x="6095999" y="308899"/>
            <a:ext cx="5710931" cy="3120100"/>
          </a:xfrm>
          <a:prstGeom prst="rect">
            <a:avLst/>
          </a:prstGeom>
        </p:spPr>
      </p:pic>
      <p:pic>
        <p:nvPicPr>
          <p:cNvPr id="9" name="Picture 8">
            <a:extLst>
              <a:ext uri="{FF2B5EF4-FFF2-40B4-BE49-F238E27FC236}">
                <a16:creationId xmlns:a16="http://schemas.microsoft.com/office/drawing/2014/main" id="{DA6B511A-8B6D-E2DE-3AB1-1507D44734BF}"/>
              </a:ext>
            </a:extLst>
          </p:cNvPr>
          <p:cNvPicPr>
            <a:picLocks noChangeAspect="1"/>
          </p:cNvPicPr>
          <p:nvPr/>
        </p:nvPicPr>
        <p:blipFill>
          <a:blip r:embed="rId4"/>
          <a:stretch>
            <a:fillRect/>
          </a:stretch>
        </p:blipFill>
        <p:spPr>
          <a:xfrm>
            <a:off x="3075205" y="3509299"/>
            <a:ext cx="5764191" cy="3120100"/>
          </a:xfrm>
          <a:prstGeom prst="rect">
            <a:avLst/>
          </a:prstGeom>
        </p:spPr>
      </p:pic>
    </p:spTree>
    <p:extLst>
      <p:ext uri="{BB962C8B-B14F-4D97-AF65-F5344CB8AC3E}">
        <p14:creationId xmlns:p14="http://schemas.microsoft.com/office/powerpoint/2010/main" val="3663556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B0BACA-6E6F-36C6-CB4A-E441D8A001EB}"/>
              </a:ext>
            </a:extLst>
          </p:cNvPr>
          <p:cNvPicPr>
            <a:picLocks noChangeAspect="1"/>
          </p:cNvPicPr>
          <p:nvPr/>
        </p:nvPicPr>
        <p:blipFill>
          <a:blip r:embed="rId2"/>
          <a:stretch>
            <a:fillRect/>
          </a:stretch>
        </p:blipFill>
        <p:spPr>
          <a:xfrm>
            <a:off x="132450" y="105352"/>
            <a:ext cx="5874882" cy="3219739"/>
          </a:xfrm>
          <a:prstGeom prst="rect">
            <a:avLst/>
          </a:prstGeom>
        </p:spPr>
      </p:pic>
      <p:pic>
        <p:nvPicPr>
          <p:cNvPr id="5" name="Picture 4">
            <a:extLst>
              <a:ext uri="{FF2B5EF4-FFF2-40B4-BE49-F238E27FC236}">
                <a16:creationId xmlns:a16="http://schemas.microsoft.com/office/drawing/2014/main" id="{80AA4FF9-5DF1-DFF1-10AA-25D67B6E0E22}"/>
              </a:ext>
            </a:extLst>
          </p:cNvPr>
          <p:cNvPicPr>
            <a:picLocks noChangeAspect="1"/>
          </p:cNvPicPr>
          <p:nvPr/>
        </p:nvPicPr>
        <p:blipFill>
          <a:blip r:embed="rId3"/>
          <a:stretch>
            <a:fillRect/>
          </a:stretch>
        </p:blipFill>
        <p:spPr>
          <a:xfrm>
            <a:off x="6184669" y="105352"/>
            <a:ext cx="5905417" cy="3219739"/>
          </a:xfrm>
          <a:prstGeom prst="rect">
            <a:avLst/>
          </a:prstGeom>
        </p:spPr>
      </p:pic>
      <p:pic>
        <p:nvPicPr>
          <p:cNvPr id="7" name="Picture 6">
            <a:extLst>
              <a:ext uri="{FF2B5EF4-FFF2-40B4-BE49-F238E27FC236}">
                <a16:creationId xmlns:a16="http://schemas.microsoft.com/office/drawing/2014/main" id="{B3F5934B-9D87-9E53-7C91-0AFC2506B712}"/>
              </a:ext>
            </a:extLst>
          </p:cNvPr>
          <p:cNvPicPr>
            <a:picLocks noChangeAspect="1"/>
          </p:cNvPicPr>
          <p:nvPr/>
        </p:nvPicPr>
        <p:blipFill>
          <a:blip r:embed="rId4"/>
          <a:stretch>
            <a:fillRect/>
          </a:stretch>
        </p:blipFill>
        <p:spPr>
          <a:xfrm>
            <a:off x="3090287" y="3438669"/>
            <a:ext cx="5834089" cy="3219739"/>
          </a:xfrm>
          <a:prstGeom prst="rect">
            <a:avLst/>
          </a:prstGeom>
        </p:spPr>
      </p:pic>
    </p:spTree>
    <p:extLst>
      <p:ext uri="{BB962C8B-B14F-4D97-AF65-F5344CB8AC3E}">
        <p14:creationId xmlns:p14="http://schemas.microsoft.com/office/powerpoint/2010/main" val="86891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B94EC2-E432-52F8-85CC-DCF066D664FB}"/>
              </a:ext>
            </a:extLst>
          </p:cNvPr>
          <p:cNvPicPr>
            <a:picLocks noGrp="1" noChangeAspect="1"/>
          </p:cNvPicPr>
          <p:nvPr>
            <p:ph idx="1"/>
          </p:nvPr>
        </p:nvPicPr>
        <p:blipFill>
          <a:blip r:embed="rId2"/>
          <a:stretch>
            <a:fillRect/>
          </a:stretch>
        </p:blipFill>
        <p:spPr>
          <a:xfrm>
            <a:off x="2548473" y="196672"/>
            <a:ext cx="7211431" cy="2114845"/>
          </a:xfrm>
        </p:spPr>
      </p:pic>
      <p:pic>
        <p:nvPicPr>
          <p:cNvPr id="7" name="Picture 6">
            <a:extLst>
              <a:ext uri="{FF2B5EF4-FFF2-40B4-BE49-F238E27FC236}">
                <a16:creationId xmlns:a16="http://schemas.microsoft.com/office/drawing/2014/main" id="{00BBEB65-C099-1142-DE05-D84358EBB9A8}"/>
              </a:ext>
            </a:extLst>
          </p:cNvPr>
          <p:cNvPicPr>
            <a:picLocks noChangeAspect="1"/>
          </p:cNvPicPr>
          <p:nvPr/>
        </p:nvPicPr>
        <p:blipFill>
          <a:blip r:embed="rId3"/>
          <a:stretch>
            <a:fillRect/>
          </a:stretch>
        </p:blipFill>
        <p:spPr>
          <a:xfrm>
            <a:off x="59684" y="2404377"/>
            <a:ext cx="6233051" cy="4324218"/>
          </a:xfrm>
          <a:prstGeom prst="rect">
            <a:avLst/>
          </a:prstGeom>
        </p:spPr>
      </p:pic>
      <p:pic>
        <p:nvPicPr>
          <p:cNvPr id="9" name="Picture 8">
            <a:extLst>
              <a:ext uri="{FF2B5EF4-FFF2-40B4-BE49-F238E27FC236}">
                <a16:creationId xmlns:a16="http://schemas.microsoft.com/office/drawing/2014/main" id="{FE1417C9-7A0E-8147-4BE1-17C66A0B6EA2}"/>
              </a:ext>
            </a:extLst>
          </p:cNvPr>
          <p:cNvPicPr>
            <a:picLocks noChangeAspect="1"/>
          </p:cNvPicPr>
          <p:nvPr/>
        </p:nvPicPr>
        <p:blipFill>
          <a:blip r:embed="rId4"/>
          <a:stretch>
            <a:fillRect/>
          </a:stretch>
        </p:blipFill>
        <p:spPr>
          <a:xfrm>
            <a:off x="6424488" y="2471644"/>
            <a:ext cx="5707828" cy="4189684"/>
          </a:xfrm>
          <a:prstGeom prst="rect">
            <a:avLst/>
          </a:prstGeom>
        </p:spPr>
      </p:pic>
    </p:spTree>
    <p:extLst>
      <p:ext uri="{BB962C8B-B14F-4D97-AF65-F5344CB8AC3E}">
        <p14:creationId xmlns:p14="http://schemas.microsoft.com/office/powerpoint/2010/main" val="24508498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2776-74AF-8048-6A52-35D18980590D}"/>
              </a:ext>
            </a:extLst>
          </p:cNvPr>
          <p:cNvSpPr>
            <a:spLocks noGrp="1"/>
          </p:cNvSpPr>
          <p:nvPr>
            <p:ph type="title"/>
          </p:nvPr>
        </p:nvSpPr>
        <p:spPr>
          <a:xfrm>
            <a:off x="469670" y="2446713"/>
            <a:ext cx="10131425" cy="1456267"/>
          </a:xfrm>
        </p:spPr>
        <p:txBody>
          <a:bodyPr/>
          <a:lstStyle/>
          <a:p>
            <a:r>
              <a:rPr lang="en-IN" dirty="0"/>
              <a:t>PLOTS FOR variation in Cache size ( L2c )</a:t>
            </a:r>
          </a:p>
        </p:txBody>
      </p:sp>
    </p:spTree>
    <p:extLst>
      <p:ext uri="{BB962C8B-B14F-4D97-AF65-F5344CB8AC3E}">
        <p14:creationId xmlns:p14="http://schemas.microsoft.com/office/powerpoint/2010/main" val="1250244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B2849F-C3DF-AF15-7699-C51F5B706121}"/>
              </a:ext>
            </a:extLst>
          </p:cNvPr>
          <p:cNvPicPr>
            <a:picLocks noChangeAspect="1"/>
          </p:cNvPicPr>
          <p:nvPr/>
        </p:nvPicPr>
        <p:blipFill>
          <a:blip r:embed="rId2"/>
          <a:stretch>
            <a:fillRect/>
          </a:stretch>
        </p:blipFill>
        <p:spPr>
          <a:xfrm>
            <a:off x="130428" y="120783"/>
            <a:ext cx="5965572" cy="3179370"/>
          </a:xfrm>
          <a:prstGeom prst="rect">
            <a:avLst/>
          </a:prstGeom>
        </p:spPr>
      </p:pic>
      <p:pic>
        <p:nvPicPr>
          <p:cNvPr id="7" name="Picture 6">
            <a:extLst>
              <a:ext uri="{FF2B5EF4-FFF2-40B4-BE49-F238E27FC236}">
                <a16:creationId xmlns:a16="http://schemas.microsoft.com/office/drawing/2014/main" id="{23EF9A49-7ED2-174B-05A5-96D8E35FCC62}"/>
              </a:ext>
            </a:extLst>
          </p:cNvPr>
          <p:cNvPicPr>
            <a:picLocks noChangeAspect="1"/>
          </p:cNvPicPr>
          <p:nvPr/>
        </p:nvPicPr>
        <p:blipFill>
          <a:blip r:embed="rId3"/>
          <a:stretch>
            <a:fillRect/>
          </a:stretch>
        </p:blipFill>
        <p:spPr>
          <a:xfrm>
            <a:off x="3002212" y="3429000"/>
            <a:ext cx="5852158" cy="3179370"/>
          </a:xfrm>
          <a:prstGeom prst="rect">
            <a:avLst/>
          </a:prstGeom>
        </p:spPr>
      </p:pic>
      <p:pic>
        <p:nvPicPr>
          <p:cNvPr id="9" name="Picture 8">
            <a:extLst>
              <a:ext uri="{FF2B5EF4-FFF2-40B4-BE49-F238E27FC236}">
                <a16:creationId xmlns:a16="http://schemas.microsoft.com/office/drawing/2014/main" id="{588F56F8-97B4-F29A-2479-E23F5FCD4402}"/>
              </a:ext>
            </a:extLst>
          </p:cNvPr>
          <p:cNvPicPr>
            <a:picLocks noChangeAspect="1"/>
          </p:cNvPicPr>
          <p:nvPr/>
        </p:nvPicPr>
        <p:blipFill>
          <a:blip r:embed="rId4"/>
          <a:stretch>
            <a:fillRect/>
          </a:stretch>
        </p:blipFill>
        <p:spPr>
          <a:xfrm>
            <a:off x="6204716" y="120783"/>
            <a:ext cx="5928161" cy="3179370"/>
          </a:xfrm>
          <a:prstGeom prst="rect">
            <a:avLst/>
          </a:prstGeom>
        </p:spPr>
      </p:pic>
    </p:spTree>
    <p:extLst>
      <p:ext uri="{BB962C8B-B14F-4D97-AF65-F5344CB8AC3E}">
        <p14:creationId xmlns:p14="http://schemas.microsoft.com/office/powerpoint/2010/main" val="3911224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75B637-2E59-1F39-B3C5-B2AB87AB68E4}"/>
              </a:ext>
            </a:extLst>
          </p:cNvPr>
          <p:cNvPicPr>
            <a:picLocks noChangeAspect="1"/>
          </p:cNvPicPr>
          <p:nvPr/>
        </p:nvPicPr>
        <p:blipFill>
          <a:blip r:embed="rId2"/>
          <a:stretch>
            <a:fillRect/>
          </a:stretch>
        </p:blipFill>
        <p:spPr>
          <a:xfrm>
            <a:off x="265016" y="192185"/>
            <a:ext cx="5661959" cy="3110353"/>
          </a:xfrm>
          <a:prstGeom prst="rect">
            <a:avLst/>
          </a:prstGeom>
        </p:spPr>
      </p:pic>
      <p:pic>
        <p:nvPicPr>
          <p:cNvPr id="5" name="Picture 4">
            <a:extLst>
              <a:ext uri="{FF2B5EF4-FFF2-40B4-BE49-F238E27FC236}">
                <a16:creationId xmlns:a16="http://schemas.microsoft.com/office/drawing/2014/main" id="{55611F85-41B0-6D3C-969B-201C6C50B349}"/>
              </a:ext>
            </a:extLst>
          </p:cNvPr>
          <p:cNvPicPr>
            <a:picLocks noChangeAspect="1"/>
          </p:cNvPicPr>
          <p:nvPr/>
        </p:nvPicPr>
        <p:blipFill>
          <a:blip r:embed="rId3"/>
          <a:stretch>
            <a:fillRect/>
          </a:stretch>
        </p:blipFill>
        <p:spPr>
          <a:xfrm>
            <a:off x="6265027" y="192184"/>
            <a:ext cx="5719156" cy="3110353"/>
          </a:xfrm>
          <a:prstGeom prst="rect">
            <a:avLst/>
          </a:prstGeom>
        </p:spPr>
      </p:pic>
      <p:pic>
        <p:nvPicPr>
          <p:cNvPr id="7" name="Picture 6">
            <a:extLst>
              <a:ext uri="{FF2B5EF4-FFF2-40B4-BE49-F238E27FC236}">
                <a16:creationId xmlns:a16="http://schemas.microsoft.com/office/drawing/2014/main" id="{31059EA1-539B-3700-719F-50BAE6BB9161}"/>
              </a:ext>
            </a:extLst>
          </p:cNvPr>
          <p:cNvPicPr>
            <a:picLocks noChangeAspect="1"/>
          </p:cNvPicPr>
          <p:nvPr/>
        </p:nvPicPr>
        <p:blipFill>
          <a:blip r:embed="rId4"/>
          <a:stretch>
            <a:fillRect/>
          </a:stretch>
        </p:blipFill>
        <p:spPr>
          <a:xfrm>
            <a:off x="3028605" y="3429001"/>
            <a:ext cx="6096000" cy="3236814"/>
          </a:xfrm>
          <a:prstGeom prst="rect">
            <a:avLst/>
          </a:prstGeom>
        </p:spPr>
      </p:pic>
    </p:spTree>
    <p:extLst>
      <p:ext uri="{BB962C8B-B14F-4D97-AF65-F5344CB8AC3E}">
        <p14:creationId xmlns:p14="http://schemas.microsoft.com/office/powerpoint/2010/main" val="1284937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2776-74AF-8048-6A52-35D18980590D}"/>
              </a:ext>
            </a:extLst>
          </p:cNvPr>
          <p:cNvSpPr>
            <a:spLocks noGrp="1"/>
          </p:cNvSpPr>
          <p:nvPr>
            <p:ph type="title"/>
          </p:nvPr>
        </p:nvSpPr>
        <p:spPr>
          <a:xfrm>
            <a:off x="469670" y="2446713"/>
            <a:ext cx="10131425" cy="1456267"/>
          </a:xfrm>
        </p:spPr>
        <p:txBody>
          <a:bodyPr/>
          <a:lstStyle/>
          <a:p>
            <a:r>
              <a:rPr lang="en-IN" dirty="0"/>
              <a:t>PLOTS FOR variation in Cache size ( </a:t>
            </a:r>
            <a:r>
              <a:rPr lang="en-IN" dirty="0" err="1"/>
              <a:t>Llc</a:t>
            </a:r>
            <a:r>
              <a:rPr lang="en-IN" dirty="0"/>
              <a:t> )</a:t>
            </a:r>
          </a:p>
        </p:txBody>
      </p:sp>
    </p:spTree>
    <p:extLst>
      <p:ext uri="{BB962C8B-B14F-4D97-AF65-F5344CB8AC3E}">
        <p14:creationId xmlns:p14="http://schemas.microsoft.com/office/powerpoint/2010/main" val="21377557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4A90B7-863B-A2D1-5EA3-B97461E6758F}"/>
              </a:ext>
            </a:extLst>
          </p:cNvPr>
          <p:cNvPicPr>
            <a:picLocks noChangeAspect="1"/>
          </p:cNvPicPr>
          <p:nvPr/>
        </p:nvPicPr>
        <p:blipFill>
          <a:blip r:embed="rId2"/>
          <a:stretch>
            <a:fillRect/>
          </a:stretch>
        </p:blipFill>
        <p:spPr>
          <a:xfrm>
            <a:off x="750916" y="207526"/>
            <a:ext cx="3935740" cy="3008506"/>
          </a:xfrm>
          <a:prstGeom prst="rect">
            <a:avLst/>
          </a:prstGeom>
        </p:spPr>
      </p:pic>
      <p:pic>
        <p:nvPicPr>
          <p:cNvPr id="5" name="Picture 4">
            <a:extLst>
              <a:ext uri="{FF2B5EF4-FFF2-40B4-BE49-F238E27FC236}">
                <a16:creationId xmlns:a16="http://schemas.microsoft.com/office/drawing/2014/main" id="{A75AB279-D5B4-CC8B-67FB-98F5BDD27783}"/>
              </a:ext>
            </a:extLst>
          </p:cNvPr>
          <p:cNvPicPr>
            <a:picLocks noChangeAspect="1"/>
          </p:cNvPicPr>
          <p:nvPr/>
        </p:nvPicPr>
        <p:blipFill>
          <a:blip r:embed="rId3"/>
          <a:stretch>
            <a:fillRect/>
          </a:stretch>
        </p:blipFill>
        <p:spPr>
          <a:xfrm>
            <a:off x="7636344" y="207526"/>
            <a:ext cx="3901862" cy="3008506"/>
          </a:xfrm>
          <a:prstGeom prst="rect">
            <a:avLst/>
          </a:prstGeom>
        </p:spPr>
      </p:pic>
      <p:pic>
        <p:nvPicPr>
          <p:cNvPr id="7" name="Picture 6">
            <a:extLst>
              <a:ext uri="{FF2B5EF4-FFF2-40B4-BE49-F238E27FC236}">
                <a16:creationId xmlns:a16="http://schemas.microsoft.com/office/drawing/2014/main" id="{9692884B-2B62-3A8E-F3A0-1DE11AF971A2}"/>
              </a:ext>
            </a:extLst>
          </p:cNvPr>
          <p:cNvPicPr>
            <a:picLocks noChangeAspect="1"/>
          </p:cNvPicPr>
          <p:nvPr/>
        </p:nvPicPr>
        <p:blipFill>
          <a:blip r:embed="rId4"/>
          <a:stretch>
            <a:fillRect/>
          </a:stretch>
        </p:blipFill>
        <p:spPr>
          <a:xfrm>
            <a:off x="2593571" y="3250839"/>
            <a:ext cx="6284422" cy="3399635"/>
          </a:xfrm>
          <a:prstGeom prst="rect">
            <a:avLst/>
          </a:prstGeom>
        </p:spPr>
      </p:pic>
    </p:spTree>
    <p:extLst>
      <p:ext uri="{BB962C8B-B14F-4D97-AF65-F5344CB8AC3E}">
        <p14:creationId xmlns:p14="http://schemas.microsoft.com/office/powerpoint/2010/main" val="186513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E3CC42-BB47-7A7C-859F-08CCAF80D812}"/>
              </a:ext>
            </a:extLst>
          </p:cNvPr>
          <p:cNvPicPr>
            <a:picLocks noChangeAspect="1"/>
          </p:cNvPicPr>
          <p:nvPr/>
        </p:nvPicPr>
        <p:blipFill>
          <a:blip r:embed="rId2"/>
          <a:stretch>
            <a:fillRect/>
          </a:stretch>
        </p:blipFill>
        <p:spPr>
          <a:xfrm>
            <a:off x="91439" y="37820"/>
            <a:ext cx="5822645" cy="3223181"/>
          </a:xfrm>
          <a:prstGeom prst="rect">
            <a:avLst/>
          </a:prstGeom>
        </p:spPr>
      </p:pic>
      <p:pic>
        <p:nvPicPr>
          <p:cNvPr id="5" name="Picture 4">
            <a:extLst>
              <a:ext uri="{FF2B5EF4-FFF2-40B4-BE49-F238E27FC236}">
                <a16:creationId xmlns:a16="http://schemas.microsoft.com/office/drawing/2014/main" id="{A372DEE0-7AB4-88E9-4459-22AB92CDB012}"/>
              </a:ext>
            </a:extLst>
          </p:cNvPr>
          <p:cNvPicPr>
            <a:picLocks noChangeAspect="1"/>
          </p:cNvPicPr>
          <p:nvPr/>
        </p:nvPicPr>
        <p:blipFill>
          <a:blip r:embed="rId3"/>
          <a:stretch>
            <a:fillRect/>
          </a:stretch>
        </p:blipFill>
        <p:spPr>
          <a:xfrm>
            <a:off x="6192982" y="37820"/>
            <a:ext cx="5804611" cy="3229081"/>
          </a:xfrm>
          <a:prstGeom prst="rect">
            <a:avLst/>
          </a:prstGeom>
        </p:spPr>
      </p:pic>
      <p:pic>
        <p:nvPicPr>
          <p:cNvPr id="7" name="Picture 6">
            <a:extLst>
              <a:ext uri="{FF2B5EF4-FFF2-40B4-BE49-F238E27FC236}">
                <a16:creationId xmlns:a16="http://schemas.microsoft.com/office/drawing/2014/main" id="{29C9B2D4-0B62-458C-B42F-C7703E7FCC23}"/>
              </a:ext>
            </a:extLst>
          </p:cNvPr>
          <p:cNvPicPr>
            <a:picLocks noChangeAspect="1"/>
          </p:cNvPicPr>
          <p:nvPr/>
        </p:nvPicPr>
        <p:blipFill>
          <a:blip r:embed="rId4"/>
          <a:stretch>
            <a:fillRect/>
          </a:stretch>
        </p:blipFill>
        <p:spPr>
          <a:xfrm>
            <a:off x="2726573" y="3351826"/>
            <a:ext cx="6043354" cy="3300356"/>
          </a:xfrm>
          <a:prstGeom prst="rect">
            <a:avLst/>
          </a:prstGeom>
        </p:spPr>
      </p:pic>
    </p:spTree>
    <p:extLst>
      <p:ext uri="{BB962C8B-B14F-4D97-AF65-F5344CB8AC3E}">
        <p14:creationId xmlns:p14="http://schemas.microsoft.com/office/powerpoint/2010/main" val="22205611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3468E-0CBA-2C39-2209-6ADAFD2BAB30}"/>
              </a:ext>
            </a:extLst>
          </p:cNvPr>
          <p:cNvSpPr>
            <a:spLocks noGrp="1"/>
          </p:cNvSpPr>
          <p:nvPr>
            <p:ph type="title"/>
          </p:nvPr>
        </p:nvSpPr>
        <p:spPr/>
        <p:txBody>
          <a:bodyPr/>
          <a:lstStyle/>
          <a:p>
            <a:r>
              <a:rPr lang="en-IN" dirty="0"/>
              <a:t>Observations and reasoning</a:t>
            </a:r>
          </a:p>
        </p:txBody>
      </p:sp>
      <p:sp>
        <p:nvSpPr>
          <p:cNvPr id="3" name="Content Placeholder 2">
            <a:extLst>
              <a:ext uri="{FF2B5EF4-FFF2-40B4-BE49-F238E27FC236}">
                <a16:creationId xmlns:a16="http://schemas.microsoft.com/office/drawing/2014/main" id="{8046CE10-A575-623F-206C-120E93E224E2}"/>
              </a:ext>
            </a:extLst>
          </p:cNvPr>
          <p:cNvSpPr>
            <a:spLocks noGrp="1"/>
          </p:cNvSpPr>
          <p:nvPr>
            <p:ph idx="1"/>
          </p:nvPr>
        </p:nvSpPr>
        <p:spPr/>
        <p:txBody>
          <a:bodyPr/>
          <a:lstStyle/>
          <a:p>
            <a:pPr>
              <a:buFont typeface="Wingdings" panose="05000000000000000000" pitchFamily="2" charset="2"/>
              <a:buChar char="q"/>
            </a:pPr>
            <a:r>
              <a:rPr lang="en-US" dirty="0"/>
              <a:t>On increasing cache size, the number of capacity misses decreases, hence decreasing the cache miss rate</a:t>
            </a:r>
          </a:p>
          <a:p>
            <a:pPr>
              <a:buFont typeface="Wingdings" panose="05000000000000000000" pitchFamily="2" charset="2"/>
              <a:buChar char="q"/>
            </a:pPr>
            <a:r>
              <a:rPr lang="en-US" dirty="0"/>
              <a:t>The significant and continuous decrease in miss rate for increasing size of caches indicate that working set of SAT solvers is quite large</a:t>
            </a:r>
          </a:p>
          <a:p>
            <a:pPr>
              <a:buFont typeface="Wingdings" panose="05000000000000000000" pitchFamily="2" charset="2"/>
              <a:buChar char="q"/>
            </a:pPr>
            <a:r>
              <a:rPr lang="en-US" dirty="0"/>
              <a:t>Since increasing the size of the cache also increases the cache access time, hence increase in cache size does not ensure speed up improvement</a:t>
            </a:r>
            <a:endParaRPr lang="en-IN" dirty="0"/>
          </a:p>
        </p:txBody>
      </p:sp>
    </p:spTree>
    <p:extLst>
      <p:ext uri="{BB962C8B-B14F-4D97-AF65-F5344CB8AC3E}">
        <p14:creationId xmlns:p14="http://schemas.microsoft.com/office/powerpoint/2010/main" val="30417209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FEBA-B93B-01AA-3B75-0C11F9E70530}"/>
              </a:ext>
            </a:extLst>
          </p:cNvPr>
          <p:cNvSpPr>
            <a:spLocks noGrp="1"/>
          </p:cNvSpPr>
          <p:nvPr>
            <p:ph type="title"/>
          </p:nvPr>
        </p:nvSpPr>
        <p:spPr/>
        <p:txBody>
          <a:bodyPr/>
          <a:lstStyle/>
          <a:p>
            <a:r>
              <a:rPr lang="en-IN" dirty="0"/>
              <a:t>Final speedup</a:t>
            </a:r>
          </a:p>
        </p:txBody>
      </p:sp>
      <p:sp>
        <p:nvSpPr>
          <p:cNvPr id="3" name="Content Placeholder 2">
            <a:extLst>
              <a:ext uri="{FF2B5EF4-FFF2-40B4-BE49-F238E27FC236}">
                <a16:creationId xmlns:a16="http://schemas.microsoft.com/office/drawing/2014/main" id="{3193F685-B88B-82C7-2D97-AAC412E0E729}"/>
              </a:ext>
            </a:extLst>
          </p:cNvPr>
          <p:cNvSpPr>
            <a:spLocks noGrp="1"/>
          </p:cNvSpPr>
          <p:nvPr>
            <p:ph idx="1"/>
          </p:nvPr>
        </p:nvSpPr>
        <p:spPr/>
        <p:txBody>
          <a:bodyPr/>
          <a:lstStyle/>
          <a:p>
            <a:pPr>
              <a:buFont typeface="Wingdings" panose="05000000000000000000" pitchFamily="2" charset="2"/>
              <a:buChar char="q"/>
            </a:pPr>
            <a:r>
              <a:rPr lang="en-IN" dirty="0"/>
              <a:t>For final speedup, the parameters chosen are:</a:t>
            </a:r>
          </a:p>
          <a:p>
            <a:pPr lvl="1">
              <a:buFont typeface="Wingdings" panose="05000000000000000000" pitchFamily="2" charset="2"/>
              <a:buChar char="q"/>
            </a:pPr>
            <a:r>
              <a:rPr lang="en-IN" dirty="0"/>
              <a:t>Neither Inclusive nor Exclusive</a:t>
            </a:r>
          </a:p>
          <a:p>
            <a:pPr lvl="1">
              <a:buFont typeface="Wingdings" panose="05000000000000000000" pitchFamily="2" charset="2"/>
              <a:buChar char="q"/>
            </a:pPr>
            <a:r>
              <a:rPr lang="en-IN" dirty="0"/>
              <a:t>Probabilistic LFU Replacement Policy</a:t>
            </a:r>
          </a:p>
          <a:p>
            <a:pPr lvl="1">
              <a:buFont typeface="Wingdings" panose="05000000000000000000" pitchFamily="2" charset="2"/>
              <a:buChar char="q"/>
            </a:pPr>
            <a:r>
              <a:rPr lang="en-IN" dirty="0"/>
              <a:t>Best offset Prefetcher</a:t>
            </a:r>
          </a:p>
          <a:p>
            <a:pPr lvl="1">
              <a:buFont typeface="Wingdings" panose="05000000000000000000" pitchFamily="2" charset="2"/>
              <a:buChar char="q"/>
            </a:pPr>
            <a:r>
              <a:rPr lang="en-IN" dirty="0"/>
              <a:t>Block Size = 16</a:t>
            </a:r>
          </a:p>
          <a:p>
            <a:pPr lvl="1">
              <a:buFont typeface="Wingdings" panose="05000000000000000000" pitchFamily="2" charset="2"/>
              <a:buChar char="q"/>
            </a:pPr>
            <a:r>
              <a:rPr lang="en-IN" dirty="0"/>
              <a:t>L1D_SET = 256, L1D_WAY = 24</a:t>
            </a:r>
          </a:p>
          <a:p>
            <a:pPr lvl="1">
              <a:buFont typeface="Wingdings" panose="05000000000000000000" pitchFamily="2" charset="2"/>
              <a:buChar char="q"/>
            </a:pPr>
            <a:r>
              <a:rPr lang="en-IN" dirty="0"/>
              <a:t>L2C_SET = 4096, L2C_WAY = 16</a:t>
            </a:r>
          </a:p>
          <a:p>
            <a:pPr lvl="1">
              <a:buFont typeface="Wingdings" panose="05000000000000000000" pitchFamily="2" charset="2"/>
              <a:buChar char="q"/>
            </a:pPr>
            <a:r>
              <a:rPr lang="en-IN" dirty="0"/>
              <a:t>LLC_SET = 32768, LLC_WAY = 4</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29108742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F0D916-7624-EE4C-B2AC-72FF209D08C5}"/>
              </a:ext>
            </a:extLst>
          </p:cNvPr>
          <p:cNvPicPr>
            <a:picLocks noChangeAspect="1"/>
          </p:cNvPicPr>
          <p:nvPr/>
        </p:nvPicPr>
        <p:blipFill>
          <a:blip r:embed="rId2"/>
          <a:stretch>
            <a:fillRect/>
          </a:stretch>
        </p:blipFill>
        <p:spPr>
          <a:xfrm>
            <a:off x="904324" y="1147158"/>
            <a:ext cx="10383349" cy="5710842"/>
          </a:xfrm>
          <a:prstGeom prst="rect">
            <a:avLst/>
          </a:prstGeom>
        </p:spPr>
      </p:pic>
      <p:sp>
        <p:nvSpPr>
          <p:cNvPr id="4" name="Title 3">
            <a:extLst>
              <a:ext uri="{FF2B5EF4-FFF2-40B4-BE49-F238E27FC236}">
                <a16:creationId xmlns:a16="http://schemas.microsoft.com/office/drawing/2014/main" id="{94D8E6ED-0DF5-A757-9897-A755E8B52F90}"/>
              </a:ext>
            </a:extLst>
          </p:cNvPr>
          <p:cNvSpPr>
            <a:spLocks noGrp="1"/>
          </p:cNvSpPr>
          <p:nvPr>
            <p:ph type="title"/>
          </p:nvPr>
        </p:nvSpPr>
        <p:spPr>
          <a:xfrm>
            <a:off x="570114" y="293718"/>
            <a:ext cx="11051771" cy="853440"/>
          </a:xfrm>
        </p:spPr>
        <p:txBody>
          <a:bodyPr/>
          <a:lstStyle/>
          <a:p>
            <a:r>
              <a:rPr lang="en-IN" dirty="0"/>
              <a:t>Final Speedup</a:t>
            </a:r>
          </a:p>
        </p:txBody>
      </p:sp>
      <p:sp>
        <p:nvSpPr>
          <p:cNvPr id="5" name="TextBox 4">
            <a:extLst>
              <a:ext uri="{FF2B5EF4-FFF2-40B4-BE49-F238E27FC236}">
                <a16:creationId xmlns:a16="http://schemas.microsoft.com/office/drawing/2014/main" id="{BBFFC7EB-C9C4-10A3-8009-B31BEB9D9BFB}"/>
              </a:ext>
            </a:extLst>
          </p:cNvPr>
          <p:cNvSpPr txBox="1"/>
          <p:nvPr/>
        </p:nvSpPr>
        <p:spPr>
          <a:xfrm>
            <a:off x="2892136" y="2191096"/>
            <a:ext cx="3158837" cy="369332"/>
          </a:xfrm>
          <a:prstGeom prst="rect">
            <a:avLst/>
          </a:prstGeom>
          <a:noFill/>
        </p:spPr>
        <p:txBody>
          <a:bodyPr wrap="square" rtlCol="0">
            <a:spAutoFit/>
          </a:bodyPr>
          <a:lstStyle/>
          <a:p>
            <a:r>
              <a:rPr lang="en-IN" dirty="0">
                <a:solidFill>
                  <a:schemeClr val="bg1"/>
                </a:solidFill>
              </a:rPr>
              <a:t>Average Speedup = 9.9965%</a:t>
            </a:r>
          </a:p>
        </p:txBody>
      </p:sp>
    </p:spTree>
    <p:extLst>
      <p:ext uri="{BB962C8B-B14F-4D97-AF65-F5344CB8AC3E}">
        <p14:creationId xmlns:p14="http://schemas.microsoft.com/office/powerpoint/2010/main" val="2666325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C05597-4497-E709-CC33-010A1CBCD18B}"/>
              </a:ext>
            </a:extLst>
          </p:cNvPr>
          <p:cNvSpPr>
            <a:spLocks noGrp="1"/>
          </p:cNvSpPr>
          <p:nvPr>
            <p:ph type="title"/>
          </p:nvPr>
        </p:nvSpPr>
        <p:spPr/>
        <p:txBody>
          <a:bodyPr/>
          <a:lstStyle/>
          <a:p>
            <a:r>
              <a:rPr lang="en-IN" dirty="0"/>
              <a:t>References</a:t>
            </a:r>
          </a:p>
        </p:txBody>
      </p:sp>
      <p:sp>
        <p:nvSpPr>
          <p:cNvPr id="4" name="Content Placeholder 3">
            <a:extLst>
              <a:ext uri="{FF2B5EF4-FFF2-40B4-BE49-F238E27FC236}">
                <a16:creationId xmlns:a16="http://schemas.microsoft.com/office/drawing/2014/main" id="{60F366FD-839E-A78C-3A31-1DC0467BE30B}"/>
              </a:ext>
            </a:extLst>
          </p:cNvPr>
          <p:cNvSpPr>
            <a:spLocks noGrp="1"/>
          </p:cNvSpPr>
          <p:nvPr>
            <p:ph idx="1"/>
          </p:nvPr>
        </p:nvSpPr>
        <p:spPr/>
        <p:txBody>
          <a:bodyPr/>
          <a:lstStyle/>
          <a:p>
            <a:pPr>
              <a:buFont typeface="Wingdings" panose="05000000000000000000" pitchFamily="2" charset="2"/>
              <a:buChar char="q"/>
            </a:pPr>
            <a:r>
              <a:rPr lang="en-IN" dirty="0">
                <a:hlinkClick r:id="rId2"/>
              </a:rPr>
              <a:t>147122148.pdf (core.ac.uk)</a:t>
            </a:r>
            <a:endParaRPr lang="en-IN" dirty="0"/>
          </a:p>
          <a:p>
            <a:pPr>
              <a:buFont typeface="Wingdings" panose="05000000000000000000" pitchFamily="2" charset="2"/>
              <a:buChar char="q"/>
            </a:pPr>
            <a:r>
              <a:rPr lang="en-IN" dirty="0">
                <a:hlinkClick r:id="rId3"/>
              </a:rPr>
              <a:t>https://ieeexplore.ieee.org/document/8975563</a:t>
            </a:r>
            <a:endParaRPr lang="en-IN" dirty="0"/>
          </a:p>
          <a:p>
            <a:pPr>
              <a:buFont typeface="Wingdings" panose="05000000000000000000" pitchFamily="2" charset="2"/>
              <a:buChar char="q"/>
            </a:pPr>
            <a:r>
              <a:rPr lang="en-IN" dirty="0">
                <a:hlinkClick r:id="rId4"/>
              </a:rPr>
              <a:t>http://os.inf.tu-dresden.de/papers_ps/manthey-beleg.pdf</a:t>
            </a:r>
            <a:endParaRPr lang="en-IN" dirty="0"/>
          </a:p>
          <a:p>
            <a:pPr marL="0" indent="0">
              <a:buNone/>
            </a:pPr>
            <a:endParaRPr lang="en-IN" dirty="0"/>
          </a:p>
        </p:txBody>
      </p:sp>
    </p:spTree>
    <p:extLst>
      <p:ext uri="{BB962C8B-B14F-4D97-AF65-F5344CB8AC3E}">
        <p14:creationId xmlns:p14="http://schemas.microsoft.com/office/powerpoint/2010/main" val="1468098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EACEE-BD23-3455-9ACF-080537624765}"/>
              </a:ext>
            </a:extLst>
          </p:cNvPr>
          <p:cNvSpPr>
            <a:spLocks noGrp="1"/>
          </p:cNvSpPr>
          <p:nvPr>
            <p:ph type="title"/>
          </p:nvPr>
        </p:nvSpPr>
        <p:spPr/>
        <p:txBody>
          <a:bodyPr/>
          <a:lstStyle/>
          <a:p>
            <a:r>
              <a:rPr lang="en-IN" dirty="0"/>
              <a:t>EXcluSIVE IMPLEMENtATION</a:t>
            </a:r>
          </a:p>
        </p:txBody>
      </p:sp>
      <p:sp>
        <p:nvSpPr>
          <p:cNvPr id="3" name="Content Placeholder 2">
            <a:extLst>
              <a:ext uri="{FF2B5EF4-FFF2-40B4-BE49-F238E27FC236}">
                <a16:creationId xmlns:a16="http://schemas.microsoft.com/office/drawing/2014/main" id="{E19B2A20-05F9-8DE6-4C30-FA29AEF42EF7}"/>
              </a:ext>
            </a:extLst>
          </p:cNvPr>
          <p:cNvSpPr>
            <a:spLocks noGrp="1"/>
          </p:cNvSpPr>
          <p:nvPr>
            <p:ph idx="1"/>
          </p:nvPr>
        </p:nvSpPr>
        <p:spPr/>
        <p:txBody>
          <a:bodyPr/>
          <a:lstStyle/>
          <a:p>
            <a:pPr>
              <a:buFont typeface="Wingdings" panose="05000000000000000000" pitchFamily="2" charset="2"/>
              <a:buChar char="q"/>
            </a:pPr>
            <a:r>
              <a:rPr lang="en-US" dirty="0"/>
              <a:t>An exclusive cache does not include any replicated block from higher levels</a:t>
            </a:r>
          </a:p>
          <a:p>
            <a:pPr>
              <a:buFont typeface="Wingdings" panose="05000000000000000000" pitchFamily="2" charset="2"/>
              <a:buChar char="q"/>
            </a:pPr>
            <a:r>
              <a:rPr lang="en-US" dirty="0"/>
              <a:t>We implemented exclusivity between L2 and LLC while L1 and L2 are non inclusive of each other – </a:t>
            </a:r>
          </a:p>
          <a:p>
            <a:pPr lvl="1">
              <a:buFont typeface="Wingdings" panose="05000000000000000000" pitchFamily="2" charset="2"/>
              <a:buChar char="q"/>
            </a:pPr>
            <a:r>
              <a:rPr lang="en-US" dirty="0"/>
              <a:t>In handle_fill() :  We always bypass the block on LLC fill and during L2 fill, we always send the victim block to LLC for allocation</a:t>
            </a:r>
          </a:p>
          <a:p>
            <a:pPr lvl="1">
              <a:buFont typeface="Wingdings" panose="05000000000000000000" pitchFamily="2" charset="2"/>
              <a:buChar char="q"/>
            </a:pPr>
            <a:r>
              <a:rPr lang="en-US" dirty="0"/>
              <a:t>In handle_read(): During LLC read, we invalidate the respective block after sending it to L2</a:t>
            </a:r>
          </a:p>
          <a:p>
            <a:pPr lvl="1">
              <a:buFont typeface="Wingdings" panose="05000000000000000000" pitchFamily="2" charset="2"/>
              <a:buChar char="q"/>
            </a:pPr>
            <a:r>
              <a:rPr lang="en-US" dirty="0"/>
              <a:t>In handle_writeback() : On eviction of a block from L2, we send it to LLC irrespective of whether it is dirty or not</a:t>
            </a:r>
          </a:p>
          <a:p>
            <a:pPr lvl="1">
              <a:buFont typeface="Wingdings" panose="05000000000000000000" pitchFamily="2" charset="2"/>
              <a:buChar char="q"/>
            </a:pPr>
            <a:endParaRPr lang="en-US" dirty="0"/>
          </a:p>
          <a:p>
            <a:pPr marL="0" indent="0">
              <a:buNone/>
            </a:pPr>
            <a:r>
              <a:rPr lang="en-US" dirty="0"/>
              <a:t>	</a:t>
            </a:r>
          </a:p>
          <a:p>
            <a:pPr marL="0" indent="0">
              <a:buNone/>
            </a:pPr>
            <a:endParaRPr lang="en-US"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96905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D355F1-84D0-85F4-411B-2D9DA93E53A5}"/>
              </a:ext>
            </a:extLst>
          </p:cNvPr>
          <p:cNvPicPr>
            <a:picLocks noChangeAspect="1"/>
          </p:cNvPicPr>
          <p:nvPr/>
        </p:nvPicPr>
        <p:blipFill>
          <a:blip r:embed="rId2"/>
          <a:stretch>
            <a:fillRect/>
          </a:stretch>
        </p:blipFill>
        <p:spPr>
          <a:xfrm>
            <a:off x="204010" y="208573"/>
            <a:ext cx="4331501" cy="3067683"/>
          </a:xfrm>
          <a:prstGeom prst="rect">
            <a:avLst/>
          </a:prstGeom>
        </p:spPr>
      </p:pic>
      <p:pic>
        <p:nvPicPr>
          <p:cNvPr id="7" name="Picture 6">
            <a:extLst>
              <a:ext uri="{FF2B5EF4-FFF2-40B4-BE49-F238E27FC236}">
                <a16:creationId xmlns:a16="http://schemas.microsoft.com/office/drawing/2014/main" id="{59B51340-06A4-2CED-D363-EB6E757035F8}"/>
              </a:ext>
            </a:extLst>
          </p:cNvPr>
          <p:cNvPicPr>
            <a:picLocks noChangeAspect="1"/>
          </p:cNvPicPr>
          <p:nvPr/>
        </p:nvPicPr>
        <p:blipFill>
          <a:blip r:embed="rId3"/>
          <a:stretch>
            <a:fillRect/>
          </a:stretch>
        </p:blipFill>
        <p:spPr>
          <a:xfrm>
            <a:off x="5489170" y="208573"/>
            <a:ext cx="6482399" cy="3972729"/>
          </a:xfrm>
          <a:prstGeom prst="rect">
            <a:avLst/>
          </a:prstGeom>
        </p:spPr>
      </p:pic>
      <p:pic>
        <p:nvPicPr>
          <p:cNvPr id="9" name="Picture 8">
            <a:extLst>
              <a:ext uri="{FF2B5EF4-FFF2-40B4-BE49-F238E27FC236}">
                <a16:creationId xmlns:a16="http://schemas.microsoft.com/office/drawing/2014/main" id="{3715A389-CA6D-4A1D-3BCF-4F4111B3761C}"/>
              </a:ext>
            </a:extLst>
          </p:cNvPr>
          <p:cNvPicPr>
            <a:picLocks noChangeAspect="1"/>
          </p:cNvPicPr>
          <p:nvPr/>
        </p:nvPicPr>
        <p:blipFill>
          <a:blip r:embed="rId4"/>
          <a:stretch>
            <a:fillRect/>
          </a:stretch>
        </p:blipFill>
        <p:spPr>
          <a:xfrm>
            <a:off x="6688551" y="4785717"/>
            <a:ext cx="3751851" cy="577707"/>
          </a:xfrm>
          <a:prstGeom prst="rect">
            <a:avLst/>
          </a:prstGeom>
        </p:spPr>
      </p:pic>
      <p:pic>
        <p:nvPicPr>
          <p:cNvPr id="11" name="Picture 10">
            <a:extLst>
              <a:ext uri="{FF2B5EF4-FFF2-40B4-BE49-F238E27FC236}">
                <a16:creationId xmlns:a16="http://schemas.microsoft.com/office/drawing/2014/main" id="{5BBC619C-80E1-BC1F-2E45-2B3C065FBA79}"/>
              </a:ext>
            </a:extLst>
          </p:cNvPr>
          <p:cNvPicPr>
            <a:picLocks noChangeAspect="1"/>
          </p:cNvPicPr>
          <p:nvPr/>
        </p:nvPicPr>
        <p:blipFill>
          <a:blip r:embed="rId5"/>
          <a:stretch>
            <a:fillRect/>
          </a:stretch>
        </p:blipFill>
        <p:spPr>
          <a:xfrm>
            <a:off x="432260" y="3429000"/>
            <a:ext cx="4838009" cy="3249795"/>
          </a:xfrm>
          <a:prstGeom prst="rect">
            <a:avLst/>
          </a:prstGeom>
        </p:spPr>
      </p:pic>
    </p:spTree>
    <p:extLst>
      <p:ext uri="{BB962C8B-B14F-4D97-AF65-F5344CB8AC3E}">
        <p14:creationId xmlns:p14="http://schemas.microsoft.com/office/powerpoint/2010/main" val="3911409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95FE8-1DA0-BEAA-C084-B02229A6AEC0}"/>
              </a:ext>
            </a:extLst>
          </p:cNvPr>
          <p:cNvSpPr>
            <a:spLocks noGrp="1"/>
          </p:cNvSpPr>
          <p:nvPr>
            <p:ph type="title"/>
          </p:nvPr>
        </p:nvSpPr>
        <p:spPr>
          <a:xfrm>
            <a:off x="818805" y="2779221"/>
            <a:ext cx="10131425" cy="1456267"/>
          </a:xfrm>
        </p:spPr>
        <p:txBody>
          <a:bodyPr>
            <a:normAutofit/>
          </a:bodyPr>
          <a:lstStyle/>
          <a:p>
            <a:r>
              <a:rPr lang="en-IN" sz="8000" dirty="0"/>
              <a:t> PLOTS</a:t>
            </a:r>
          </a:p>
        </p:txBody>
      </p:sp>
    </p:spTree>
    <p:extLst>
      <p:ext uri="{BB962C8B-B14F-4D97-AF65-F5344CB8AC3E}">
        <p14:creationId xmlns:p14="http://schemas.microsoft.com/office/powerpoint/2010/main" val="2440402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3728B5-481C-DA51-D974-2B154BA3DADB}"/>
              </a:ext>
            </a:extLst>
          </p:cNvPr>
          <p:cNvPicPr>
            <a:picLocks noGrp="1" noChangeAspect="1"/>
          </p:cNvPicPr>
          <p:nvPr>
            <p:ph idx="1"/>
          </p:nvPr>
        </p:nvPicPr>
        <p:blipFill>
          <a:blip r:embed="rId2"/>
          <a:stretch>
            <a:fillRect/>
          </a:stretch>
        </p:blipFill>
        <p:spPr>
          <a:xfrm>
            <a:off x="612604" y="538941"/>
            <a:ext cx="10966792" cy="5780117"/>
          </a:xfrm>
        </p:spPr>
      </p:pic>
    </p:spTree>
    <p:extLst>
      <p:ext uri="{BB962C8B-B14F-4D97-AF65-F5344CB8AC3E}">
        <p14:creationId xmlns:p14="http://schemas.microsoft.com/office/powerpoint/2010/main" val="270779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D734C1-81F4-F312-442E-74C65C0194FF}"/>
              </a:ext>
            </a:extLst>
          </p:cNvPr>
          <p:cNvPicPr>
            <a:picLocks noChangeAspect="1"/>
          </p:cNvPicPr>
          <p:nvPr/>
        </p:nvPicPr>
        <p:blipFill>
          <a:blip r:embed="rId2"/>
          <a:stretch>
            <a:fillRect/>
          </a:stretch>
        </p:blipFill>
        <p:spPr>
          <a:xfrm>
            <a:off x="258012" y="352052"/>
            <a:ext cx="11675976" cy="6153896"/>
          </a:xfrm>
          <a:prstGeom prst="rect">
            <a:avLst/>
          </a:prstGeom>
        </p:spPr>
      </p:pic>
    </p:spTree>
    <p:extLst>
      <p:ext uri="{BB962C8B-B14F-4D97-AF65-F5344CB8AC3E}">
        <p14:creationId xmlns:p14="http://schemas.microsoft.com/office/powerpoint/2010/main" val="10796789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555</TotalTime>
  <Words>1505</Words>
  <Application>Microsoft Office PowerPoint</Application>
  <PresentationFormat>Widescreen</PresentationFormat>
  <Paragraphs>108</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Apercu</vt:lpstr>
      <vt:lpstr>Arial</vt:lpstr>
      <vt:lpstr>Calibri</vt:lpstr>
      <vt:lpstr>Calibri Light</vt:lpstr>
      <vt:lpstr>Söhne</vt:lpstr>
      <vt:lpstr>Wingdings</vt:lpstr>
      <vt:lpstr>Celestial</vt:lpstr>
      <vt:lpstr>Memory Hierarchy analysis for sat solver</vt:lpstr>
      <vt:lpstr>Inclusive policies</vt:lpstr>
      <vt:lpstr>Inclusive implementation</vt:lpstr>
      <vt:lpstr>PowerPoint Presentation</vt:lpstr>
      <vt:lpstr>EXcluSIVE IMPLEMENtATION</vt:lpstr>
      <vt:lpstr>PowerPoint Presentation</vt:lpstr>
      <vt:lpstr> PLOTS</vt:lpstr>
      <vt:lpstr>PowerPoint Presentation</vt:lpstr>
      <vt:lpstr>PowerPoint Presentation</vt:lpstr>
      <vt:lpstr>PowerPoint Presentation</vt:lpstr>
      <vt:lpstr>Observations and REasoning</vt:lpstr>
      <vt:lpstr>REPLACEMENT POLICIES AND PREFETCHERS</vt:lpstr>
      <vt:lpstr>Introduction to Probabilistic Version</vt:lpstr>
      <vt:lpstr>MRU and its Probabilistic Version</vt:lpstr>
      <vt:lpstr>PowerPoint Presentation</vt:lpstr>
      <vt:lpstr>PowerPoint Presentation</vt:lpstr>
      <vt:lpstr>PowerPoint Presentation</vt:lpstr>
      <vt:lpstr>Why lfu?</vt:lpstr>
      <vt:lpstr>Impact of prefetchers</vt:lpstr>
      <vt:lpstr>CACHE PARAMETERS</vt:lpstr>
      <vt:lpstr>PLOTS for Variation in block size</vt:lpstr>
      <vt:lpstr>PowerPoint Presentation</vt:lpstr>
      <vt:lpstr>PowerPoint Presentation</vt:lpstr>
      <vt:lpstr>PowerPoint Presentation</vt:lpstr>
      <vt:lpstr>PowerPoint Presentation</vt:lpstr>
      <vt:lpstr>Observation and reasoning</vt:lpstr>
      <vt:lpstr>PLOTS FOR variation in associativity ( L1d )</vt:lpstr>
      <vt:lpstr>PowerPoint Presentation</vt:lpstr>
      <vt:lpstr>PowerPoint Presentation</vt:lpstr>
      <vt:lpstr>PLOTS FOR variation in associativity ( L2C )</vt:lpstr>
      <vt:lpstr>PowerPoint Presentation</vt:lpstr>
      <vt:lpstr>PowerPoint Presentation</vt:lpstr>
      <vt:lpstr>PLOTS FOR variation in associativity ( LLC )</vt:lpstr>
      <vt:lpstr>PowerPoint Presentation</vt:lpstr>
      <vt:lpstr>PowerPoint Presentation</vt:lpstr>
      <vt:lpstr>Observations and reasoning</vt:lpstr>
      <vt:lpstr>PLOTS FOR variation in Cache size ( L1d )</vt:lpstr>
      <vt:lpstr>PowerPoint Presentation</vt:lpstr>
      <vt:lpstr>PowerPoint Presentation</vt:lpstr>
      <vt:lpstr>PLOTS FOR variation in Cache size ( L2c )</vt:lpstr>
      <vt:lpstr>PowerPoint Presentation</vt:lpstr>
      <vt:lpstr>PowerPoint Presentation</vt:lpstr>
      <vt:lpstr>PLOTS FOR variation in Cache size ( Llc )</vt:lpstr>
      <vt:lpstr>PowerPoint Presentation</vt:lpstr>
      <vt:lpstr>PowerPoint Presentation</vt:lpstr>
      <vt:lpstr>Observations and reasoning</vt:lpstr>
      <vt:lpstr>Final speedup</vt:lpstr>
      <vt:lpstr>Final Speedup</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Hierarchy analysis for sat solver</dc:title>
  <dc:creator>ommagrawal99@gmail.com</dc:creator>
  <cp:lastModifiedBy>ommagrawal99@gmail.com</cp:lastModifiedBy>
  <cp:revision>7</cp:revision>
  <dcterms:created xsi:type="dcterms:W3CDTF">2023-04-26T17:02:01Z</dcterms:created>
  <dcterms:modified xsi:type="dcterms:W3CDTF">2023-04-27T02:17:11Z</dcterms:modified>
</cp:coreProperties>
</file>