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75" r:id="rId4"/>
    <p:sldId id="264" r:id="rId5"/>
    <p:sldId id="265" r:id="rId6"/>
    <p:sldId id="258" r:id="rId7"/>
    <p:sldId id="266" r:id="rId8"/>
    <p:sldId id="267" r:id="rId9"/>
    <p:sldId id="260" r:id="rId10"/>
    <p:sldId id="259" r:id="rId11"/>
    <p:sldId id="262" r:id="rId12"/>
    <p:sldId id="271" r:id="rId13"/>
    <p:sldId id="272" r:id="rId14"/>
    <p:sldId id="27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1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62E4-A59D-1D47-95D5-0F2A7951D24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F956-A824-A24F-B477-EF3D603D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1B116-E55C-334F-8843-93097C01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EMOTION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BB653-E70B-1448-874D-624C25830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-K CHAITANYA</a:t>
            </a:r>
          </a:p>
          <a:p>
            <a:r>
              <a:rPr lang="en-US">
                <a:solidFill>
                  <a:srgbClr val="FFFFFF"/>
                </a:solidFill>
              </a:rPr>
              <a:t>(735061388)</a:t>
            </a:r>
          </a:p>
        </p:txBody>
      </p:sp>
      <p:sp>
        <p:nvSpPr>
          <p:cNvPr id="67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93B6-2FAD-5F4E-AE2D-6ADF4879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A8C4263-993C-DB40-AD98-2C643ED23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277" y="1596842"/>
            <a:ext cx="4897971" cy="6379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D6D89-AF7A-2747-8C28-2D63EDBE7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43" y="3381783"/>
            <a:ext cx="10515600" cy="422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6B4E9-E011-894D-898A-357A642DE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514" y="2612653"/>
            <a:ext cx="7604972" cy="425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AD709E-DD33-7742-8613-3F159620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099" y="5275753"/>
            <a:ext cx="6669769" cy="439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8E9468-BAE1-3C4B-ABDE-5BE227A3D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927" y="4246641"/>
            <a:ext cx="10017873" cy="5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5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9447E-E1D1-564A-899F-BAA6FDB5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REPORT – First run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BD257-CC53-AE4A-A41F-A83145ABC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93779"/>
              </p:ext>
            </p:extLst>
          </p:nvPr>
        </p:nvGraphicFramePr>
        <p:xfrm>
          <a:off x="838200" y="2348161"/>
          <a:ext cx="10515600" cy="430530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8531">
                  <a:extLst>
                    <a:ext uri="{9D8B030D-6E8A-4147-A177-3AD203B41FA5}">
                      <a16:colId xmlns:a16="http://schemas.microsoft.com/office/drawing/2014/main" val="1899043607"/>
                    </a:ext>
                  </a:extLst>
                </a:gridCol>
                <a:gridCol w="2123756">
                  <a:extLst>
                    <a:ext uri="{9D8B030D-6E8A-4147-A177-3AD203B41FA5}">
                      <a16:colId xmlns:a16="http://schemas.microsoft.com/office/drawing/2014/main" val="3089691615"/>
                    </a:ext>
                  </a:extLst>
                </a:gridCol>
                <a:gridCol w="2123756">
                  <a:extLst>
                    <a:ext uri="{9D8B030D-6E8A-4147-A177-3AD203B41FA5}">
                      <a16:colId xmlns:a16="http://schemas.microsoft.com/office/drawing/2014/main" val="1448148749"/>
                    </a:ext>
                  </a:extLst>
                </a:gridCol>
                <a:gridCol w="3069557">
                  <a:extLst>
                    <a:ext uri="{9D8B030D-6E8A-4147-A177-3AD203B41FA5}">
                      <a16:colId xmlns:a16="http://schemas.microsoft.com/office/drawing/2014/main" val="657881934"/>
                    </a:ext>
                  </a:extLst>
                </a:gridCol>
              </a:tblGrid>
              <a:tr h="571318"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Parameters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77902"/>
                  </a:ext>
                </a:extLst>
              </a:tr>
              <a:tr h="57131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Naïve bayes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71.9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71.7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Alpha = 1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96688"/>
                  </a:ext>
                </a:extLst>
              </a:tr>
              <a:tr h="57131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40.7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45.5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 neighbors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24541"/>
                  </a:ext>
                </a:extLst>
              </a:tr>
              <a:tr h="97221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Decision Trees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30.9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37.3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Criterion = entropy,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Max_depth = 15 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11960"/>
                  </a:ext>
                </a:extLst>
              </a:tr>
              <a:tr h="57131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86.7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86.9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Max-depth = none,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min_sample_leaf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2,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800 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09221"/>
                  </a:ext>
                </a:extLst>
              </a:tr>
              <a:tr h="57131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80.3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80.7</a:t>
                      </a: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 = 10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33418" marR="133418" marT="66709" marB="66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10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7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426E-6F27-F042-B78D-411027C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Balanced Data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73CAC20A-6FC1-1C4A-A664-B1FA749F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50" y="3098799"/>
            <a:ext cx="4711382" cy="2518777"/>
          </a:xfr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8A70B55-45DD-8E4B-A8C5-CF0B61C7E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14" y="3098799"/>
            <a:ext cx="5148686" cy="300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9447E-E1D1-564A-899F-BAA6FDB5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REPORT – Final run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ABD257-CC53-AE4A-A41F-A83145ABC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99511"/>
              </p:ext>
            </p:extLst>
          </p:nvPr>
        </p:nvGraphicFramePr>
        <p:xfrm>
          <a:off x="838200" y="2360003"/>
          <a:ext cx="10973844" cy="40407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37914">
                  <a:extLst>
                    <a:ext uri="{9D8B030D-6E8A-4147-A177-3AD203B41FA5}">
                      <a16:colId xmlns:a16="http://schemas.microsoft.com/office/drawing/2014/main" val="1899043607"/>
                    </a:ext>
                  </a:extLst>
                </a:gridCol>
                <a:gridCol w="2216304">
                  <a:extLst>
                    <a:ext uri="{9D8B030D-6E8A-4147-A177-3AD203B41FA5}">
                      <a16:colId xmlns:a16="http://schemas.microsoft.com/office/drawing/2014/main" val="3089691615"/>
                    </a:ext>
                  </a:extLst>
                </a:gridCol>
                <a:gridCol w="2216304">
                  <a:extLst>
                    <a:ext uri="{9D8B030D-6E8A-4147-A177-3AD203B41FA5}">
                      <a16:colId xmlns:a16="http://schemas.microsoft.com/office/drawing/2014/main" val="1448148749"/>
                    </a:ext>
                  </a:extLst>
                </a:gridCol>
                <a:gridCol w="3203322">
                  <a:extLst>
                    <a:ext uri="{9D8B030D-6E8A-4147-A177-3AD203B41FA5}">
                      <a16:colId xmlns:a16="http://schemas.microsoft.com/office/drawing/2014/main" val="657881934"/>
                    </a:ext>
                  </a:extLst>
                </a:gridCol>
              </a:tblGrid>
              <a:tr h="638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Parameters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77902"/>
                  </a:ext>
                </a:extLst>
              </a:tr>
              <a:tr h="5444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Naïve bayes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70.1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70.7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Alpha = 1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396688"/>
                  </a:ext>
                </a:extLst>
              </a:tr>
              <a:tr h="5444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44.7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45.5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 neighbors = 3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24541"/>
                  </a:ext>
                </a:extLst>
              </a:tr>
              <a:tr h="7967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Decision Trees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30.9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37.3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Criterion = entropy,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max_depth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= 15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4927"/>
                  </a:ext>
                </a:extLst>
              </a:tr>
              <a:tr h="97263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88.2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88.2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Max-depth = none,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min_sample_leaf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800 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09221"/>
                  </a:ext>
                </a:extLst>
              </a:tr>
              <a:tr h="54443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80.3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80.7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C=10</a:t>
                      </a:r>
                    </a:p>
                  </a:txBody>
                  <a:tcPr marL="154768" marR="154768" marT="77383" marB="773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10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4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CFAED-35C6-0949-952D-3B0250CA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69FC-2612-2F4C-A351-015AFA53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/>
              <a:t>Using </a:t>
            </a:r>
            <a:r>
              <a:rPr lang="en-US" sz="2200" i="1" dirty="0"/>
              <a:t>Random forest </a:t>
            </a:r>
            <a:r>
              <a:rPr lang="en-US" sz="2200" dirty="0"/>
              <a:t>model for our business idea</a:t>
            </a:r>
          </a:p>
          <a:p>
            <a:r>
              <a:rPr lang="en-US" sz="2200" dirty="0"/>
              <a:t>Using above model to generate customer perception</a:t>
            </a:r>
          </a:p>
          <a:p>
            <a:r>
              <a:rPr lang="en-US" sz="2200" dirty="0"/>
              <a:t>To be able to generate question answer model</a:t>
            </a:r>
          </a:p>
          <a:p>
            <a:r>
              <a:rPr lang="en-US" sz="2200" dirty="0"/>
              <a:t>Future scope</a:t>
            </a:r>
          </a:p>
          <a:p>
            <a:pPr lvl="1"/>
            <a:r>
              <a:rPr lang="en-US" sz="2200" dirty="0"/>
              <a:t>Applying test data for addition learning</a:t>
            </a:r>
          </a:p>
          <a:p>
            <a:pPr lvl="1"/>
            <a:r>
              <a:rPr lang="en-US" sz="2200" dirty="0"/>
              <a:t>Fine tuning with meticulous values </a:t>
            </a:r>
          </a:p>
        </p:txBody>
      </p:sp>
    </p:spTree>
    <p:extLst>
      <p:ext uri="{BB962C8B-B14F-4D97-AF65-F5344CB8AC3E}">
        <p14:creationId xmlns:p14="http://schemas.microsoft.com/office/powerpoint/2010/main" val="54988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286A4-58FC-4946-AC70-F3BF8C9D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ED30B-DE75-B647-ADD8-7EEC4AAC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CFAED-35C6-0949-952D-3B0250CA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69FC-2612-2F4C-A351-015AFA53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/>
              <a:t>Human emotions consist of myriad emotions and cannot be constrained to just being good, bad or neutral.</a:t>
            </a:r>
          </a:p>
          <a:p>
            <a:r>
              <a:rPr lang="en-US" sz="2200" dirty="0"/>
              <a:t>Understanding emotion behind a tweet.</a:t>
            </a:r>
          </a:p>
          <a:p>
            <a:r>
              <a:rPr lang="en-US" sz="2200" dirty="0"/>
              <a:t>Generating a model for customer satisfaction report.</a:t>
            </a:r>
          </a:p>
          <a:p>
            <a:r>
              <a:rPr lang="en-US" sz="2200" dirty="0"/>
              <a:t>Developing an interactive model with question answer capability.</a:t>
            </a:r>
          </a:p>
          <a:p>
            <a:r>
              <a:rPr lang="en-US" sz="2200" dirty="0"/>
              <a:t>Understanding manager-employee relationships from HR reports.</a:t>
            </a:r>
          </a:p>
          <a:p>
            <a:r>
              <a:rPr lang="en-US" sz="2200" dirty="0"/>
              <a:t>Creating a classification model.</a:t>
            </a:r>
          </a:p>
        </p:txBody>
      </p:sp>
    </p:spTree>
    <p:extLst>
      <p:ext uri="{BB962C8B-B14F-4D97-AF65-F5344CB8AC3E}">
        <p14:creationId xmlns:p14="http://schemas.microsoft.com/office/powerpoint/2010/main" val="169128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CFAED-35C6-0949-952D-3B0250CA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69FC-2612-2F4C-A351-015AFA53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E9734-6140-E741-B41B-6598F2522813}"/>
              </a:ext>
            </a:extLst>
          </p:cNvPr>
          <p:cNvSpPr/>
          <p:nvPr/>
        </p:nvSpPr>
        <p:spPr>
          <a:xfrm>
            <a:off x="1673008" y="3235629"/>
            <a:ext cx="1803747" cy="626302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1D655-E0BB-AF46-AD6C-14FD5006A398}"/>
              </a:ext>
            </a:extLst>
          </p:cNvPr>
          <p:cNvSpPr/>
          <p:nvPr/>
        </p:nvSpPr>
        <p:spPr>
          <a:xfrm>
            <a:off x="3868521" y="3235629"/>
            <a:ext cx="1803747" cy="626302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E8A0E-FF15-A141-AB9C-026BF9D2C8C1}"/>
              </a:ext>
            </a:extLst>
          </p:cNvPr>
          <p:cNvSpPr/>
          <p:nvPr/>
        </p:nvSpPr>
        <p:spPr>
          <a:xfrm>
            <a:off x="6064034" y="3235629"/>
            <a:ext cx="1803747" cy="626302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D5951-DE9B-C94E-999F-293B9CFBB183}"/>
              </a:ext>
            </a:extLst>
          </p:cNvPr>
          <p:cNvSpPr/>
          <p:nvPr/>
        </p:nvSpPr>
        <p:spPr>
          <a:xfrm>
            <a:off x="8315687" y="3235629"/>
            <a:ext cx="1803747" cy="626302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9F649-44E4-5645-8E94-750925385A94}"/>
              </a:ext>
            </a:extLst>
          </p:cNvPr>
          <p:cNvSpPr/>
          <p:nvPr/>
        </p:nvSpPr>
        <p:spPr>
          <a:xfrm>
            <a:off x="3430499" y="4672654"/>
            <a:ext cx="1803747" cy="626302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DBB88-59EC-6E4D-BE64-5C0A973BA7C5}"/>
              </a:ext>
            </a:extLst>
          </p:cNvPr>
          <p:cNvCxnSpPr>
            <a:endCxn id="7" idx="1"/>
          </p:cNvCxnSpPr>
          <p:nvPr/>
        </p:nvCxnSpPr>
        <p:spPr>
          <a:xfrm>
            <a:off x="3476754" y="3548780"/>
            <a:ext cx="3917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F1C2C6-1FAB-7C46-89B9-E5C0A2181F36}"/>
              </a:ext>
            </a:extLst>
          </p:cNvPr>
          <p:cNvCxnSpPr/>
          <p:nvPr/>
        </p:nvCxnSpPr>
        <p:spPr>
          <a:xfrm>
            <a:off x="5672267" y="3549497"/>
            <a:ext cx="3917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0F4CF-7AEC-A442-943C-D468E966925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867781" y="3548780"/>
            <a:ext cx="447906" cy="15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C026C-810D-6F48-9C06-4168D0163EAB}"/>
              </a:ext>
            </a:extLst>
          </p:cNvPr>
          <p:cNvSpPr/>
          <p:nvPr/>
        </p:nvSpPr>
        <p:spPr>
          <a:xfrm>
            <a:off x="6511940" y="4671446"/>
            <a:ext cx="1803747" cy="626302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36C9793-0A60-A047-876B-16488C165CAA}"/>
              </a:ext>
            </a:extLst>
          </p:cNvPr>
          <p:cNvCxnSpPr>
            <a:stCxn id="9" idx="2"/>
            <a:endCxn id="14" idx="3"/>
          </p:cNvCxnSpPr>
          <p:nvPr/>
        </p:nvCxnSpPr>
        <p:spPr>
          <a:xfrm rot="5400000">
            <a:off x="8205291" y="3972327"/>
            <a:ext cx="1122666" cy="9018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C95C2B-0AB8-0942-80F4-886C5E96E5E3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5234246" y="4984597"/>
            <a:ext cx="1277694" cy="1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5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ACAEC-4106-D546-9DBA-F5B0F3CB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C2F387-039D-E341-A14F-DF9B8B18F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074" y="2739790"/>
            <a:ext cx="6181725" cy="2523007"/>
          </a:xfrm>
        </p:spPr>
      </p:pic>
    </p:spTree>
    <p:extLst>
      <p:ext uri="{BB962C8B-B14F-4D97-AF65-F5344CB8AC3E}">
        <p14:creationId xmlns:p14="http://schemas.microsoft.com/office/powerpoint/2010/main" val="26174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ACAEC-4106-D546-9DBA-F5B0F3CB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88EABC3-6442-9D46-B204-2E7953130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867" y="3300653"/>
            <a:ext cx="6284103" cy="1401281"/>
          </a:xfrm>
        </p:spPr>
      </p:pic>
    </p:spTree>
    <p:extLst>
      <p:ext uri="{BB962C8B-B14F-4D97-AF65-F5344CB8AC3E}">
        <p14:creationId xmlns:p14="http://schemas.microsoft.com/office/powerpoint/2010/main" val="230214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26E-6F27-F042-B78D-411027C1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VISUALISATIONS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7690B1E-C465-B945-9CE7-2071F17E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24" y="1990724"/>
            <a:ext cx="6543675" cy="4153291"/>
          </a:xfr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8002FFE-4FB1-9542-B356-B3E1A2CC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2143124"/>
            <a:ext cx="6543675" cy="41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26E-6F27-F042-B78D-411027C1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VISUALISATIONS</a:t>
            </a:r>
          </a:p>
        </p:txBody>
      </p:sp>
      <p:pic>
        <p:nvPicPr>
          <p:cNvPr id="8" name="Content Placeholder 7" descr="Chart, shape&#10;&#10;Description automatically generated with medium confidence">
            <a:extLst>
              <a:ext uri="{FF2B5EF4-FFF2-40B4-BE49-F238E27FC236}">
                <a16:creationId xmlns:a16="http://schemas.microsoft.com/office/drawing/2014/main" id="{3749B085-EAAB-794E-A157-C30A57560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1833563"/>
            <a:ext cx="6127750" cy="4317616"/>
          </a:xfrm>
        </p:spPr>
      </p:pic>
    </p:spTree>
    <p:extLst>
      <p:ext uri="{BB962C8B-B14F-4D97-AF65-F5344CB8AC3E}">
        <p14:creationId xmlns:p14="http://schemas.microsoft.com/office/powerpoint/2010/main" val="14893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426E-6F27-F042-B78D-411027C1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VISUALISATIONS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80F57652-09FF-394A-A6F3-62BAC34C7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193" y="1690688"/>
            <a:ext cx="6805613" cy="4376186"/>
          </a:xfrm>
        </p:spPr>
      </p:pic>
    </p:spTree>
    <p:extLst>
      <p:ext uri="{BB962C8B-B14F-4D97-AF65-F5344CB8AC3E}">
        <p14:creationId xmlns:p14="http://schemas.microsoft.com/office/powerpoint/2010/main" val="402814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21EA-C427-0847-A293-CF423A3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554CADF-B57C-7245-86E4-CF24F27CA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814" y="1999851"/>
            <a:ext cx="2350986" cy="2050850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BEF1A2-6C04-574E-AC1A-0DE42B925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25" y="1999852"/>
            <a:ext cx="3582988" cy="2050851"/>
          </a:xfrm>
          <a:prstGeom prst="rect">
            <a:avLst/>
          </a:prstGeom>
        </p:spPr>
      </p:pic>
      <p:pic>
        <p:nvPicPr>
          <p:cNvPr id="9" name="Picture 8" descr="A picture containing watch&#10;&#10;Description automatically generated">
            <a:extLst>
              <a:ext uri="{FF2B5EF4-FFF2-40B4-BE49-F238E27FC236}">
                <a16:creationId xmlns:a16="http://schemas.microsoft.com/office/drawing/2014/main" id="{F6A2DAD2-FCB8-974F-9133-7613DEE9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2263"/>
            <a:ext cx="3800788" cy="2128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398F4-3D57-C542-8902-C237D80B7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" y="5064125"/>
            <a:ext cx="10756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241</Words>
  <Application>Microsoft Macintosh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EMOTION CLASSIFIER</vt:lpstr>
      <vt:lpstr>AGENDA</vt:lpstr>
      <vt:lpstr>PROCESS</vt:lpstr>
      <vt:lpstr>DESCRIPTION</vt:lpstr>
      <vt:lpstr>DESCRIPTION</vt:lpstr>
      <vt:lpstr>VISUALISATIONS</vt:lpstr>
      <vt:lpstr>VISUALISATIONS</vt:lpstr>
      <vt:lpstr>VISUALISATIONS</vt:lpstr>
      <vt:lpstr>DATA CLEANING</vt:lpstr>
      <vt:lpstr>ALGORITHMS</vt:lpstr>
      <vt:lpstr>REPORT – First run</vt:lpstr>
      <vt:lpstr>Balanced Data</vt:lpstr>
      <vt:lpstr>REPORT – Final run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CLASSIFIER</dc:title>
  <dc:creator>Chaitanya Kunapareddi</dc:creator>
  <cp:lastModifiedBy>Chaitanya Kunapareddi</cp:lastModifiedBy>
  <cp:revision>38</cp:revision>
  <dcterms:created xsi:type="dcterms:W3CDTF">2022-04-26T15:21:36Z</dcterms:created>
  <dcterms:modified xsi:type="dcterms:W3CDTF">2022-05-04T19:05:38Z</dcterms:modified>
</cp:coreProperties>
</file>