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1" r:id="rId7"/>
    <p:sldId id="262" r:id="rId8"/>
    <p:sldId id="289"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5755"/>
  </p:normalViewPr>
  <p:slideViewPr>
    <p:cSldViewPr snapToGrid="0">
      <p:cViewPr varScale="1">
        <p:scale>
          <a:sx n="106" d="100"/>
          <a:sy n="106" d="100"/>
        </p:scale>
        <p:origin x="216" y="21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11/29/21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Project proposal: stem cell 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IST 659 | Fall 2021</a:t>
            </a:r>
          </a:p>
        </p:txBody>
      </p:sp>
      <p:sp>
        <p:nvSpPr>
          <p:cNvPr id="4" name="Subtitle 2">
            <a:extLst>
              <a:ext uri="{FF2B5EF4-FFF2-40B4-BE49-F238E27FC236}">
                <a16:creationId xmlns:a16="http://schemas.microsoft.com/office/drawing/2014/main" id="{1D6BE76C-74EA-1A4A-B2FC-47AE94727AD2}"/>
              </a:ext>
            </a:extLst>
          </p:cNvPr>
          <p:cNvSpPr txBox="1">
            <a:spLocks/>
          </p:cNvSpPr>
          <p:nvPr/>
        </p:nvSpPr>
        <p:spPr>
          <a:xfrm>
            <a:off x="6416041" y="5983550"/>
            <a:ext cx="4941770" cy="396660"/>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Shivangi </a:t>
            </a:r>
            <a:r>
              <a:rPr lang="en-US" dirty="0" err="1"/>
              <a:t>Mundhra</a:t>
            </a:r>
            <a:r>
              <a:rPr lang="en-US" dirty="0"/>
              <a:t>, Chaitanya </a:t>
            </a:r>
            <a:r>
              <a:rPr lang="en-US" dirty="0" err="1"/>
              <a:t>Kunapareddi</a:t>
            </a:r>
            <a:r>
              <a:rPr lang="en-US" dirty="0"/>
              <a:t>, </a:t>
            </a:r>
            <a:r>
              <a:rPr lang="en-US" dirty="0" err="1"/>
              <a:t>Maaz</a:t>
            </a:r>
            <a:r>
              <a:rPr lang="en-US" dirty="0"/>
              <a:t> Shaikh</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4202806" cy="1325563"/>
          </a:xfrm>
        </p:spPr>
        <p:txBody>
          <a:bodyPr/>
          <a:lstStyle/>
          <a:p>
            <a:r>
              <a:rPr lang="en-ZA" dirty="0"/>
              <a:t>ABOUT our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202806" cy="2519363"/>
          </a:xfrm>
        </p:spPr>
        <p:txBody>
          <a:bodyPr>
            <a:normAutofit/>
          </a:bodyPr>
          <a:lstStyle/>
          <a:p>
            <a:r>
              <a:rPr lang="en-US" dirty="0"/>
              <a:t>Stem cells serve as a repair system for the body. They originate from either adult body tissues or embryos. They offer great promise for new medical treatments. Researchers and doctors hope stem cell studies can help to increase understanding of how diseases occur, generate healthy cells to replace diseased cells, and test new drugs for safety and effectiveness.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1336386" cy="365125"/>
          </a:xfrm>
        </p:spPr>
        <p:txBody>
          <a:bodyPr/>
          <a:lstStyle/>
          <a:p>
            <a:r>
              <a:rPr lang="en-US" dirty="0"/>
              <a:t>IST 659 | FALL 2021</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STEM CELL SYSTEM</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 Statement</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Archaic system</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Inefficiency</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Data loss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Unanticipated Emergencies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Currently, the data exists in the form of reports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Managing these reports is difficult. The researchers must go through all records manually to search for one cell.</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These physical reports are error prone, subject to wear and tear and eventually leads to loss of data.</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It wastes time in determining which facilities have the desired cells in case of emergencies</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IST 659 | FALL 2021</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STEM CELL SYSTEM</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Proposed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The system connects researchers, doctors, labs and consumers, all in a single platform</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EFFICIENCY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The system will make this data easier and quicker to collect, store and retrieve. It will eliminate waste of resources and space</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DATA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The system stores all data in secure servers, minimizing the risks of errors and loss of data</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A design that gives customers the targeted information they need when they need it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IST 659 | FALL 2021</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STEM CELL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Consumer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PRIMARY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Hospitals – for access to labs, banks, cell information and cell transactions</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SUPPLIERS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Labs and blood camps – to update inventory, cell and blood data, and costs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TERTIARY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Administrative team – for analysis and investigate transactional data between hospitals and labs</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79" y="6356350"/>
            <a:ext cx="1242275" cy="365125"/>
          </a:xfrm>
        </p:spPr>
        <p:txBody>
          <a:bodyPr/>
          <a:lstStyle/>
          <a:p>
            <a:r>
              <a:rPr lang="en-US" dirty="0"/>
              <a:t>IST 659 | FALL 2021</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STEM CELL SYSTEM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9859" y="1152771"/>
            <a:ext cx="10512282" cy="846301"/>
          </a:xfrm>
        </p:spPr>
        <p:txBody>
          <a:bodyPr>
            <a:normAutofit/>
          </a:bodyPr>
          <a:lstStyle/>
          <a:p>
            <a:r>
              <a:rPr lang="en-ZA" dirty="0"/>
              <a:t>Potential entities and attributes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839859" y="1999072"/>
            <a:ext cx="5256141" cy="365125"/>
          </a:xfrm>
        </p:spPr>
        <p:txBody>
          <a:bodyPr vert="horz" lIns="91440" tIns="45720" rIns="91440" bIns="45720" rtlCol="0" anchor="t">
            <a:noAutofit/>
          </a:bodyPr>
          <a:lstStyle/>
          <a:p>
            <a:r>
              <a:rPr lang="en-ZA" noProof="1"/>
              <a:t>LABS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838201" y="2328497"/>
            <a:ext cx="5256142" cy="557950"/>
          </a:xfrm>
        </p:spPr>
        <p:txBody>
          <a:bodyPr>
            <a:normAutofit/>
          </a:bodyPr>
          <a:lstStyle/>
          <a:p>
            <a:r>
              <a:rPr lang="en-ZA" noProof="1"/>
              <a:t>Lab Id, Lab Name, Lab Location, Lab Capacity, Number of Researchers, Phone Number, Lab Type</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838201" y="3098868"/>
            <a:ext cx="5256142" cy="365125"/>
          </a:xfrm>
        </p:spPr>
        <p:txBody>
          <a:bodyPr vert="horz" lIns="91440" tIns="45720" rIns="91440" bIns="45720" rtlCol="0" anchor="t">
            <a:noAutofit/>
          </a:bodyPr>
          <a:lstStyle/>
          <a:p>
            <a:r>
              <a:rPr lang="en-ZA" noProof="1"/>
              <a:t>CELLS</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838202" y="3428293"/>
            <a:ext cx="5256142" cy="557950"/>
          </a:xfrm>
        </p:spPr>
        <p:txBody>
          <a:bodyPr>
            <a:normAutofit/>
          </a:bodyPr>
          <a:lstStyle/>
          <a:p>
            <a:r>
              <a:rPr lang="en-ZA" noProof="1"/>
              <a:t>Cell Id, Cell Name, Cell Type, Cell Source, Cell Purpose</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838201" y="4198664"/>
            <a:ext cx="5256142" cy="365125"/>
          </a:xfrm>
        </p:spPr>
        <p:txBody>
          <a:bodyPr vert="horz" lIns="91440" tIns="45720" rIns="91440" bIns="45720" rtlCol="0" anchor="t">
            <a:normAutofit lnSpcReduction="10000"/>
          </a:bodyPr>
          <a:lstStyle/>
          <a:p>
            <a:r>
              <a:rPr lang="en-ZA" noProof="1"/>
              <a:t>Donations</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839859" y="4528089"/>
            <a:ext cx="5254484" cy="557950"/>
          </a:xfrm>
        </p:spPr>
        <p:txBody>
          <a:bodyPr>
            <a:normAutofit/>
          </a:bodyPr>
          <a:lstStyle/>
          <a:p>
            <a:r>
              <a:rPr lang="en-ZA" noProof="1"/>
              <a:t>Donor Id, Donor Name, Region, City, ZIP, Donation Type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79" y="6356350"/>
            <a:ext cx="1242275" cy="365125"/>
          </a:xfrm>
        </p:spPr>
        <p:txBody>
          <a:bodyPr/>
          <a:lstStyle/>
          <a:p>
            <a:r>
              <a:rPr lang="en-US" dirty="0"/>
              <a:t>IST 659 | FALL 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STEM CELL SYSTEM</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6</a:t>
            </a:fld>
            <a:endParaRPr lang="en-ZA" dirty="0"/>
          </a:p>
        </p:txBody>
      </p:sp>
      <p:sp>
        <p:nvSpPr>
          <p:cNvPr id="12" name="Text Placeholder 9">
            <a:extLst>
              <a:ext uri="{FF2B5EF4-FFF2-40B4-BE49-F238E27FC236}">
                <a16:creationId xmlns:a16="http://schemas.microsoft.com/office/drawing/2014/main" id="{F1CA8FF8-EDAC-0945-8DCA-F39F94F5E481}"/>
              </a:ext>
            </a:extLst>
          </p:cNvPr>
          <p:cNvSpPr txBox="1">
            <a:spLocks/>
          </p:cNvSpPr>
          <p:nvPr/>
        </p:nvSpPr>
        <p:spPr>
          <a:xfrm>
            <a:off x="5919680" y="1999072"/>
            <a:ext cx="5264430"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Cell donations</a:t>
            </a:r>
          </a:p>
        </p:txBody>
      </p:sp>
      <p:sp>
        <p:nvSpPr>
          <p:cNvPr id="13" name="Text Placeholder 4">
            <a:extLst>
              <a:ext uri="{FF2B5EF4-FFF2-40B4-BE49-F238E27FC236}">
                <a16:creationId xmlns:a16="http://schemas.microsoft.com/office/drawing/2014/main" id="{DBBD602D-E5B7-7D45-952C-A2DAB95D92B8}"/>
              </a:ext>
            </a:extLst>
          </p:cNvPr>
          <p:cNvSpPr txBox="1">
            <a:spLocks/>
          </p:cNvSpPr>
          <p:nvPr/>
        </p:nvSpPr>
        <p:spPr>
          <a:xfrm>
            <a:off x="5919680" y="2370403"/>
            <a:ext cx="5437435"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Cell_Don Id, Cell_Don Type</a:t>
            </a:r>
          </a:p>
        </p:txBody>
      </p:sp>
      <p:sp>
        <p:nvSpPr>
          <p:cNvPr id="14" name="Text Placeholder 9">
            <a:extLst>
              <a:ext uri="{FF2B5EF4-FFF2-40B4-BE49-F238E27FC236}">
                <a16:creationId xmlns:a16="http://schemas.microsoft.com/office/drawing/2014/main" id="{D865D88E-E75B-FC40-870F-E1949F958D94}"/>
              </a:ext>
            </a:extLst>
          </p:cNvPr>
          <p:cNvSpPr txBox="1">
            <a:spLocks/>
          </p:cNvSpPr>
          <p:nvPr/>
        </p:nvSpPr>
        <p:spPr>
          <a:xfrm>
            <a:off x="5914706" y="3140774"/>
            <a:ext cx="5437435"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Blood donation</a:t>
            </a:r>
          </a:p>
        </p:txBody>
      </p:sp>
      <p:sp>
        <p:nvSpPr>
          <p:cNvPr id="15" name="Text Placeholder 4">
            <a:extLst>
              <a:ext uri="{FF2B5EF4-FFF2-40B4-BE49-F238E27FC236}">
                <a16:creationId xmlns:a16="http://schemas.microsoft.com/office/drawing/2014/main" id="{BB482FAC-9195-754C-869A-9D34C4165102}"/>
              </a:ext>
            </a:extLst>
          </p:cNvPr>
          <p:cNvSpPr txBox="1">
            <a:spLocks/>
          </p:cNvSpPr>
          <p:nvPr/>
        </p:nvSpPr>
        <p:spPr>
          <a:xfrm>
            <a:off x="5918746" y="3470199"/>
            <a:ext cx="5431738"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Donor Blood Id, Donor Blood Name, Donor Blood Quantity, Donor Blood Type, Donor Blood Address, Donor Blood ZIP, Donor Blood ZIP</a:t>
            </a:r>
          </a:p>
        </p:txBody>
      </p:sp>
      <p:sp>
        <p:nvSpPr>
          <p:cNvPr id="16" name="Text Placeholder 9">
            <a:extLst>
              <a:ext uri="{FF2B5EF4-FFF2-40B4-BE49-F238E27FC236}">
                <a16:creationId xmlns:a16="http://schemas.microsoft.com/office/drawing/2014/main" id="{F58C942E-E81A-5347-A977-80DD3C2F1670}"/>
              </a:ext>
            </a:extLst>
          </p:cNvPr>
          <p:cNvSpPr txBox="1">
            <a:spLocks/>
          </p:cNvSpPr>
          <p:nvPr/>
        </p:nvSpPr>
        <p:spPr>
          <a:xfrm>
            <a:off x="5919679" y="4198664"/>
            <a:ext cx="5437436"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Blood bank</a:t>
            </a:r>
          </a:p>
        </p:txBody>
      </p:sp>
      <p:sp>
        <p:nvSpPr>
          <p:cNvPr id="17" name="Text Placeholder 4">
            <a:extLst>
              <a:ext uri="{FF2B5EF4-FFF2-40B4-BE49-F238E27FC236}">
                <a16:creationId xmlns:a16="http://schemas.microsoft.com/office/drawing/2014/main" id="{D9C70BC5-9250-464B-AB11-D95C82B4F5C1}"/>
              </a:ext>
            </a:extLst>
          </p:cNvPr>
          <p:cNvSpPr txBox="1">
            <a:spLocks/>
          </p:cNvSpPr>
          <p:nvPr/>
        </p:nvSpPr>
        <p:spPr>
          <a:xfrm>
            <a:off x="5923717" y="4528089"/>
            <a:ext cx="5431739"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Blood Lab Id, Blood Lab Name, Blood Lab Location, Blood Lab Capacity, Number of Assistants, Phone Number</a:t>
            </a:r>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Shivangi </a:t>
            </a:r>
            <a:r>
              <a:rPr lang="en-US" dirty="0" err="1"/>
              <a:t>Mundhra</a:t>
            </a:r>
            <a:endParaRPr lang="en-US" dirty="0"/>
          </a:p>
          <a:p>
            <a:r>
              <a:rPr lang="en-US" dirty="0"/>
              <a:t>Chaitanya </a:t>
            </a:r>
            <a:r>
              <a:rPr lang="en-US" dirty="0" err="1"/>
              <a:t>Kanupareddi</a:t>
            </a:r>
            <a:endParaRPr lang="en-US" dirty="0"/>
          </a:p>
          <a:p>
            <a:r>
              <a:rPr lang="en-US" dirty="0" err="1"/>
              <a:t>Maaz</a:t>
            </a:r>
            <a:r>
              <a:rPr lang="en-US" dirty="0"/>
              <a:t> Shaikh</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IST 659 | FALL 2021</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STEM CELL SYSTEM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Monoline</Template>
  <TotalTime>1013</TotalTime>
  <Words>473</Words>
  <Application>Microsoft Macintosh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Project proposal: stem cell system</vt:lpstr>
      <vt:lpstr>ABOUT our project</vt:lpstr>
      <vt:lpstr>PROBLEM Statement</vt:lpstr>
      <vt:lpstr>Proposed SOLUTION</vt:lpstr>
      <vt:lpstr>Consumer OVERVIEW</vt:lpstr>
      <vt:lpstr>Potential entities and attributes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stem cell system</dc:title>
  <dc:creator>Shivangi Mundhra</dc:creator>
  <cp:lastModifiedBy>Chaitanya Kunapareddi</cp:lastModifiedBy>
  <cp:revision>3</cp:revision>
  <dcterms:created xsi:type="dcterms:W3CDTF">2021-10-17T04:22:16Z</dcterms:created>
  <dcterms:modified xsi:type="dcterms:W3CDTF">2021-11-29T22:52:19Z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