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8" r:id="rId2"/>
    <p:sldId id="257" r:id="rId3"/>
    <p:sldId id="259" r:id="rId4"/>
    <p:sldId id="27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238615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247301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3990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3263849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6312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754754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1840304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42201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3887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77874-FFAC-4144-A0C3-340C81C84301}"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13525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A77874-FFAC-4144-A0C3-340C81C84301}"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177062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77874-FFAC-4144-A0C3-340C81C84301}"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135325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A77874-FFAC-4144-A0C3-340C81C84301}"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229807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77874-FFAC-4144-A0C3-340C81C84301}"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331536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A77874-FFAC-4144-A0C3-340C81C84301}"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375155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77874-FFAC-4144-A0C3-340C81C84301}"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C1542-B9EA-4364-97FC-32684552F9E3}" type="slidenum">
              <a:rPr lang="en-US" smtClean="0"/>
              <a:t>‹#›</a:t>
            </a:fld>
            <a:endParaRPr lang="en-US"/>
          </a:p>
        </p:txBody>
      </p:sp>
    </p:spTree>
    <p:extLst>
      <p:ext uri="{BB962C8B-B14F-4D97-AF65-F5344CB8AC3E}">
        <p14:creationId xmlns:p14="http://schemas.microsoft.com/office/powerpoint/2010/main" val="302037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A77874-FFAC-4144-A0C3-340C81C84301}" type="datetimeFigureOut">
              <a:rPr lang="en-US" smtClean="0"/>
              <a:t>8/17/2020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0C1542-B9EA-4364-97FC-32684552F9E3}" type="slidenum">
              <a:rPr lang="en-US" smtClean="0"/>
              <a:t>‹#›</a:t>
            </a:fld>
            <a:endParaRPr lang="en-US"/>
          </a:p>
        </p:txBody>
      </p:sp>
    </p:spTree>
    <p:extLst>
      <p:ext uri="{BB962C8B-B14F-4D97-AF65-F5344CB8AC3E}">
        <p14:creationId xmlns:p14="http://schemas.microsoft.com/office/powerpoint/2010/main" val="95513781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28C7-00C2-4D84-82B6-DE60DF771B9C}"/>
              </a:ext>
            </a:extLst>
          </p:cNvPr>
          <p:cNvSpPr>
            <a:spLocks noGrp="1"/>
          </p:cNvSpPr>
          <p:nvPr>
            <p:ph type="title"/>
          </p:nvPr>
        </p:nvSpPr>
        <p:spPr/>
        <p:txBody>
          <a:bodyPr>
            <a:normAutofit/>
          </a:bodyPr>
          <a:lstStyle/>
          <a:p>
            <a:r>
              <a:rPr lang="en-US" sz="2800" b="1" dirty="0">
                <a:solidFill>
                  <a:srgbClr val="000000"/>
                </a:solidFill>
                <a:effectLst/>
                <a:latin typeface="Tahoma" panose="020B0604030504040204" pitchFamily="34" charset="0"/>
                <a:ea typeface="Tahoma" panose="020B0604030504040204" pitchFamily="34" charset="0"/>
              </a:rPr>
              <a:t>			DATA ANLYTICS &amp; VISUALIZATION</a:t>
            </a:r>
            <a:endParaRPr lang="en-US" sz="2800" dirty="0"/>
          </a:p>
        </p:txBody>
      </p:sp>
      <p:sp>
        <p:nvSpPr>
          <p:cNvPr id="3" name="Content Placeholder 2">
            <a:extLst>
              <a:ext uri="{FF2B5EF4-FFF2-40B4-BE49-F238E27FC236}">
                <a16:creationId xmlns:a16="http://schemas.microsoft.com/office/drawing/2014/main" id="{503378B4-4898-4F02-9CC5-7BB3BAB8F5B0}"/>
              </a:ext>
            </a:extLst>
          </p:cNvPr>
          <p:cNvSpPr>
            <a:spLocks noGrp="1"/>
          </p:cNvSpPr>
          <p:nvPr>
            <p:ph idx="1"/>
          </p:nvPr>
        </p:nvSpPr>
        <p:spPr/>
        <p:txBody>
          <a:bodyPr>
            <a:normAutofit/>
          </a:bodyPr>
          <a:lstStyle/>
          <a:p>
            <a:pPr marL="0" indent="0" algn="ctr">
              <a:buNone/>
            </a:pPr>
            <a:r>
              <a:rPr lang="en-US" b="1" dirty="0"/>
              <a:t>Introduction</a:t>
            </a:r>
          </a:p>
          <a:p>
            <a:pPr marL="0" indent="0">
              <a:buNone/>
            </a:pPr>
            <a:r>
              <a:rPr lang="en-US" b="1" dirty="0" err="1">
                <a:effectLst/>
              </a:rPr>
              <a:t>Q.Wha</a:t>
            </a:r>
            <a:r>
              <a:rPr lang="en-US" b="1" dirty="0" err="1"/>
              <a:t>t</a:t>
            </a:r>
            <a:r>
              <a:rPr lang="en-US" b="1" dirty="0"/>
              <a:t> is Data Analytics ?</a:t>
            </a:r>
            <a:endParaRPr lang="en-US" b="0" dirty="0">
              <a:effectLst/>
            </a:endParaRPr>
          </a:p>
          <a:p>
            <a:r>
              <a:rPr lang="en-US" b="0" dirty="0">
                <a:effectLst/>
              </a:rPr>
              <a:t>Generally, this process begins with </a:t>
            </a:r>
            <a:r>
              <a:rPr lang="en-US" b="0" i="1" dirty="0">
                <a:effectLst/>
              </a:rPr>
              <a:t>descriptive analytics</a:t>
            </a:r>
            <a:r>
              <a:rPr lang="en-US" b="0" dirty="0">
                <a:effectLst/>
              </a:rPr>
              <a:t>. This is the process of describing historical trends in data.</a:t>
            </a:r>
          </a:p>
          <a:p>
            <a:r>
              <a:rPr lang="en-US" b="0" dirty="0">
                <a:effectLst/>
              </a:rPr>
              <a:t>advanced tools to extract data, make predictions and discover trends. These tools include classical statistics as well as machine learning. Machine learning technologies such as neural networks, natural language processing, sentiment analysis and more enable advanced analytics. This information provides new insight from data. </a:t>
            </a:r>
            <a:endParaRPr lang="en-US" dirty="0"/>
          </a:p>
          <a:p>
            <a:endParaRPr lang="en-US" dirty="0"/>
          </a:p>
          <a:p>
            <a:pPr marL="0" indent="0">
              <a:buNone/>
            </a:pPr>
            <a:r>
              <a:rPr lang="en-US" dirty="0"/>
              <a:t>							Akash Kumar (17BIT0055)</a:t>
            </a:r>
          </a:p>
        </p:txBody>
      </p:sp>
    </p:spTree>
    <p:extLst>
      <p:ext uri="{BB962C8B-B14F-4D97-AF65-F5344CB8AC3E}">
        <p14:creationId xmlns:p14="http://schemas.microsoft.com/office/powerpoint/2010/main" val="98115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19D5-6DE6-43EC-8DA8-73C72BE792AA}"/>
              </a:ext>
            </a:extLst>
          </p:cNvPr>
          <p:cNvSpPr>
            <a:spLocks noGrp="1"/>
          </p:cNvSpPr>
          <p:nvPr>
            <p:ph type="title"/>
          </p:nvPr>
        </p:nvSpPr>
        <p:spPr/>
        <p:txBody>
          <a:bodyPr>
            <a:normAutofit fontScale="90000"/>
          </a:bodyPr>
          <a:lstStyle/>
          <a:p>
            <a:pPr algn="ctr"/>
            <a:r>
              <a:rPr lang="en-US" sz="2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Data Analytics Domain</a:t>
            </a:r>
            <a:r>
              <a:rPr lang="en-US" sz="2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br>
              <a:rPr lang="en-US" sz="2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2FB0E80A-F7D2-47DF-B328-7E6B0202E6FE}"/>
              </a:ext>
            </a:extLst>
          </p:cNvPr>
          <p:cNvSpPr>
            <a:spLocks noGrp="1"/>
          </p:cNvSpPr>
          <p:nvPr>
            <p:ph idx="1"/>
          </p:nvPr>
        </p:nvSpPr>
        <p:spPr/>
        <p:txBody>
          <a:bodyPr>
            <a:normAutofit/>
          </a:bodyPr>
          <a:lstStyle/>
          <a:p>
            <a:pPr marL="3175" marR="0" indent="0" algn="l">
              <a:lnSpc>
                <a:spcPct val="107000"/>
              </a:lnSpc>
              <a:spcBef>
                <a:spcPts val="0"/>
              </a:spcBef>
              <a:spcAft>
                <a:spcPts val="515"/>
              </a:spcAft>
            </a:pPr>
            <a:r>
              <a:rPr lang="en-US" sz="2000" dirty="0">
                <a:solidFill>
                  <a:srgbClr val="000000"/>
                </a:solidFill>
                <a:effectLst/>
                <a:latin typeface="Times New Roman" panose="02020603050405020304" pitchFamily="18" charset="0"/>
                <a:ea typeface="Times New Roman" panose="02020603050405020304" pitchFamily="18" charset="0"/>
              </a:rPr>
              <a:t>Data Analytics refers to the set of quantitative and qualitative approaches for deriving valuable insights from data. It involves many processes that include extracting data and categorizing it in order to derive various patterns, relations, connections, and other such valuable insights from it. </a:t>
            </a:r>
          </a:p>
          <a:p>
            <a:pPr marL="3175" marR="0" indent="0" algn="l">
              <a:lnSpc>
                <a:spcPct val="107000"/>
              </a:lnSpc>
              <a:spcBef>
                <a:spcPts val="0"/>
              </a:spcBef>
              <a:spcAft>
                <a:spcPts val="515"/>
              </a:spcAft>
            </a:pPr>
            <a:endParaRPr lang="en-US" sz="2000" dirty="0">
              <a:solidFill>
                <a:srgbClr val="000000"/>
              </a:solidFill>
              <a:effectLst/>
              <a:latin typeface="Times New Roman" panose="02020603050405020304" pitchFamily="18" charset="0"/>
              <a:ea typeface="Times New Roman" panose="02020603050405020304" pitchFamily="18" charset="0"/>
            </a:endParaRPr>
          </a:p>
          <a:p>
            <a:pPr marL="3175" marR="0" indent="0" algn="l">
              <a:lnSpc>
                <a:spcPct val="107000"/>
              </a:lnSpc>
              <a:spcBef>
                <a:spcPts val="0"/>
              </a:spcBef>
              <a:spcAft>
                <a:spcPts val="515"/>
              </a:spcAft>
            </a:pPr>
            <a:r>
              <a:rPr lang="en-US" sz="2000" dirty="0">
                <a:solidFill>
                  <a:srgbClr val="000000"/>
                </a:solidFill>
                <a:effectLst/>
                <a:latin typeface="Times New Roman" panose="02020603050405020304" pitchFamily="18" charset="0"/>
                <a:ea typeface="Times New Roman" panose="02020603050405020304" pitchFamily="18" charset="0"/>
              </a:rPr>
              <a:t>Today, almost every organization has morphed itself into a data-driven organization, and this means that they are deploying an approach to collect more data that is related to their customers, markets, and business processes. This data is then categorized, stored, and analyzed to make sense out of it and derive valuable insights from it.</a:t>
            </a:r>
          </a:p>
          <a:p>
            <a:endParaRPr lang="en-US" sz="3200" dirty="0"/>
          </a:p>
        </p:txBody>
      </p:sp>
    </p:spTree>
    <p:extLst>
      <p:ext uri="{BB962C8B-B14F-4D97-AF65-F5344CB8AC3E}">
        <p14:creationId xmlns:p14="http://schemas.microsoft.com/office/powerpoint/2010/main" val="224660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EEE-B267-428E-9FC2-F8E98834FC3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D122DC8-3562-491B-8034-99E2F00CE08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88911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EFB62-8871-418E-A1A3-DF0398B169F1}"/>
              </a:ext>
            </a:extLst>
          </p:cNvPr>
          <p:cNvSpPr>
            <a:spLocks noGrp="1"/>
          </p:cNvSpPr>
          <p:nvPr>
            <p:ph idx="1"/>
          </p:nvPr>
        </p:nvSpPr>
        <p:spPr>
          <a:xfrm>
            <a:off x="838199" y="481734"/>
            <a:ext cx="10515600" cy="4351338"/>
          </a:xfrm>
        </p:spPr>
        <p:txBody>
          <a:bodyPr>
            <a:normAutofit/>
          </a:bodyPr>
          <a:lstStyle/>
          <a:p>
            <a:r>
              <a:rPr lang="en-US" sz="2000" dirty="0">
                <a:solidFill>
                  <a:srgbClr val="000000"/>
                </a:solidFill>
                <a:effectLst/>
                <a:latin typeface="Times New Roman" panose="02020603050405020304" pitchFamily="18" charset="0"/>
                <a:ea typeface="Times New Roman" panose="02020603050405020304" pitchFamily="18" charset="0"/>
              </a:rPr>
              <a:t>The larger the size of the data the bigger the problem. So, big data may be defined as the data the size of which itself poses the problem and which needs newer ways of handling it. So, the analysis of data at high volume, velocity, and variety means that the traditional methods of working with data would not apply here.</a:t>
            </a:r>
            <a:endParaRPr lang="en-US" sz="3200" dirty="0"/>
          </a:p>
        </p:txBody>
      </p:sp>
      <p:pic>
        <p:nvPicPr>
          <p:cNvPr id="4" name="Picture 3" descr="How Big Data Analytics makes working so easy">
            <a:extLst>
              <a:ext uri="{FF2B5EF4-FFF2-40B4-BE49-F238E27FC236}">
                <a16:creationId xmlns:a16="http://schemas.microsoft.com/office/drawing/2014/main" id="{97836CDC-43AD-4A90-B706-7656BB0B60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8942" y="2002971"/>
            <a:ext cx="9514113" cy="2852057"/>
          </a:xfrm>
          <a:prstGeom prst="rect">
            <a:avLst/>
          </a:prstGeom>
          <a:noFill/>
          <a:ln>
            <a:noFill/>
          </a:ln>
        </p:spPr>
      </p:pic>
    </p:spTree>
    <p:extLst>
      <p:ext uri="{BB962C8B-B14F-4D97-AF65-F5344CB8AC3E}">
        <p14:creationId xmlns:p14="http://schemas.microsoft.com/office/powerpoint/2010/main" val="97712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9510-8601-4461-9588-D4E63DC8DCE9}"/>
              </a:ext>
            </a:extLst>
          </p:cNvPr>
          <p:cNvSpPr>
            <a:spLocks noGrp="1"/>
          </p:cNvSpPr>
          <p:nvPr>
            <p:ph type="title"/>
          </p:nvPr>
        </p:nvSpPr>
        <p:spPr>
          <a:xfrm>
            <a:off x="838200" y="-179161"/>
            <a:ext cx="10515600" cy="1325563"/>
          </a:xfrm>
        </p:spPr>
        <p:txBody>
          <a:bodyPr>
            <a:normAutofit/>
          </a:bodyPr>
          <a:lstStyle/>
          <a:p>
            <a:pPr algn="ctr"/>
            <a:r>
              <a:rPr lang="en-US" sz="2800" b="1" u="sng" dirty="0">
                <a:solidFill>
                  <a:srgbClr val="000000"/>
                </a:solidFill>
                <a:effectLst/>
                <a:uFill>
                  <a:solidFill>
                    <a:srgbClr val="000000"/>
                  </a:solidFill>
                </a:uFill>
                <a:latin typeface="Calibri" panose="020F0502020204030204" pitchFamily="34" charset="0"/>
                <a:ea typeface="Calibri" panose="020F0502020204030204" pitchFamily="34" charset="0"/>
              </a:rPr>
              <a:t>Knowledge Acquired from Training</a:t>
            </a:r>
            <a:r>
              <a:rPr lang="en-US" sz="2800" b="1" dirty="0">
                <a:solidFill>
                  <a:srgbClr val="000000"/>
                </a:solidFill>
                <a:effectLst/>
                <a:latin typeface="Times New Roman" panose="02020603050405020304" pitchFamily="18" charset="0"/>
                <a:ea typeface="Times New Roman" panose="02020603050405020304" pitchFamily="18" charset="0"/>
              </a:rPr>
              <a:t> </a:t>
            </a:r>
            <a:br>
              <a:rPr lang="en-US" sz="2800" dirty="0">
                <a:solidFill>
                  <a:srgbClr val="000000"/>
                </a:solidFill>
                <a:effectLst/>
                <a:latin typeface="Times New Roman" panose="02020603050405020304" pitchFamily="18" charset="0"/>
                <a:ea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rPr>
              <a:t>Data Analysis &amp; Visualization</a:t>
            </a:r>
            <a:endParaRPr lang="en-US" sz="6000" dirty="0"/>
          </a:p>
        </p:txBody>
      </p:sp>
      <p:sp>
        <p:nvSpPr>
          <p:cNvPr id="3" name="Content Placeholder 2">
            <a:extLst>
              <a:ext uri="{FF2B5EF4-FFF2-40B4-BE49-F238E27FC236}">
                <a16:creationId xmlns:a16="http://schemas.microsoft.com/office/drawing/2014/main" id="{55FBB9D5-9783-4DA1-9474-E9DA434DFA80}"/>
              </a:ext>
            </a:extLst>
          </p:cNvPr>
          <p:cNvSpPr>
            <a:spLocks noGrp="1"/>
          </p:cNvSpPr>
          <p:nvPr>
            <p:ph idx="1"/>
          </p:nvPr>
        </p:nvSpPr>
        <p:spPr>
          <a:xfrm>
            <a:off x="0" y="957942"/>
            <a:ext cx="12192000" cy="5900057"/>
          </a:xfrm>
        </p:spPr>
        <p:txBody>
          <a:bodyPr>
            <a:normAutofit fontScale="77500" lnSpcReduction="20000"/>
          </a:bodyPr>
          <a:lstStyle/>
          <a:p>
            <a:pPr marL="0" marR="0" indent="0" algn="l">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 This project deals with covid-19 data analysis on datasets &amp; analyze &amp; predict the patterns for up-coming future.</a:t>
            </a:r>
          </a:p>
          <a:p>
            <a:pPr marL="0" marR="0" indent="0" algn="l">
              <a:lnSpc>
                <a:spcPct val="107000"/>
              </a:lnSpc>
              <a:spcBef>
                <a:spcPts val="0"/>
              </a:spcBef>
              <a:spcAft>
                <a:spcPts val="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 And how this analysis can be helped in how much will it spread &amp; which are most dangerous locations, called as hotspot</a:t>
            </a:r>
          </a:p>
          <a:p>
            <a:pPr marL="0" marR="0" indent="0" algn="l">
              <a:lnSpc>
                <a:spcPct val="107000"/>
              </a:lnSpc>
              <a:spcBef>
                <a:spcPts val="0"/>
              </a:spcBef>
              <a:spcAft>
                <a:spcPts val="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 To help them in project, they told me to learn some basic tools &amp; technologies, which will be further needed while performing  exploratory data analysis &amp; visualize the graphs &amp; charts.</a:t>
            </a:r>
          </a:p>
          <a:p>
            <a:pPr marL="0" marR="0" indent="0" algn="l">
              <a:lnSpc>
                <a:spcPct val="107000"/>
              </a:lnSpc>
              <a:spcBef>
                <a:spcPts val="0"/>
              </a:spcBef>
              <a:spcAft>
                <a:spcPts val="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0"/>
              </a:spcAft>
            </a:pPr>
            <a:r>
              <a:rPr lang="en-US" sz="2400" dirty="0">
                <a:solidFill>
                  <a:srgbClr val="000000"/>
                </a:solidFill>
                <a:latin typeface="Times New Roman" panose="02020603050405020304" pitchFamily="18" charset="0"/>
                <a:ea typeface="Times New Roman" panose="02020603050405020304" pitchFamily="18" charset="0"/>
              </a:rPr>
              <a:t> </a:t>
            </a:r>
            <a:r>
              <a:rPr lang="en-US" sz="2400" b="1" u="sng" dirty="0">
                <a:solidFill>
                  <a:srgbClr val="000000"/>
                </a:solidFill>
                <a:effectLst/>
                <a:latin typeface="Times New Roman" panose="02020603050405020304" pitchFamily="18" charset="0"/>
                <a:ea typeface="Times New Roman" panose="02020603050405020304" pitchFamily="18" charset="0"/>
              </a:rPr>
              <a:t>Process include : </a:t>
            </a:r>
          </a:p>
          <a:p>
            <a:pPr marL="0" marR="0" lvl="0" indent="0" algn="l">
              <a:lnSpc>
                <a:spcPct val="107000"/>
              </a:lnSpc>
              <a:spcBef>
                <a:spcPts val="0"/>
              </a:spcBef>
              <a:spcAft>
                <a:spcPts val="0"/>
              </a:spcAft>
              <a:buNone/>
            </a:pP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a:lnSpc>
                <a:spcPct val="107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p>
          <a:p>
            <a:pPr marL="0" marR="0" lvl="0" indent="0" algn="l">
              <a:lnSpc>
                <a:spcPct val="107000"/>
              </a:lnSpc>
              <a:spcBef>
                <a:spcPts val="0"/>
              </a:spcBef>
              <a:spcAft>
                <a:spcPts val="0"/>
              </a:spcAft>
              <a:buNone/>
            </a:pP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a:lnSpc>
                <a:spcPct val="107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(EDA)Exploratory data analysis(Feature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engineering,Feature</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Selection,Preprocessing,data</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cleaning,handling</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missing values in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dataste</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a:lnSpc>
                <a:spcPct val="107000"/>
              </a:lnSpc>
              <a:spcBef>
                <a:spcPts val="0"/>
              </a:spcBef>
              <a:spcAft>
                <a:spcPts val="0"/>
              </a:spcAft>
              <a:buNone/>
            </a:pP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a:lnSpc>
                <a:spcPct val="107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building(ML/DL) &amp;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selction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suitable algorithm(</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supervised,un-supervised,reinforement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for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training,testing,Accuracy</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a:lnSpc>
                <a:spcPct val="107000"/>
              </a:lnSpc>
              <a:spcBef>
                <a:spcPts val="0"/>
              </a:spcBef>
              <a:spcAft>
                <a:spcPts val="0"/>
              </a:spcAft>
              <a:buNone/>
            </a:pP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a:lnSpc>
                <a:spcPct val="107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Deployment using AWS &amp; Heroku, everyone can have access &amp; be public</a:t>
            </a:r>
          </a:p>
          <a:p>
            <a:pPr marL="0" marR="0" lvl="0" indent="0" algn="l">
              <a:lnSpc>
                <a:spcPct val="107000"/>
              </a:lnSpc>
              <a:spcBef>
                <a:spcPts val="0"/>
              </a:spcBef>
              <a:spcAft>
                <a:spcPts val="0"/>
              </a:spcAft>
              <a:buNone/>
            </a:pP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a:lnSpc>
                <a:spcPct val="107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PPT making, how your prediction can help company from other competitor &amp; benefit &amp;                               rise in economy</a:t>
            </a:r>
          </a:p>
        </p:txBody>
      </p:sp>
    </p:spTree>
    <p:extLst>
      <p:ext uri="{BB962C8B-B14F-4D97-AF65-F5344CB8AC3E}">
        <p14:creationId xmlns:p14="http://schemas.microsoft.com/office/powerpoint/2010/main" val="265357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9AC13-50BC-4137-8424-4DB42FDE9C93}"/>
              </a:ext>
            </a:extLst>
          </p:cNvPr>
          <p:cNvSpPr>
            <a:spLocks noGrp="1"/>
          </p:cNvSpPr>
          <p:nvPr>
            <p:ph idx="1"/>
          </p:nvPr>
        </p:nvSpPr>
        <p:spPr>
          <a:xfrm>
            <a:off x="838200" y="0"/>
            <a:ext cx="10515600" cy="6705600"/>
          </a:xfrm>
        </p:spPr>
        <p:txBody>
          <a:bodyPr>
            <a:normAutofit/>
          </a:bodyPr>
          <a:lstStyle/>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Feature engineering(Pre-processing) &amp; feature selection, for data cleaning, this is step/process covers 80% of major work &amp; it is most important part of timeline.</a:t>
            </a:r>
          </a:p>
          <a:p>
            <a:pPr marL="0" marR="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Data cleaning(handling missing </a:t>
            </a:r>
            <a:r>
              <a:rPr lang="en-US" sz="2000" dirty="0" err="1">
                <a:solidFill>
                  <a:srgbClr val="000000"/>
                </a:solidFill>
                <a:effectLst/>
                <a:latin typeface="Times New Roman" panose="02020603050405020304" pitchFamily="18" charset="0"/>
                <a:ea typeface="Times New Roman" panose="02020603050405020304" pitchFamily="18" charset="0"/>
              </a:rPr>
              <a:t>vlaues</a:t>
            </a:r>
            <a:r>
              <a:rPr lang="en-US" sz="2000" dirty="0">
                <a:solidFill>
                  <a:srgbClr val="000000"/>
                </a:solidFill>
                <a:effectLst/>
                <a:latin typeface="Times New Roman" panose="02020603050405020304" pitchFamily="18" charset="0"/>
                <a:ea typeface="Times New Roman" panose="02020603050405020304" pitchFamily="18" charset="0"/>
              </a:rPr>
              <a:t>) can be done in 3 ways:</a:t>
            </a:r>
          </a:p>
          <a:p>
            <a:pPr marL="0" marR="0" lvl="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taking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mean,median,mode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data</a:t>
            </a:r>
          </a:p>
          <a:p>
            <a:pPr marL="0" marR="0" lvl="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imputation</a:t>
            </a:r>
          </a:p>
          <a:p>
            <a:pPr marL="0" marR="0" lvl="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replacing most repeated values</a:t>
            </a:r>
          </a:p>
          <a:p>
            <a:pPr marL="0" marR="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This can be done </a:t>
            </a:r>
            <a:r>
              <a:rPr lang="en-US" sz="2000" dirty="0" err="1">
                <a:solidFill>
                  <a:srgbClr val="000000"/>
                </a:solidFill>
                <a:effectLst/>
                <a:latin typeface="Times New Roman" panose="02020603050405020304" pitchFamily="18" charset="0"/>
                <a:ea typeface="Times New Roman" panose="02020603050405020304" pitchFamily="18" charset="0"/>
              </a:rPr>
              <a:t>throughly</a:t>
            </a:r>
            <a:r>
              <a:rPr lang="en-US" sz="2000" dirty="0">
                <a:solidFill>
                  <a:srgbClr val="000000"/>
                </a:solidFill>
                <a:effectLst/>
                <a:latin typeface="Times New Roman" panose="02020603050405020304" pitchFamily="18" charset="0"/>
                <a:ea typeface="Times New Roman" panose="02020603050405020304" pitchFamily="18" charset="0"/>
              </a:rPr>
              <a:t> with good understanding &amp; </a:t>
            </a:r>
            <a:r>
              <a:rPr lang="en-US" sz="2000" dirty="0" err="1">
                <a:solidFill>
                  <a:srgbClr val="000000"/>
                </a:solidFill>
                <a:effectLst/>
                <a:latin typeface="Times New Roman" panose="02020603050405020304" pitchFamily="18" charset="0"/>
                <a:ea typeface="Times New Roman" panose="02020603050405020304" pitchFamily="18" charset="0"/>
              </a:rPr>
              <a:t>analysing</a:t>
            </a:r>
            <a:r>
              <a:rPr lang="en-US" sz="2000" dirty="0">
                <a:solidFill>
                  <a:srgbClr val="000000"/>
                </a:solidFill>
                <a:effectLst/>
                <a:latin typeface="Times New Roman" panose="02020603050405020304" pitchFamily="18" charset="0"/>
                <a:ea typeface="Times New Roman" panose="02020603050405020304" pitchFamily="18" charset="0"/>
              </a:rPr>
              <a:t> the data, what it is saying.</a:t>
            </a:r>
          </a:p>
          <a:p>
            <a:pPr marL="6350" marR="0" indent="-6350" algn="l">
              <a:lnSpc>
                <a:spcPct val="107000"/>
              </a:lnSpc>
              <a:spcBef>
                <a:spcPts val="0"/>
              </a:spcBef>
              <a:spcAft>
                <a:spcPts val="0"/>
              </a:spcAft>
            </a:pPr>
            <a:endParaRPr lang="en-US" sz="2000" dirty="0">
              <a:solidFill>
                <a:srgbClr val="000000"/>
              </a:solidFill>
              <a:effectLst/>
              <a:latin typeface="Times New Roman" panose="02020603050405020304" pitchFamily="18" charset="0"/>
              <a:ea typeface="Times New Roman" panose="02020603050405020304" pitchFamily="18" charset="0"/>
            </a:endParaRPr>
          </a:p>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This process require, </a:t>
            </a:r>
            <a:r>
              <a:rPr lang="en-US" sz="2000" dirty="0" err="1">
                <a:solidFill>
                  <a:srgbClr val="000000"/>
                </a:solidFill>
                <a:effectLst/>
                <a:latin typeface="Times New Roman" panose="02020603050405020304" pitchFamily="18" charset="0"/>
                <a:ea typeface="Times New Roman" panose="02020603050405020304" pitchFamily="18" charset="0"/>
              </a:rPr>
              <a:t>numpy,pandas,matplotlib,seaborn</a:t>
            </a:r>
            <a:r>
              <a:rPr lang="en-US" sz="2000" dirty="0">
                <a:solidFill>
                  <a:srgbClr val="000000"/>
                </a:solidFill>
                <a:effectLst/>
                <a:latin typeface="Times New Roman" panose="02020603050405020304" pitchFamily="18" charset="0"/>
                <a:ea typeface="Times New Roman" panose="02020603050405020304" pitchFamily="18" charset="0"/>
              </a:rPr>
              <a:t> &amp; some statistics techniques/topics needed &amp; pick the best approach.</a:t>
            </a:r>
          </a:p>
          <a:p>
            <a:pPr marL="0" marR="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I applied all ML </a:t>
            </a:r>
            <a:r>
              <a:rPr lang="en-US" sz="2000" dirty="0" err="1">
                <a:solidFill>
                  <a:srgbClr val="000000"/>
                </a:solidFill>
                <a:effectLst/>
                <a:latin typeface="Times New Roman" panose="02020603050405020304" pitchFamily="18" charset="0"/>
                <a:ea typeface="Times New Roman" panose="02020603050405020304" pitchFamily="18" charset="0"/>
              </a:rPr>
              <a:t>algorithmns</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dirty="0" err="1">
                <a:solidFill>
                  <a:srgbClr val="000000"/>
                </a:solidFill>
                <a:effectLst/>
                <a:latin typeface="Times New Roman" panose="02020603050405020304" pitchFamily="18" charset="0"/>
                <a:ea typeface="Times New Roman" panose="02020603050405020304" pitchFamily="18" charset="0"/>
              </a:rPr>
              <a:t>SVM,Naive</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bayes,Linear,Logistic,kNN,Kmeans,Random</a:t>
            </a:r>
            <a:r>
              <a:rPr lang="en-US" sz="2000" dirty="0">
                <a:solidFill>
                  <a:srgbClr val="000000"/>
                </a:solidFill>
                <a:effectLst/>
                <a:latin typeface="Times New Roman" panose="02020603050405020304" pitchFamily="18" charset="0"/>
                <a:ea typeface="Times New Roman" panose="02020603050405020304" pitchFamily="18" charset="0"/>
              </a:rPr>
              <a:t> forest) to measure best </a:t>
            </a:r>
            <a:r>
              <a:rPr lang="en-US" sz="2000" dirty="0" err="1">
                <a:solidFill>
                  <a:srgbClr val="000000"/>
                </a:solidFill>
                <a:effectLst/>
                <a:latin typeface="Times New Roman" panose="02020603050405020304" pitchFamily="18" charset="0"/>
                <a:ea typeface="Times New Roman" panose="02020603050405020304" pitchFamily="18" charset="0"/>
              </a:rPr>
              <a:t>accuracy,i.e</a:t>
            </a:r>
            <a:r>
              <a:rPr lang="en-US" sz="2000" dirty="0">
                <a:solidFill>
                  <a:srgbClr val="000000"/>
                </a:solidFill>
                <a:effectLst/>
                <a:latin typeface="Times New Roman" panose="02020603050405020304" pitchFamily="18" charset="0"/>
                <a:ea typeface="Times New Roman" panose="02020603050405020304" pitchFamily="18" charset="0"/>
              </a:rPr>
              <a:t>., which one is providing more accurate &amp; perfect </a:t>
            </a:r>
            <a:r>
              <a:rPr lang="en-US" sz="2000" dirty="0" err="1">
                <a:solidFill>
                  <a:srgbClr val="000000"/>
                </a:solidFill>
                <a:effectLst/>
                <a:latin typeface="Times New Roman" panose="02020603050405020304" pitchFamily="18" charset="0"/>
                <a:ea typeface="Times New Roman" panose="02020603050405020304" pitchFamily="18" charset="0"/>
              </a:rPr>
              <a:t>predicton</a:t>
            </a:r>
            <a:r>
              <a:rPr lang="en-US" sz="2000" dirty="0">
                <a:solidFill>
                  <a:srgbClr val="000000"/>
                </a:solidFill>
                <a:effectLst/>
                <a:latin typeface="Times New Roman" panose="02020603050405020304" pitchFamily="18" charset="0"/>
                <a:ea typeface="Times New Roman" panose="02020603050405020304" pitchFamily="18" charset="0"/>
              </a:rPr>
              <a:t>, we choose that algorithm</a:t>
            </a:r>
          </a:p>
          <a:p>
            <a:pPr marL="0" marR="0" indent="0" algn="l">
              <a:lnSpc>
                <a:spcPct val="107000"/>
              </a:lnSpc>
              <a:spcBef>
                <a:spcPts val="0"/>
              </a:spcBef>
              <a:spcAft>
                <a:spcPts val="0"/>
              </a:spcAft>
              <a:buNone/>
            </a:pPr>
            <a:endParaRPr lang="en-US" sz="2000" dirty="0">
              <a:solidFill>
                <a:srgbClr val="000000"/>
              </a:solidFill>
              <a:effectLst/>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Performed some </a:t>
            </a:r>
            <a:r>
              <a:rPr lang="en-US" sz="2000" dirty="0" err="1">
                <a:solidFill>
                  <a:srgbClr val="000000"/>
                </a:solidFill>
                <a:effectLst/>
                <a:latin typeface="Times New Roman" panose="02020603050405020304" pitchFamily="18" charset="0"/>
                <a:ea typeface="Times New Roman" panose="02020603050405020304" pitchFamily="18" charset="0"/>
              </a:rPr>
              <a:t>trainig</a:t>
            </a:r>
            <a:r>
              <a:rPr lang="en-US" sz="2000" dirty="0">
                <a:solidFill>
                  <a:srgbClr val="000000"/>
                </a:solidFill>
                <a:effectLst/>
                <a:latin typeface="Times New Roman" panose="02020603050405020304" pitchFamily="18" charset="0"/>
                <a:ea typeface="Times New Roman" panose="02020603050405020304" pitchFamily="18" charset="0"/>
              </a:rPr>
              <a:t> &amp; testing on models &amp; validate the results</a:t>
            </a:r>
            <a:endParaRPr lang="en-US" sz="3200" dirty="0"/>
          </a:p>
        </p:txBody>
      </p:sp>
    </p:spTree>
    <p:extLst>
      <p:ext uri="{BB962C8B-B14F-4D97-AF65-F5344CB8AC3E}">
        <p14:creationId xmlns:p14="http://schemas.microsoft.com/office/powerpoint/2010/main" val="313401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1F145-4060-436E-90E3-B19F1BF08281}"/>
              </a:ext>
            </a:extLst>
          </p:cNvPr>
          <p:cNvSpPr>
            <a:spLocks noGrp="1"/>
          </p:cNvSpPr>
          <p:nvPr>
            <p:ph idx="1"/>
          </p:nvPr>
        </p:nvSpPr>
        <p:spPr>
          <a:xfrm>
            <a:off x="664028" y="0"/>
            <a:ext cx="10515600" cy="6858000"/>
          </a:xfrm>
        </p:spPr>
        <p:txBody>
          <a:bodyPr>
            <a:normAutofit/>
          </a:bodyPr>
          <a:lstStyle/>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 After EDA &amp; model building, I need to visualize the data, what is it saying? What will be covi-19 predictions? how much will it spread?</a:t>
            </a:r>
          </a:p>
          <a:p>
            <a:pPr marL="6350" marR="0" indent="-6350" algn="l">
              <a:lnSpc>
                <a:spcPct val="107000"/>
              </a:lnSpc>
              <a:spcBef>
                <a:spcPts val="0"/>
              </a:spcBef>
              <a:spcAft>
                <a:spcPts val="0"/>
              </a:spcAft>
            </a:pPr>
            <a:endParaRPr lang="en-US" sz="2000" dirty="0">
              <a:solidFill>
                <a:srgbClr val="000000"/>
              </a:solidFill>
              <a:effectLst/>
              <a:latin typeface="Times New Roman" panose="02020603050405020304" pitchFamily="18" charset="0"/>
              <a:ea typeface="Times New Roman" panose="02020603050405020304" pitchFamily="18" charset="0"/>
            </a:endParaRPr>
          </a:p>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 All these questions &amp; thoughts needs to be taken care while visualizing the graphs &amp; charts, which is output of analysis. So, prepared a list of questions &amp; answers to express my understanding &amp; thoughts of visualizations I got &amp; make them understand in best possible way.</a:t>
            </a:r>
          </a:p>
          <a:p>
            <a:pPr marL="0" marR="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 They told to make a PPT &amp; include all your process, steps, &amp; timeline &amp; your views, thought. </a:t>
            </a:r>
          </a:p>
          <a:p>
            <a:pPr marL="0" marR="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This was require because they want to test my communication skills, how well I can express myself to my colleagues &amp; company benefit.</a:t>
            </a:r>
          </a:p>
          <a:p>
            <a:pPr marL="0" marR="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 I made PPT &amp; tried my best to understand them my all the cycle of data analysis &amp; visualizations of project.</a:t>
            </a:r>
          </a:p>
          <a:p>
            <a:pPr marL="0" marR="0" indent="0" algn="l">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l">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And also how my accurate predictions can help in determining how much more covid-19 spread in up-coming months.</a:t>
            </a:r>
          </a:p>
          <a:p>
            <a:endParaRPr lang="en-US" sz="3200" dirty="0"/>
          </a:p>
        </p:txBody>
      </p:sp>
    </p:spTree>
    <p:extLst>
      <p:ext uri="{BB962C8B-B14F-4D97-AF65-F5344CB8AC3E}">
        <p14:creationId xmlns:p14="http://schemas.microsoft.com/office/powerpoint/2010/main" val="22148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8671-85F6-46A4-8DE1-8BF4E48DC58A}"/>
              </a:ext>
            </a:extLst>
          </p:cNvPr>
          <p:cNvSpPr>
            <a:spLocks noGrp="1"/>
          </p:cNvSpPr>
          <p:nvPr>
            <p:ph type="title"/>
          </p:nvPr>
        </p:nvSpPr>
        <p:spPr>
          <a:xfrm>
            <a:off x="685800" y="0"/>
            <a:ext cx="10515600" cy="1325563"/>
          </a:xfrm>
        </p:spPr>
        <p:txBody>
          <a:bodyPr>
            <a:normAutofit fontScale="90000"/>
          </a:bodyPr>
          <a:lstStyle/>
          <a:p>
            <a:pPr algn="ctr"/>
            <a:r>
              <a:rPr lang="en-US" sz="2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Application</a:t>
            </a:r>
            <a:r>
              <a:rPr lang="en-US" sz="2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br>
              <a:rPr lang="en-US" sz="2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F5AD0136-7978-4D2E-8F0D-1528F031ED5B}"/>
              </a:ext>
            </a:extLst>
          </p:cNvPr>
          <p:cNvSpPr>
            <a:spLocks noGrp="1"/>
          </p:cNvSpPr>
          <p:nvPr>
            <p:ph idx="1"/>
          </p:nvPr>
        </p:nvSpPr>
        <p:spPr>
          <a:xfrm>
            <a:off x="1" y="500744"/>
            <a:ext cx="11908970" cy="6357256"/>
          </a:xfrm>
        </p:spPr>
        <p:txBody>
          <a:bodyPr>
            <a:normAutofit fontScale="92500" lnSpcReduction="10000"/>
          </a:bodyPr>
          <a:lstStyle/>
          <a:p>
            <a:pPr marL="0" marR="0" indent="0">
              <a:lnSpc>
                <a:spcPct val="107000"/>
              </a:lnSpc>
              <a:spcBef>
                <a:spcPts val="0"/>
              </a:spcBef>
              <a:spcAft>
                <a:spcPts val="500"/>
              </a:spcAft>
              <a:buNone/>
            </a:pPr>
            <a:r>
              <a:rPr lang="en-US" sz="1800" b="1" u="sng" dirty="0">
                <a:solidFill>
                  <a:srgbClr val="000000"/>
                </a:solidFill>
                <a:effectLst/>
                <a:latin typeface="Times New Roman" panose="02020603050405020304" pitchFamily="18" charset="0"/>
                <a:ea typeface="Times New Roman" panose="02020603050405020304" pitchFamily="18" charset="0"/>
              </a:rPr>
              <a:t>Features of Medical HealthCare Domain </a:t>
            </a:r>
          </a:p>
          <a:p>
            <a:pPr marL="342900" marR="381000" lvl="0" indent="-342900" algn="just">
              <a:lnSpc>
                <a:spcPct val="107000"/>
              </a:lnSpc>
              <a:spcBef>
                <a:spcPts val="0"/>
              </a:spcBef>
              <a:spcAft>
                <a:spcPts val="66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Safe: Avoiding harm to patients from the care that is intended to help them.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381000" lvl="0" indent="-342900" algn="just">
              <a:lnSpc>
                <a:spcPct val="107000"/>
              </a:lnSpc>
              <a:spcBef>
                <a:spcPts val="0"/>
              </a:spcBef>
              <a:spcAft>
                <a:spcPts val="66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81000" lvl="0" indent="-342900" algn="just">
              <a:lnSpc>
                <a:spcPct val="107000"/>
              </a:lnSpc>
              <a:spcBef>
                <a:spcPts val="0"/>
              </a:spcBef>
              <a:spcAft>
                <a:spcPts val="66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Effective: Providing services based on scientific knowledge to all who could benefit and refraining from providing services to those not likely to benefit (avoiding underuse and misuse, respectively).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381000" lvl="0" indent="-342900" algn="just">
              <a:lnSpc>
                <a:spcPct val="107000"/>
              </a:lnSpc>
              <a:spcBef>
                <a:spcPts val="0"/>
              </a:spcBef>
              <a:spcAft>
                <a:spcPts val="66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81000" lvl="0" indent="-342900" algn="just">
              <a:lnSpc>
                <a:spcPct val="107000"/>
              </a:lnSpc>
              <a:spcBef>
                <a:spcPts val="0"/>
              </a:spcBef>
              <a:spcAft>
                <a:spcPts val="66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Patient-centered: Providing care that is respectful of and responsive to individual patient preferences, need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381000" lvl="0" indent="-342900" algn="just">
              <a:lnSpc>
                <a:spcPct val="107000"/>
              </a:lnSpc>
              <a:spcBef>
                <a:spcPts val="0"/>
              </a:spcBef>
              <a:spcAft>
                <a:spcPts val="66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81000" lvl="0" indent="-342900" algn="just">
              <a:lnSpc>
                <a:spcPct val="107000"/>
              </a:lnSpc>
              <a:spcBef>
                <a:spcPts val="0"/>
              </a:spcBef>
              <a:spcAft>
                <a:spcPts val="66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GPS based technology platform for fast and reliable first point medical attention.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381000" lvl="0" indent="-342900" algn="just">
              <a:lnSpc>
                <a:spcPct val="107000"/>
              </a:lnSpc>
              <a:spcBef>
                <a:spcPts val="0"/>
              </a:spcBef>
              <a:spcAft>
                <a:spcPts val="66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81000" lvl="0" indent="-342900" algn="just">
              <a:lnSpc>
                <a:spcPct val="107000"/>
              </a:lnSpc>
              <a:spcBef>
                <a:spcPts val="0"/>
              </a:spcBef>
              <a:spcAft>
                <a:spcPts val="66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an increasing emphasis on promoting independent living today, having access to the nearest ambulance to you can provide much needed peace of mind in a worst case scenario.</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1033780" lvl="0" indent="-342900" algn="just">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 can book from anywhere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1033780" lvl="0" indent="0" algn="just">
              <a:lnSpc>
                <a:spcPct val="107000"/>
              </a:lnSpc>
              <a:spcBef>
                <a:spcPts val="0"/>
              </a:spcBef>
              <a:spcAft>
                <a:spcPts val="0"/>
              </a:spcAft>
              <a:buNone/>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033780" lvl="0" indent="-342900" algn="just">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 flexible &amp; user friendly interface</a:t>
            </a:r>
            <a:r>
              <a:rPr lang="en-US" sz="1800" dirty="0">
                <a:solidFill>
                  <a:srgbClr val="000000"/>
                </a:solidFill>
                <a:effectLst/>
                <a:latin typeface="Times New Roman" panose="02020603050405020304" pitchFamily="18" charset="0"/>
                <a:ea typeface="Times New Roman" panose="02020603050405020304" pitchFamily="18" charset="0"/>
              </a:rPr>
              <a:t> </a:t>
            </a:r>
          </a:p>
          <a:p>
            <a:pPr marL="342900" marR="1033780" lvl="0" indent="-342900" algn="just">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touch access to medical emergency services.</a:t>
            </a:r>
          </a:p>
          <a:p>
            <a:pPr marL="342900" marR="1033780" lvl="0" indent="-342900" algn="just">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Seamless communication with ambulance drivers</a:t>
            </a:r>
          </a:p>
          <a:p>
            <a:endParaRPr lang="en-US" dirty="0"/>
          </a:p>
        </p:txBody>
      </p:sp>
    </p:spTree>
    <p:extLst>
      <p:ext uri="{BB962C8B-B14F-4D97-AF65-F5344CB8AC3E}">
        <p14:creationId xmlns:p14="http://schemas.microsoft.com/office/powerpoint/2010/main" val="317693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01A6-68EC-4713-8572-A9BF8E65F66A}"/>
              </a:ext>
            </a:extLst>
          </p:cNvPr>
          <p:cNvSpPr>
            <a:spLocks noGrp="1"/>
          </p:cNvSpPr>
          <p:nvPr>
            <p:ph type="title"/>
          </p:nvPr>
        </p:nvSpPr>
        <p:spPr/>
        <p:txBody>
          <a:bodyPr>
            <a:normAutofit fontScale="90000"/>
          </a:bodyPr>
          <a:lstStyle/>
          <a:p>
            <a:pPr algn="ctr"/>
            <a:r>
              <a:rPr lang="en-US" sz="2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Market Adoption</a:t>
            </a:r>
            <a:r>
              <a:rPr lang="en-US" sz="2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br>
              <a:rPr lang="en-US" sz="2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endParaRPr lang="en-US" sz="6000" dirty="0"/>
          </a:p>
        </p:txBody>
      </p:sp>
      <p:pic>
        <p:nvPicPr>
          <p:cNvPr id="6" name="Content Placeholder 5" descr="Medulance - 24*7 Ambulance Booking Service | Book Ambulance Online">
            <a:extLst>
              <a:ext uri="{FF2B5EF4-FFF2-40B4-BE49-F238E27FC236}">
                <a16:creationId xmlns:a16="http://schemas.microsoft.com/office/drawing/2014/main" id="{324063D7-B114-4ABA-8CBD-AA4A654A162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9201" y="575355"/>
            <a:ext cx="3352800" cy="5707289"/>
          </a:xfrm>
          <a:prstGeom prst="rect">
            <a:avLst/>
          </a:prstGeom>
          <a:noFill/>
          <a:ln>
            <a:noFill/>
          </a:ln>
        </p:spPr>
      </p:pic>
      <p:sp>
        <p:nvSpPr>
          <p:cNvPr id="8" name="TextBox 7">
            <a:extLst>
              <a:ext uri="{FF2B5EF4-FFF2-40B4-BE49-F238E27FC236}">
                <a16:creationId xmlns:a16="http://schemas.microsoft.com/office/drawing/2014/main" id="{8EAAC223-5385-4AE0-8AD7-FBEE363628BC}"/>
              </a:ext>
            </a:extLst>
          </p:cNvPr>
          <p:cNvSpPr txBox="1"/>
          <p:nvPr/>
        </p:nvSpPr>
        <p:spPr>
          <a:xfrm>
            <a:off x="478971" y="1027906"/>
            <a:ext cx="8360230" cy="5703293"/>
          </a:xfrm>
          <a:prstGeom prst="rect">
            <a:avLst/>
          </a:prstGeom>
          <a:noFill/>
        </p:spPr>
        <p:txBody>
          <a:bodyPr wrap="square">
            <a:spAutoFit/>
          </a:bodyPr>
          <a:lstStyle/>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 can book from anywhere</a:t>
            </a:r>
          </a:p>
          <a:p>
            <a:pPr marL="6350" marR="1033780" indent="-6350" algn="just">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 flexible &amp; user friendly interface</a:t>
            </a:r>
          </a:p>
          <a:p>
            <a:pPr marL="457200" marR="255905" indent="-6350" algn="just">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Previous years, our application helped a lot &amp; been used my many peoples</a:t>
            </a:r>
          </a:p>
          <a:p>
            <a:pPr marL="457200" marR="255905" indent="-6350" algn="just">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Take immediate action &amp; no delay in transporting</a:t>
            </a:r>
          </a:p>
          <a:p>
            <a:pPr marL="457200" marR="255905" indent="-6350" algn="just">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GPS based technology platform for fast and reliable first point medical attention.</a:t>
            </a:r>
          </a:p>
          <a:p>
            <a:pPr marL="342900" marR="1033780" lvl="0" indent="-342900" algn="just">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an increasing emphasis on promoting independent living today, having access to the nearest ambulance to you can provide much needed peace of mind in a worst case scenario.</a:t>
            </a:r>
          </a:p>
          <a:p>
            <a:pPr marL="457200" marR="255905" indent="-6350" algn="just">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touch access to medical emergency services.</a:t>
            </a:r>
          </a:p>
          <a:p>
            <a:pPr marL="342900" marR="1033780" lvl="0" indent="-342900" algn="just">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103378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Seamless communication with ambulance drivers</a:t>
            </a:r>
          </a:p>
        </p:txBody>
      </p:sp>
    </p:spTree>
    <p:extLst>
      <p:ext uri="{BB962C8B-B14F-4D97-AF65-F5344CB8AC3E}">
        <p14:creationId xmlns:p14="http://schemas.microsoft.com/office/powerpoint/2010/main" val="3437048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0B5A-E439-4E01-9C27-F094ECFB9154}"/>
              </a:ext>
            </a:extLst>
          </p:cNvPr>
          <p:cNvSpPr>
            <a:spLocks noGrp="1"/>
          </p:cNvSpPr>
          <p:nvPr>
            <p:ph type="title"/>
          </p:nvPr>
        </p:nvSpPr>
        <p:spPr/>
        <p:txBody>
          <a:bodyPr>
            <a:normAutofit/>
          </a:bodyPr>
          <a:lstStyle/>
          <a:p>
            <a:pPr algn="ctr"/>
            <a:r>
              <a:rPr lang="en-US" sz="3200" b="1" u="sng" dirty="0">
                <a:solidFill>
                  <a:srgbClr val="000000"/>
                </a:solidFill>
                <a:effectLst/>
                <a:latin typeface="Times New Roman" panose="02020603050405020304" pitchFamily="18" charset="0"/>
                <a:ea typeface="Times New Roman" panose="02020603050405020304" pitchFamily="18" charset="0"/>
              </a:rPr>
              <a:t>Conclusion</a:t>
            </a:r>
            <a:endParaRPr lang="en-US" sz="6600" b="1" u="sng" dirty="0"/>
          </a:p>
        </p:txBody>
      </p:sp>
      <p:sp>
        <p:nvSpPr>
          <p:cNvPr id="3" name="Content Placeholder 2">
            <a:extLst>
              <a:ext uri="{FF2B5EF4-FFF2-40B4-BE49-F238E27FC236}">
                <a16:creationId xmlns:a16="http://schemas.microsoft.com/office/drawing/2014/main" id="{552C02B9-6CF0-4ABC-96D8-1E8A39F77CC2}"/>
              </a:ext>
            </a:extLst>
          </p:cNvPr>
          <p:cNvSpPr>
            <a:spLocks noGrp="1"/>
          </p:cNvSpPr>
          <p:nvPr>
            <p:ph idx="1"/>
          </p:nvPr>
        </p:nvSpPr>
        <p:spPr/>
        <p:txBody>
          <a:bodyPr>
            <a:normAutofit fontScale="85000" lnSpcReduction="10000"/>
          </a:bodyPr>
          <a:lstStyle/>
          <a:p>
            <a:pPr marL="0" marR="419735" indent="-6350" algn="just">
              <a:lnSpc>
                <a:spcPct val="149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The given tasks were successfully implemented in the internship period. It was overall a good learning experience. I learned new tools, frameworks and experience of working with </a:t>
            </a:r>
            <a:r>
              <a:rPr lang="en-US" sz="1800" dirty="0" err="1">
                <a:solidFill>
                  <a:srgbClr val="000000"/>
                </a:solidFill>
                <a:effectLst/>
                <a:latin typeface="Times New Roman" panose="02020603050405020304" pitchFamily="18" charset="0"/>
                <a:ea typeface="Times New Roman" panose="02020603050405020304" pitchFamily="18" charset="0"/>
              </a:rPr>
              <a:t>Medulance</a:t>
            </a:r>
            <a:r>
              <a:rPr lang="en-US" sz="1800" dirty="0">
                <a:solidFill>
                  <a:srgbClr val="000000"/>
                </a:solidFill>
                <a:effectLst/>
                <a:latin typeface="Times New Roman" panose="02020603050405020304" pitchFamily="18" charset="0"/>
                <a:ea typeface="Times New Roman" panose="02020603050405020304" pitchFamily="18" charset="0"/>
              </a:rPr>
              <a:t> team.  </a:t>
            </a:r>
          </a:p>
          <a:p>
            <a:pPr marL="0" marR="419735" indent="0" algn="just">
              <a:lnSpc>
                <a:spcPct val="149000"/>
              </a:lnSpc>
              <a:spcBef>
                <a:spcPts val="0"/>
              </a:spcBef>
              <a:spcAft>
                <a:spcPts val="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419735" indent="-6350" algn="just">
              <a:lnSpc>
                <a:spcPct val="149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During this period, I worked in various areas like python and data analytics successfully met the objectives that were set at the beginning of the project.</a:t>
            </a:r>
          </a:p>
          <a:p>
            <a:pPr marL="3175" marR="0" indent="0" algn="l">
              <a:lnSpc>
                <a:spcPct val="107000"/>
              </a:lnSpc>
              <a:spcBef>
                <a:spcPts val="0"/>
              </a:spcBef>
              <a:spcAft>
                <a:spcPts val="560"/>
              </a:spcAft>
              <a:buNone/>
            </a:pPr>
            <a:r>
              <a:rPr lang="en-US" sz="1800" dirty="0">
                <a:solidFill>
                  <a:srgbClr val="000000"/>
                </a:solidFill>
                <a:effectLst/>
                <a:latin typeface="Times New Roman" panose="02020603050405020304" pitchFamily="18" charset="0"/>
                <a:ea typeface="Times New Roman" panose="02020603050405020304" pitchFamily="18" charset="0"/>
              </a:rPr>
              <a:t> </a:t>
            </a:r>
          </a:p>
          <a:p>
            <a:pPr marL="0" marR="419735" indent="-6350" algn="just">
              <a:lnSpc>
                <a:spcPct val="149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I am thankful to </a:t>
            </a:r>
            <a:r>
              <a:rPr lang="en-US" sz="1800" dirty="0" err="1">
                <a:solidFill>
                  <a:srgbClr val="000000"/>
                </a:solidFill>
                <a:effectLst/>
                <a:latin typeface="Times New Roman" panose="02020603050405020304" pitchFamily="18" charset="0"/>
                <a:ea typeface="Times New Roman" panose="02020603050405020304" pitchFamily="18" charset="0"/>
              </a:rPr>
              <a:t>Medulance</a:t>
            </a:r>
            <a:r>
              <a:rPr lang="en-US" sz="1800" dirty="0">
                <a:solidFill>
                  <a:srgbClr val="000000"/>
                </a:solidFill>
                <a:effectLst/>
                <a:latin typeface="Times New Roman" panose="02020603050405020304" pitchFamily="18" charset="0"/>
                <a:ea typeface="Times New Roman" panose="02020603050405020304" pitchFamily="18" charset="0"/>
              </a:rPr>
              <a:t> for providing me this opportunity to develop and apply my skills. I am grateful to my mentors for providing me the necessary training and guidance. It was a very valuable training, in which I learned this popular skillset which is high in demand in robotics. The experience and skills gained will surely be of great benefit in my career.</a:t>
            </a:r>
          </a:p>
          <a:p>
            <a:endParaRPr lang="en-US" dirty="0"/>
          </a:p>
        </p:txBody>
      </p:sp>
    </p:spTree>
    <p:extLst>
      <p:ext uri="{BB962C8B-B14F-4D97-AF65-F5344CB8AC3E}">
        <p14:creationId xmlns:p14="http://schemas.microsoft.com/office/powerpoint/2010/main" val="170596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A363-2E57-47BD-8463-B854D5621700}"/>
              </a:ext>
            </a:extLst>
          </p:cNvPr>
          <p:cNvSpPr>
            <a:spLocks noGrp="1"/>
          </p:cNvSpPr>
          <p:nvPr>
            <p:ph type="title"/>
          </p:nvPr>
        </p:nvSpPr>
        <p:spPr/>
        <p:txBody>
          <a:bodyPr>
            <a:normAutofit/>
          </a:bodyPr>
          <a:lstStyle/>
          <a:p>
            <a:r>
              <a:rPr lang="en-US" sz="2800" b="1" dirty="0">
                <a:solidFill>
                  <a:srgbClr val="000000"/>
                </a:solidFill>
                <a:effectLst/>
                <a:latin typeface="Tahoma" panose="020B0604030504040204" pitchFamily="34" charset="0"/>
                <a:ea typeface="Tahoma" panose="020B0604030504040204" pitchFamily="34" charset="0"/>
              </a:rPr>
              <a:t>			DATA ANLYTICS &amp; VISUALIZATION</a:t>
            </a:r>
            <a:endParaRPr lang="en-US" sz="6000" dirty="0"/>
          </a:p>
        </p:txBody>
      </p:sp>
      <p:sp>
        <p:nvSpPr>
          <p:cNvPr id="3" name="Content Placeholder 2">
            <a:extLst>
              <a:ext uri="{FF2B5EF4-FFF2-40B4-BE49-F238E27FC236}">
                <a16:creationId xmlns:a16="http://schemas.microsoft.com/office/drawing/2014/main" id="{501B6B12-DE0E-4C14-A61B-D82F0EEBF471}"/>
              </a:ext>
            </a:extLst>
          </p:cNvPr>
          <p:cNvSpPr>
            <a:spLocks noGrp="1"/>
          </p:cNvSpPr>
          <p:nvPr>
            <p:ph idx="1"/>
          </p:nvPr>
        </p:nvSpPr>
        <p:spPr/>
        <p:txBody>
          <a:bodyPr>
            <a:normAutofit/>
          </a:bodyPr>
          <a:lstStyle/>
          <a:p>
            <a:r>
              <a:rPr lang="en-US" sz="2000" dirty="0">
                <a:solidFill>
                  <a:srgbClr val="000000"/>
                </a:solidFill>
                <a:effectLst/>
                <a:latin typeface="Tahoma" panose="020B0604030504040204" pitchFamily="34" charset="0"/>
                <a:ea typeface="Tahoma" panose="020B0604030504040204" pitchFamily="34" charset="0"/>
              </a:rPr>
              <a:t>I hereby declare that the project report entitled </a:t>
            </a:r>
            <a:r>
              <a:rPr lang="en-US" sz="2000" b="1" dirty="0">
                <a:solidFill>
                  <a:srgbClr val="000000"/>
                </a:solidFill>
                <a:effectLst/>
                <a:latin typeface="Tahoma" panose="020B0604030504040204" pitchFamily="34" charset="0"/>
                <a:ea typeface="Tahoma" panose="020B0604030504040204" pitchFamily="34" charset="0"/>
              </a:rPr>
              <a:t>“Data Analytics &amp; Visualization” </a:t>
            </a:r>
            <a:r>
              <a:rPr lang="en-US" sz="2000" dirty="0">
                <a:solidFill>
                  <a:srgbClr val="000000"/>
                </a:solidFill>
                <a:effectLst/>
                <a:latin typeface="Tahoma" panose="020B0604030504040204" pitchFamily="34" charset="0"/>
                <a:ea typeface="Tahoma" panose="020B0604030504040204" pitchFamily="34" charset="0"/>
              </a:rPr>
              <a:t>submitted by me to School of Information Technology &amp; Engineering, Vellore Institute of</a:t>
            </a:r>
            <a:r>
              <a:rPr lang="en-US" sz="2000" b="1" dirty="0">
                <a:solidFill>
                  <a:srgbClr val="000000"/>
                </a:solidFill>
                <a:effectLst/>
                <a:latin typeface="Tahoma" panose="020B0604030504040204" pitchFamily="34" charset="0"/>
                <a:ea typeface="Tahoma" panose="020B0604030504040204" pitchFamily="34" charset="0"/>
              </a:rPr>
              <a:t> </a:t>
            </a:r>
            <a:r>
              <a:rPr lang="en-US" sz="2000" dirty="0">
                <a:solidFill>
                  <a:srgbClr val="000000"/>
                </a:solidFill>
                <a:effectLst/>
                <a:latin typeface="Tahoma" panose="020B0604030504040204" pitchFamily="34" charset="0"/>
                <a:ea typeface="Tahoma" panose="020B0604030504040204" pitchFamily="34" charset="0"/>
              </a:rPr>
              <a:t>Technology University, Vellore in partial fulfillment of the requirement for the award of the degree of </a:t>
            </a:r>
            <a:r>
              <a:rPr lang="en-US" sz="2000" b="1" dirty="0" err="1">
                <a:solidFill>
                  <a:srgbClr val="000000"/>
                </a:solidFill>
                <a:effectLst/>
                <a:latin typeface="Tahoma" panose="020B0604030504040204" pitchFamily="34" charset="0"/>
                <a:ea typeface="Tahoma" panose="020B0604030504040204" pitchFamily="34" charset="0"/>
              </a:rPr>
              <a:t>B.Tech</a:t>
            </a:r>
            <a:r>
              <a:rPr lang="en-US" sz="2000" b="1" dirty="0">
                <a:solidFill>
                  <a:srgbClr val="000000"/>
                </a:solidFill>
                <a:effectLst/>
                <a:latin typeface="Tahoma" panose="020B0604030504040204" pitchFamily="34" charset="0"/>
                <a:ea typeface="Tahoma" panose="020B0604030504040204" pitchFamily="34" charset="0"/>
              </a:rPr>
              <a:t> (Information Technology)</a:t>
            </a:r>
            <a:r>
              <a:rPr lang="en-US" sz="2000" dirty="0">
                <a:solidFill>
                  <a:srgbClr val="000000"/>
                </a:solidFill>
                <a:effectLst/>
                <a:latin typeface="Tahoma" panose="020B0604030504040204" pitchFamily="34" charset="0"/>
                <a:ea typeface="Tahoma" panose="020B0604030504040204" pitchFamily="34" charset="0"/>
              </a:rPr>
              <a:t> is a record of </a:t>
            </a:r>
            <a:r>
              <a:rPr lang="en-US" sz="2000" dirty="0" err="1">
                <a:solidFill>
                  <a:srgbClr val="000000"/>
                </a:solidFill>
                <a:effectLst/>
                <a:latin typeface="Tahoma" panose="020B0604030504040204" pitchFamily="34" charset="0"/>
                <a:ea typeface="Tahoma" panose="020B0604030504040204" pitchFamily="34" charset="0"/>
              </a:rPr>
              <a:t>bonafide</a:t>
            </a:r>
            <a:r>
              <a:rPr lang="en-US" sz="2000" dirty="0">
                <a:solidFill>
                  <a:srgbClr val="000000"/>
                </a:solidFill>
                <a:effectLst/>
                <a:latin typeface="Tahoma" panose="020B0604030504040204" pitchFamily="34" charset="0"/>
                <a:ea typeface="Tahoma" panose="020B0604030504040204" pitchFamily="34" charset="0"/>
              </a:rPr>
              <a:t> </a:t>
            </a:r>
            <a:r>
              <a:rPr lang="en-US" sz="2000" b="1" dirty="0">
                <a:solidFill>
                  <a:srgbClr val="000000"/>
                </a:solidFill>
                <a:effectLst/>
                <a:latin typeface="Tahoma" panose="020B0604030504040204" pitchFamily="34" charset="0"/>
                <a:ea typeface="Tahoma" panose="020B0604030504040204" pitchFamily="34" charset="0"/>
              </a:rPr>
              <a:t>Industrial Internship  – ITE3099 </a:t>
            </a:r>
            <a:r>
              <a:rPr lang="en-US" sz="2000" dirty="0">
                <a:solidFill>
                  <a:srgbClr val="000000"/>
                </a:solidFill>
                <a:effectLst/>
                <a:latin typeface="Tahoma" panose="020B0604030504040204" pitchFamily="34" charset="0"/>
                <a:ea typeface="Tahoma" panose="020B0604030504040204" pitchFamily="34" charset="0"/>
              </a:rPr>
              <a:t>work carried out by me. I further declare that the work reported in this</a:t>
            </a:r>
            <a:r>
              <a:rPr lang="en-US" sz="2000" b="1" dirty="0">
                <a:solidFill>
                  <a:srgbClr val="000000"/>
                </a:solidFill>
                <a:effectLst/>
                <a:latin typeface="Tahoma" panose="020B0604030504040204" pitchFamily="34" charset="0"/>
                <a:ea typeface="Tahoma" panose="020B0604030504040204" pitchFamily="34" charset="0"/>
              </a:rPr>
              <a:t> Industrial Internship report</a:t>
            </a:r>
            <a:r>
              <a:rPr lang="en-US" sz="2000" dirty="0">
                <a:solidFill>
                  <a:srgbClr val="000000"/>
                </a:solidFill>
                <a:effectLst/>
                <a:latin typeface="Tahoma" panose="020B0604030504040204" pitchFamily="34" charset="0"/>
                <a:ea typeface="Tahoma" panose="020B0604030504040204" pitchFamily="34" charset="0"/>
              </a:rPr>
              <a:t> has not been submitted and will not be submitted, either in part or in full, for the award of any other degree or diploma in this institute or any other institute or university.</a:t>
            </a:r>
            <a:endParaRPr lang="en-US" sz="2000" dirty="0">
              <a:solidFill>
                <a:srgbClr val="000000"/>
              </a:solidFill>
              <a:effectLst/>
              <a:latin typeface="Times New Roman" panose="02020603050405020304" pitchFamily="18" charset="0"/>
              <a:ea typeface="Times New Roman" panose="02020603050405020304" pitchFamily="18" charset="0"/>
            </a:endParaRPr>
          </a:p>
          <a:p>
            <a:endParaRPr lang="en-US" sz="3200" dirty="0"/>
          </a:p>
        </p:txBody>
      </p:sp>
    </p:spTree>
    <p:extLst>
      <p:ext uri="{BB962C8B-B14F-4D97-AF65-F5344CB8AC3E}">
        <p14:creationId xmlns:p14="http://schemas.microsoft.com/office/powerpoint/2010/main" val="102925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639E-9F4F-4564-90AB-AB467F5E83B5}"/>
              </a:ext>
            </a:extLst>
          </p:cNvPr>
          <p:cNvSpPr>
            <a:spLocks noGrp="1"/>
          </p:cNvSpPr>
          <p:nvPr>
            <p:ph type="title"/>
          </p:nvPr>
        </p:nvSpPr>
        <p:spPr/>
        <p:txBody>
          <a:bodyPr/>
          <a:lstStyle/>
          <a:p>
            <a:pPr algn="ctr"/>
            <a:r>
              <a:rPr lang="en-US" sz="1800" b="1" u="sng" dirty="0">
                <a:solidFill>
                  <a:srgbClr val="000000"/>
                </a:solidFill>
                <a:effectLst/>
                <a:uFill>
                  <a:solidFill>
                    <a:srgbClr val="000000"/>
                  </a:solidFill>
                </a:uFill>
                <a:latin typeface="Tahoma" panose="020B0604030504040204" pitchFamily="34" charset="0"/>
                <a:ea typeface="Tahoma" panose="020B0604030504040204" pitchFamily="34" charset="0"/>
              </a:rPr>
              <a:t>ACKNOWLEDGEMENT</a:t>
            </a:r>
            <a:r>
              <a:rPr lang="en-US" sz="1800" b="1" u="none" strike="noStrike" dirty="0">
                <a:solidFill>
                  <a:srgbClr val="000000"/>
                </a:solidFill>
                <a:effectLst/>
                <a:uFill>
                  <a:solidFill>
                    <a:srgbClr val="000000"/>
                  </a:solidFill>
                </a:uFill>
                <a:latin typeface="Tahoma" panose="020B0604030504040204" pitchFamily="34" charset="0"/>
                <a:ea typeface="Tahoma" panose="020B0604030504040204" pitchFamily="34" charset="0"/>
              </a:rPr>
              <a:t> </a:t>
            </a: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br>
              <a:rPr lang="en-US" sz="1800" b="1" u="sng" dirty="0">
                <a:solidFill>
                  <a:srgbClr val="000000"/>
                </a:solidFill>
                <a:effectLst/>
                <a:uFill>
                  <a:solidFill>
                    <a:srgbClr val="000000"/>
                  </a:solidFill>
                </a:uFill>
                <a:latin typeface="Tahoma" panose="020B0604030504040204" pitchFamily="34" charset="0"/>
                <a:ea typeface="Tahoma" panose="020B0604030504040204" pitchFamily="34" charset="0"/>
              </a:rPr>
            </a:br>
            <a:endParaRPr lang="en-US" dirty="0"/>
          </a:p>
        </p:txBody>
      </p:sp>
      <p:sp>
        <p:nvSpPr>
          <p:cNvPr id="3" name="Content Placeholder 2">
            <a:extLst>
              <a:ext uri="{FF2B5EF4-FFF2-40B4-BE49-F238E27FC236}">
                <a16:creationId xmlns:a16="http://schemas.microsoft.com/office/drawing/2014/main" id="{84365876-4DBF-4D49-BF1A-87B1CFCA2621}"/>
              </a:ext>
            </a:extLst>
          </p:cNvPr>
          <p:cNvSpPr>
            <a:spLocks noGrp="1"/>
          </p:cNvSpPr>
          <p:nvPr>
            <p:ph idx="1"/>
          </p:nvPr>
        </p:nvSpPr>
        <p:spPr/>
        <p:txBody>
          <a:bodyPr>
            <a:normAutofit fontScale="92500" lnSpcReduction="20000"/>
          </a:bodyPr>
          <a:lstStyle/>
          <a:p>
            <a:r>
              <a:rPr lang="en-US" sz="2000" dirty="0">
                <a:solidFill>
                  <a:srgbClr val="000000"/>
                </a:solidFill>
                <a:effectLst/>
                <a:latin typeface="Times New Roman" panose="02020603050405020304" pitchFamily="18" charset="0"/>
                <a:ea typeface="Times New Roman" panose="02020603050405020304" pitchFamily="18" charset="0"/>
              </a:rPr>
              <a:t>I have successfully completed </a:t>
            </a:r>
            <a:r>
              <a:rPr lang="en-US" sz="2000" b="1" dirty="0">
                <a:solidFill>
                  <a:srgbClr val="000000"/>
                </a:solidFill>
                <a:effectLst/>
                <a:latin typeface="Tahoma" panose="020B0604030504040204" pitchFamily="34" charset="0"/>
                <a:ea typeface="Tahoma" panose="020B0604030504040204" pitchFamily="34" charset="0"/>
              </a:rPr>
              <a:t>“Data Analytics &amp; Visualization” </a:t>
            </a:r>
            <a:r>
              <a:rPr lang="en-US" sz="2000" dirty="0">
                <a:solidFill>
                  <a:srgbClr val="000000"/>
                </a:solidFill>
                <a:effectLst/>
                <a:latin typeface="Times New Roman" panose="02020603050405020304" pitchFamily="18" charset="0"/>
                <a:ea typeface="Times New Roman" panose="02020603050405020304" pitchFamily="18" charset="0"/>
              </a:rPr>
              <a:t>internship in </a:t>
            </a:r>
            <a:r>
              <a:rPr lang="en-US" sz="2000" dirty="0" err="1">
                <a:solidFill>
                  <a:srgbClr val="000000"/>
                </a:solidFill>
                <a:effectLst/>
                <a:latin typeface="Times New Roman" panose="02020603050405020304" pitchFamily="18" charset="0"/>
                <a:ea typeface="Times New Roman" panose="02020603050405020304" pitchFamily="18" charset="0"/>
              </a:rPr>
              <a:t>Medulance</a:t>
            </a:r>
            <a:r>
              <a:rPr lang="en-US" sz="2000" dirty="0">
                <a:solidFill>
                  <a:srgbClr val="000000"/>
                </a:solidFill>
                <a:effectLst/>
                <a:latin typeface="Times New Roman" panose="02020603050405020304" pitchFamily="18" charset="0"/>
                <a:ea typeface="Times New Roman" panose="02020603050405020304" pitchFamily="18" charset="0"/>
              </a:rPr>
              <a:t>. I got to learn various new aspects and latest technology of robotics. I got to enhance my practical as well as theoretical skills in engineering throughout this internship program. It has been my privilege to have a team of project guide who have assisted me from the commencement of this project. The success of this project is a result of sheer hard work, and determination put in by me with the help of my project guide. I would also like to acknowledge and my heartfelt gratitude to Mr. </a:t>
            </a:r>
            <a:r>
              <a:rPr lang="en-US" sz="2000" dirty="0" err="1">
                <a:solidFill>
                  <a:srgbClr val="000000"/>
                </a:solidFill>
                <a:effectLst/>
                <a:latin typeface="Times New Roman" panose="02020603050405020304" pitchFamily="18" charset="0"/>
                <a:ea typeface="Times New Roman" panose="02020603050405020304" pitchFamily="18" charset="0"/>
              </a:rPr>
              <a:t>Ravjot</a:t>
            </a:r>
            <a:r>
              <a:rPr lang="en-US" sz="2000" dirty="0">
                <a:solidFill>
                  <a:srgbClr val="000000"/>
                </a:solidFill>
                <a:effectLst/>
                <a:latin typeface="Times New Roman" panose="02020603050405020304" pitchFamily="18" charset="0"/>
                <a:ea typeface="Times New Roman" panose="02020603050405020304" pitchFamily="18" charset="0"/>
              </a:rPr>
              <a:t> Arora (Project Head) who continuously supported me in every possible way, from initial advice to encouragement to complete my internship successfully. His wisdom, knowledge, and commitment to the highest standards inspired and motivated me. Without his insight, support, and energy, this project wouldn't have kick-started and neither would have reached fruitfulness.  I express my immense pleasure and deep sense of gratitude to Mr. </a:t>
            </a:r>
            <a:r>
              <a:rPr lang="en-US" sz="2000" dirty="0" err="1">
                <a:solidFill>
                  <a:srgbClr val="000000"/>
                </a:solidFill>
                <a:effectLst/>
                <a:latin typeface="Times New Roman" panose="02020603050405020304" pitchFamily="18" charset="0"/>
                <a:ea typeface="Times New Roman" panose="02020603050405020304" pitchFamily="18" charset="0"/>
              </a:rPr>
              <a:t>Ravjot</a:t>
            </a:r>
            <a:r>
              <a:rPr lang="en-US" sz="2000" dirty="0">
                <a:solidFill>
                  <a:srgbClr val="000000"/>
                </a:solidFill>
                <a:effectLst/>
                <a:latin typeface="Times New Roman" panose="02020603050405020304" pitchFamily="18" charset="0"/>
                <a:ea typeface="Times New Roman" panose="02020603050405020304" pitchFamily="18" charset="0"/>
              </a:rPr>
              <a:t> Arora for giving me this opportunity and the guidance throughout the program. The project is dedicated to my partner Manish and all those people, who helped me while doing this project.</a:t>
            </a:r>
          </a:p>
          <a:p>
            <a:endParaRPr lang="en-US" sz="3200" dirty="0"/>
          </a:p>
        </p:txBody>
      </p:sp>
    </p:spTree>
    <p:extLst>
      <p:ext uri="{BB962C8B-B14F-4D97-AF65-F5344CB8AC3E}">
        <p14:creationId xmlns:p14="http://schemas.microsoft.com/office/powerpoint/2010/main" val="29451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D278-D7AA-40AA-A0C3-730A5551B33D}"/>
              </a:ext>
            </a:extLst>
          </p:cNvPr>
          <p:cNvSpPr>
            <a:spLocks noGrp="1"/>
          </p:cNvSpPr>
          <p:nvPr>
            <p:ph type="title"/>
          </p:nvPr>
        </p:nvSpPr>
        <p:spPr>
          <a:xfrm>
            <a:off x="838200" y="0"/>
            <a:ext cx="10515600" cy="1325563"/>
          </a:xfrm>
        </p:spPr>
        <p:txBody>
          <a:bodyPr>
            <a:normAutofit/>
          </a:bodyPr>
          <a:lstStyle/>
          <a:p>
            <a:pPr algn="ctr"/>
            <a:r>
              <a:rPr lang="en-US" sz="2000" b="1" dirty="0">
                <a:latin typeface="Arial" panose="020B0604020202020204" pitchFamily="34" charset="0"/>
                <a:cs typeface="Arial" panose="020B0604020202020204" pitchFamily="34" charset="0"/>
              </a:rPr>
              <a:t>CERTIFICATE ISSUED BY THE ORGANIZATION</a:t>
            </a:r>
          </a:p>
        </p:txBody>
      </p:sp>
      <p:pic>
        <p:nvPicPr>
          <p:cNvPr id="5" name="Content Placeholder 4">
            <a:extLst>
              <a:ext uri="{FF2B5EF4-FFF2-40B4-BE49-F238E27FC236}">
                <a16:creationId xmlns:a16="http://schemas.microsoft.com/office/drawing/2014/main" id="{FD9FCAC1-FA0E-49A7-A745-03434BF180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2108" y="573206"/>
            <a:ext cx="4967784" cy="6284794"/>
          </a:xfrm>
        </p:spPr>
      </p:pic>
    </p:spTree>
    <p:extLst>
      <p:ext uri="{BB962C8B-B14F-4D97-AF65-F5344CB8AC3E}">
        <p14:creationId xmlns:p14="http://schemas.microsoft.com/office/powerpoint/2010/main" val="349001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8A01-313D-4948-913E-22FE8EC9FFB9}"/>
              </a:ext>
            </a:extLst>
          </p:cNvPr>
          <p:cNvSpPr>
            <a:spLocks noGrp="1"/>
          </p:cNvSpPr>
          <p:nvPr>
            <p:ph type="title"/>
          </p:nvPr>
        </p:nvSpPr>
        <p:spPr/>
        <p:txBody>
          <a:bodyPr/>
          <a:lstStyle/>
          <a:p>
            <a:pPr algn="ctr"/>
            <a:r>
              <a:rPr lang="en-US" sz="1800" b="1" u="none" strike="noStrike" dirty="0">
                <a:solidFill>
                  <a:srgbClr val="000000"/>
                </a:solidFill>
                <a:effectLst/>
                <a:uFill>
                  <a:solidFill>
                    <a:srgbClr val="000000"/>
                  </a:solidFill>
                </a:uFill>
                <a:latin typeface="Tahoma" panose="020B0604030504040204" pitchFamily="34" charset="0"/>
                <a:ea typeface="Tahoma" panose="020B0604030504040204" pitchFamily="34" charset="0"/>
              </a:rPr>
              <a:t>TABLE OF CONTENTS </a:t>
            </a:r>
            <a:br>
              <a:rPr lang="en-US" sz="1800" b="1" u="sng" dirty="0">
                <a:solidFill>
                  <a:srgbClr val="000000"/>
                </a:solidFill>
                <a:effectLst/>
                <a:uFill>
                  <a:solidFill>
                    <a:srgbClr val="000000"/>
                  </a:solidFill>
                </a:uFill>
                <a:latin typeface="Tahoma" panose="020B0604030504040204" pitchFamily="34" charset="0"/>
                <a:ea typeface="Tahoma" panose="020B0604030504040204" pitchFamily="34" charset="0"/>
              </a:rPr>
            </a:br>
            <a:endParaRPr lang="en-US" dirty="0"/>
          </a:p>
        </p:txBody>
      </p:sp>
      <p:graphicFrame>
        <p:nvGraphicFramePr>
          <p:cNvPr id="4" name="Content Placeholder 3">
            <a:extLst>
              <a:ext uri="{FF2B5EF4-FFF2-40B4-BE49-F238E27FC236}">
                <a16:creationId xmlns:a16="http://schemas.microsoft.com/office/drawing/2014/main" id="{14C34C7C-60B4-4750-8DA4-8F53522B5119}"/>
              </a:ext>
            </a:extLst>
          </p:cNvPr>
          <p:cNvGraphicFramePr>
            <a:graphicFrameLocks noGrp="1"/>
          </p:cNvGraphicFramePr>
          <p:nvPr>
            <p:ph idx="1"/>
            <p:extLst>
              <p:ext uri="{D42A27DB-BD31-4B8C-83A1-F6EECF244321}">
                <p14:modId xmlns:p14="http://schemas.microsoft.com/office/powerpoint/2010/main" val="3459089181"/>
              </p:ext>
            </p:extLst>
          </p:nvPr>
        </p:nvGraphicFramePr>
        <p:xfrm>
          <a:off x="1175657" y="979714"/>
          <a:ext cx="9797143" cy="5676216"/>
        </p:xfrm>
        <a:graphic>
          <a:graphicData uri="http://schemas.openxmlformats.org/drawingml/2006/table">
            <a:tbl>
              <a:tblPr firstRow="1" firstCol="1" bandRow="1">
                <a:tableStyleId>{5C22544A-7EE6-4342-B048-85BDC9FD1C3A}</a:tableStyleId>
              </a:tblPr>
              <a:tblGrid>
                <a:gridCol w="2038253">
                  <a:extLst>
                    <a:ext uri="{9D8B030D-6E8A-4147-A177-3AD203B41FA5}">
                      <a16:colId xmlns:a16="http://schemas.microsoft.com/office/drawing/2014/main" val="1419904984"/>
                    </a:ext>
                  </a:extLst>
                </a:gridCol>
                <a:gridCol w="5988287">
                  <a:extLst>
                    <a:ext uri="{9D8B030D-6E8A-4147-A177-3AD203B41FA5}">
                      <a16:colId xmlns:a16="http://schemas.microsoft.com/office/drawing/2014/main" val="1308383986"/>
                    </a:ext>
                  </a:extLst>
                </a:gridCol>
                <a:gridCol w="1770603">
                  <a:extLst>
                    <a:ext uri="{9D8B030D-6E8A-4147-A177-3AD203B41FA5}">
                      <a16:colId xmlns:a16="http://schemas.microsoft.com/office/drawing/2014/main" val="809219195"/>
                    </a:ext>
                  </a:extLst>
                </a:gridCol>
              </a:tblGrid>
              <a:tr h="566487">
                <a:tc>
                  <a:txBody>
                    <a:bodyPr/>
                    <a:lstStyle/>
                    <a:p>
                      <a:pPr marL="0" marR="0" indent="0" algn="l">
                        <a:lnSpc>
                          <a:spcPct val="107000"/>
                        </a:lnSpc>
                        <a:spcBef>
                          <a:spcPts val="0"/>
                        </a:spcBef>
                        <a:spcAft>
                          <a:spcPts val="0"/>
                        </a:spcAft>
                      </a:pPr>
                      <a:r>
                        <a:rPr lang="en-US" sz="1100">
                          <a:effectLst/>
                        </a:rPr>
                        <a:t>CHAPTER NO.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6350" marR="0" indent="0" algn="ctr">
                        <a:lnSpc>
                          <a:spcPct val="107000"/>
                        </a:lnSpc>
                        <a:spcBef>
                          <a:spcPts val="0"/>
                        </a:spcBef>
                        <a:spcAft>
                          <a:spcPts val="0"/>
                        </a:spcAft>
                      </a:pPr>
                      <a:r>
                        <a:rPr lang="en-US" sz="1100">
                          <a:effectLst/>
                        </a:rPr>
                        <a:t>TITLE</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0" indent="0" algn="l">
                        <a:lnSpc>
                          <a:spcPct val="107000"/>
                        </a:lnSpc>
                        <a:spcBef>
                          <a:spcPts val="0"/>
                        </a:spcBef>
                        <a:spcAft>
                          <a:spcPts val="0"/>
                        </a:spcAft>
                      </a:pPr>
                      <a:r>
                        <a:rPr lang="en-US" sz="1100">
                          <a:effectLst/>
                        </a:rPr>
                        <a:t>PAGE NO.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3508360021"/>
                  </a:ext>
                </a:extLst>
              </a:tr>
              <a:tr h="566487">
                <a:tc>
                  <a:txBody>
                    <a:bodyPr/>
                    <a:lstStyle/>
                    <a:p>
                      <a:pPr marL="0" marR="14605" indent="0" algn="ctr">
                        <a:lnSpc>
                          <a:spcPct val="107000"/>
                        </a:lnSpc>
                        <a:spcBef>
                          <a:spcPts val="0"/>
                        </a:spcBef>
                        <a:spcAft>
                          <a:spcPts val="0"/>
                        </a:spcAft>
                      </a:pPr>
                      <a:r>
                        <a:rPr lang="en-US" sz="1100">
                          <a:effectLst/>
                        </a:rPr>
                        <a:t>1.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8890" indent="0" algn="ctr">
                        <a:lnSpc>
                          <a:spcPct val="107000"/>
                        </a:lnSpc>
                        <a:spcBef>
                          <a:spcPts val="0"/>
                        </a:spcBef>
                        <a:spcAft>
                          <a:spcPts val="0"/>
                        </a:spcAft>
                      </a:pPr>
                      <a:r>
                        <a:rPr lang="en-US" sz="1600" dirty="0">
                          <a:effectLst/>
                        </a:rPr>
                        <a:t>Abstract</a:t>
                      </a:r>
                      <a:r>
                        <a:rPr lang="en-US" sz="1800" dirty="0">
                          <a:effectLst/>
                        </a:rPr>
                        <a:t> </a:t>
                      </a:r>
                      <a:r>
                        <a:rPr lang="en-US" sz="1400" dirty="0">
                          <a:effectLst/>
                        </a:rPr>
                        <a:t>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2700" indent="0" algn="ctr">
                        <a:lnSpc>
                          <a:spcPct val="107000"/>
                        </a:lnSpc>
                        <a:spcBef>
                          <a:spcPts val="0"/>
                        </a:spcBef>
                        <a:spcAft>
                          <a:spcPts val="0"/>
                        </a:spcAft>
                      </a:pPr>
                      <a:r>
                        <a:rPr lang="en-US" sz="1100">
                          <a:effectLst/>
                        </a:rPr>
                        <a:t>7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2519684715"/>
                  </a:ext>
                </a:extLst>
              </a:tr>
              <a:tr h="570269">
                <a:tc>
                  <a:txBody>
                    <a:bodyPr/>
                    <a:lstStyle/>
                    <a:p>
                      <a:pPr marL="0" marR="14605" indent="0" algn="ctr">
                        <a:lnSpc>
                          <a:spcPct val="107000"/>
                        </a:lnSpc>
                        <a:spcBef>
                          <a:spcPts val="0"/>
                        </a:spcBef>
                        <a:spcAft>
                          <a:spcPts val="0"/>
                        </a:spcAft>
                      </a:pPr>
                      <a:r>
                        <a:rPr lang="en-US" sz="1100">
                          <a:effectLst/>
                        </a:rPr>
                        <a:t>2.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2065" indent="0" algn="ctr">
                        <a:lnSpc>
                          <a:spcPct val="107000"/>
                        </a:lnSpc>
                        <a:spcBef>
                          <a:spcPts val="0"/>
                        </a:spcBef>
                        <a:spcAft>
                          <a:spcPts val="0"/>
                        </a:spcAft>
                      </a:pPr>
                      <a:r>
                        <a:rPr lang="en-US" sz="1600" dirty="0">
                          <a:effectLst/>
                        </a:rPr>
                        <a:t>About the Company </a:t>
                      </a:r>
                      <a:r>
                        <a:rPr lang="en-US" sz="1200" dirty="0">
                          <a:effectLst/>
                        </a:rPr>
                        <a:t>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2700" indent="0" algn="ctr">
                        <a:lnSpc>
                          <a:spcPct val="107000"/>
                        </a:lnSpc>
                        <a:spcBef>
                          <a:spcPts val="0"/>
                        </a:spcBef>
                        <a:spcAft>
                          <a:spcPts val="0"/>
                        </a:spcAft>
                      </a:pPr>
                      <a:r>
                        <a:rPr lang="en-US" sz="1100">
                          <a:effectLst/>
                        </a:rPr>
                        <a:t>8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373461716"/>
                  </a:ext>
                </a:extLst>
              </a:tr>
              <a:tr h="566487">
                <a:tc>
                  <a:txBody>
                    <a:bodyPr/>
                    <a:lstStyle/>
                    <a:p>
                      <a:pPr marL="0" marR="14605" indent="0" algn="ctr">
                        <a:lnSpc>
                          <a:spcPct val="107000"/>
                        </a:lnSpc>
                        <a:spcBef>
                          <a:spcPts val="0"/>
                        </a:spcBef>
                        <a:spcAft>
                          <a:spcPts val="0"/>
                        </a:spcAft>
                      </a:pPr>
                      <a:r>
                        <a:rPr lang="en-US" sz="1100">
                          <a:effectLst/>
                        </a:rPr>
                        <a:t>3.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2065" indent="0" algn="ctr">
                        <a:lnSpc>
                          <a:spcPct val="107000"/>
                        </a:lnSpc>
                        <a:spcBef>
                          <a:spcPts val="0"/>
                        </a:spcBef>
                        <a:spcAft>
                          <a:spcPts val="0"/>
                        </a:spcAft>
                      </a:pPr>
                      <a:r>
                        <a:rPr lang="en-US" sz="1800" dirty="0">
                          <a:effectLst/>
                        </a:rPr>
                        <a:t>Technology Stack</a:t>
                      </a:r>
                      <a:r>
                        <a:rPr lang="en-US" sz="2000" dirty="0">
                          <a:effectLst/>
                        </a:rPr>
                        <a:t> </a:t>
                      </a:r>
                      <a:r>
                        <a:rPr lang="en-US" sz="1600" dirty="0">
                          <a:effectLst/>
                        </a:rPr>
                        <a:t>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9525" indent="0" algn="ctr">
                        <a:lnSpc>
                          <a:spcPct val="107000"/>
                        </a:lnSpc>
                        <a:spcBef>
                          <a:spcPts val="0"/>
                        </a:spcBef>
                        <a:spcAft>
                          <a:spcPts val="0"/>
                        </a:spcAft>
                      </a:pPr>
                      <a:r>
                        <a:rPr lang="en-US" sz="1100">
                          <a:effectLst/>
                        </a:rPr>
                        <a:t>10</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3390614145"/>
                  </a:ext>
                </a:extLst>
              </a:tr>
              <a:tr h="566487">
                <a:tc>
                  <a:txBody>
                    <a:bodyPr/>
                    <a:lstStyle/>
                    <a:p>
                      <a:pPr marL="0" marR="14605" indent="0" algn="ctr">
                        <a:lnSpc>
                          <a:spcPct val="107000"/>
                        </a:lnSpc>
                        <a:spcBef>
                          <a:spcPts val="0"/>
                        </a:spcBef>
                        <a:spcAft>
                          <a:spcPts val="0"/>
                        </a:spcAft>
                      </a:pPr>
                      <a:r>
                        <a:rPr lang="en-US" sz="1100">
                          <a:effectLst/>
                        </a:rPr>
                        <a:t>4.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905" indent="0" algn="ctr">
                        <a:lnSpc>
                          <a:spcPct val="107000"/>
                        </a:lnSpc>
                        <a:spcBef>
                          <a:spcPts val="0"/>
                        </a:spcBef>
                        <a:spcAft>
                          <a:spcPts val="0"/>
                        </a:spcAft>
                      </a:pPr>
                      <a:r>
                        <a:rPr lang="en-US" sz="1600" dirty="0">
                          <a:effectLst/>
                        </a:rPr>
                        <a:t>Data Analytics Domain</a:t>
                      </a:r>
                      <a:r>
                        <a:rPr lang="en-US" sz="1100" dirty="0">
                          <a:effectLst/>
                        </a:rPr>
                        <a:t> </a:t>
                      </a:r>
                      <a:r>
                        <a:rPr lang="en-US" sz="1000" dirty="0">
                          <a:effectLst/>
                        </a:rPr>
                        <a:t>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3175" indent="0" algn="ctr">
                        <a:lnSpc>
                          <a:spcPct val="107000"/>
                        </a:lnSpc>
                        <a:spcBef>
                          <a:spcPts val="0"/>
                        </a:spcBef>
                        <a:spcAft>
                          <a:spcPts val="0"/>
                        </a:spcAft>
                      </a:pPr>
                      <a:r>
                        <a:rPr lang="en-US" sz="1000">
                          <a:effectLst/>
                        </a:rPr>
                        <a:t>11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1036080273"/>
                  </a:ext>
                </a:extLst>
              </a:tr>
              <a:tr h="566487">
                <a:tc>
                  <a:txBody>
                    <a:bodyPr/>
                    <a:lstStyle/>
                    <a:p>
                      <a:pPr marL="0" marR="14605" indent="0" algn="ctr">
                        <a:lnSpc>
                          <a:spcPct val="107000"/>
                        </a:lnSpc>
                        <a:spcBef>
                          <a:spcPts val="0"/>
                        </a:spcBef>
                        <a:spcAft>
                          <a:spcPts val="0"/>
                        </a:spcAft>
                      </a:pPr>
                      <a:r>
                        <a:rPr lang="en-US" sz="1100">
                          <a:effectLst/>
                        </a:rPr>
                        <a:t>5.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3970" indent="0" algn="ctr">
                        <a:lnSpc>
                          <a:spcPct val="107000"/>
                        </a:lnSpc>
                        <a:spcBef>
                          <a:spcPts val="0"/>
                        </a:spcBef>
                        <a:spcAft>
                          <a:spcPts val="0"/>
                        </a:spcAft>
                      </a:pPr>
                      <a:r>
                        <a:rPr lang="en-US" sz="1600" dirty="0">
                          <a:effectLst/>
                        </a:rPr>
                        <a:t>Knowledge Acquired from Training</a:t>
                      </a:r>
                      <a:r>
                        <a:rPr lang="en-US" sz="1100" dirty="0">
                          <a:effectLst/>
                        </a:rPr>
                        <a:t> </a:t>
                      </a:r>
                      <a:r>
                        <a:rPr lang="en-US" sz="1000" dirty="0">
                          <a:effectLst/>
                        </a:rPr>
                        <a:t>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3175" indent="0" algn="ctr">
                        <a:lnSpc>
                          <a:spcPct val="107000"/>
                        </a:lnSpc>
                        <a:spcBef>
                          <a:spcPts val="0"/>
                        </a:spcBef>
                        <a:spcAft>
                          <a:spcPts val="0"/>
                        </a:spcAft>
                      </a:pPr>
                      <a:r>
                        <a:rPr lang="en-US" sz="1000">
                          <a:effectLst/>
                        </a:rPr>
                        <a:t>12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4073129037"/>
                  </a:ext>
                </a:extLst>
              </a:tr>
              <a:tr h="570269">
                <a:tc>
                  <a:txBody>
                    <a:bodyPr/>
                    <a:lstStyle/>
                    <a:p>
                      <a:pPr marL="0" marR="14605" indent="0" algn="ctr">
                        <a:lnSpc>
                          <a:spcPct val="107000"/>
                        </a:lnSpc>
                        <a:spcBef>
                          <a:spcPts val="0"/>
                        </a:spcBef>
                        <a:spcAft>
                          <a:spcPts val="0"/>
                        </a:spcAft>
                      </a:pPr>
                      <a:r>
                        <a:rPr lang="en-US" sz="1100">
                          <a:effectLst/>
                        </a:rPr>
                        <a:t>6.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9050" indent="0" algn="ctr">
                        <a:lnSpc>
                          <a:spcPct val="107000"/>
                        </a:lnSpc>
                        <a:spcBef>
                          <a:spcPts val="0"/>
                        </a:spcBef>
                        <a:spcAft>
                          <a:spcPts val="0"/>
                        </a:spcAft>
                      </a:pPr>
                      <a:r>
                        <a:rPr lang="en-US" sz="1600" dirty="0">
                          <a:effectLst/>
                        </a:rPr>
                        <a:t>Work Details </a:t>
                      </a:r>
                      <a:r>
                        <a:rPr lang="en-US" sz="1000" dirty="0">
                          <a:effectLst/>
                        </a:rPr>
                        <a:t>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3175" indent="0" algn="ctr">
                        <a:lnSpc>
                          <a:spcPct val="107000"/>
                        </a:lnSpc>
                        <a:spcBef>
                          <a:spcPts val="0"/>
                        </a:spcBef>
                        <a:spcAft>
                          <a:spcPts val="0"/>
                        </a:spcAft>
                      </a:pPr>
                      <a:r>
                        <a:rPr lang="en-US" sz="1000">
                          <a:effectLst/>
                        </a:rPr>
                        <a:t>14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740721124"/>
                  </a:ext>
                </a:extLst>
              </a:tr>
              <a:tr h="566487">
                <a:tc>
                  <a:txBody>
                    <a:bodyPr/>
                    <a:lstStyle/>
                    <a:p>
                      <a:pPr marL="0" marR="14605" indent="0" algn="ctr">
                        <a:lnSpc>
                          <a:spcPct val="107000"/>
                        </a:lnSpc>
                        <a:spcBef>
                          <a:spcPts val="0"/>
                        </a:spcBef>
                        <a:spcAft>
                          <a:spcPts val="0"/>
                        </a:spcAft>
                      </a:pPr>
                      <a:r>
                        <a:rPr lang="en-US" sz="1100">
                          <a:effectLst/>
                        </a:rPr>
                        <a:t>7.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3970" indent="0" algn="ctr">
                        <a:lnSpc>
                          <a:spcPct val="107000"/>
                        </a:lnSpc>
                        <a:spcBef>
                          <a:spcPts val="0"/>
                        </a:spcBef>
                        <a:spcAft>
                          <a:spcPts val="0"/>
                        </a:spcAft>
                      </a:pPr>
                      <a:r>
                        <a:rPr lang="en-US" sz="1600" dirty="0">
                          <a:effectLst/>
                        </a:rPr>
                        <a:t>Application</a:t>
                      </a:r>
                      <a:r>
                        <a:rPr lang="en-US" sz="1100" dirty="0">
                          <a:effectLst/>
                        </a:rPr>
                        <a:t>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3175" indent="0" algn="ctr">
                        <a:lnSpc>
                          <a:spcPct val="107000"/>
                        </a:lnSpc>
                        <a:spcBef>
                          <a:spcPts val="0"/>
                        </a:spcBef>
                        <a:spcAft>
                          <a:spcPts val="0"/>
                        </a:spcAft>
                      </a:pPr>
                      <a:r>
                        <a:rPr lang="en-US" sz="1000">
                          <a:effectLst/>
                        </a:rPr>
                        <a:t>18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3300586419"/>
                  </a:ext>
                </a:extLst>
              </a:tr>
              <a:tr h="566487">
                <a:tc>
                  <a:txBody>
                    <a:bodyPr/>
                    <a:lstStyle/>
                    <a:p>
                      <a:pPr marL="0" marR="14605" indent="0" algn="ctr">
                        <a:lnSpc>
                          <a:spcPct val="107000"/>
                        </a:lnSpc>
                        <a:spcBef>
                          <a:spcPts val="0"/>
                        </a:spcBef>
                        <a:spcAft>
                          <a:spcPts val="0"/>
                        </a:spcAft>
                      </a:pPr>
                      <a:r>
                        <a:rPr lang="en-US" sz="1100">
                          <a:effectLst/>
                        </a:rPr>
                        <a:t>8.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7145" indent="0" algn="ctr">
                        <a:lnSpc>
                          <a:spcPct val="107000"/>
                        </a:lnSpc>
                        <a:spcBef>
                          <a:spcPts val="0"/>
                        </a:spcBef>
                        <a:spcAft>
                          <a:spcPts val="0"/>
                        </a:spcAft>
                      </a:pPr>
                      <a:r>
                        <a:rPr lang="en-US" sz="1600" dirty="0">
                          <a:effectLst/>
                        </a:rPr>
                        <a:t>Market Adoption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3175" indent="0" algn="ctr">
                        <a:lnSpc>
                          <a:spcPct val="107000"/>
                        </a:lnSpc>
                        <a:spcBef>
                          <a:spcPts val="0"/>
                        </a:spcBef>
                        <a:spcAft>
                          <a:spcPts val="0"/>
                        </a:spcAft>
                      </a:pPr>
                      <a:r>
                        <a:rPr lang="en-US" sz="1000">
                          <a:effectLst/>
                        </a:rPr>
                        <a:t>19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2199427920"/>
                  </a:ext>
                </a:extLst>
              </a:tr>
              <a:tr h="570269">
                <a:tc>
                  <a:txBody>
                    <a:bodyPr/>
                    <a:lstStyle/>
                    <a:p>
                      <a:pPr marL="0" marR="8890" indent="0" algn="ctr">
                        <a:lnSpc>
                          <a:spcPct val="107000"/>
                        </a:lnSpc>
                        <a:spcBef>
                          <a:spcPts val="0"/>
                        </a:spcBef>
                        <a:spcAft>
                          <a:spcPts val="0"/>
                        </a:spcAft>
                      </a:pPr>
                      <a:r>
                        <a:rPr lang="en-US" sz="1100">
                          <a:effectLst/>
                        </a:rPr>
                        <a:t>9. </a:t>
                      </a:r>
                      <a:r>
                        <a:rPr lang="en-US" sz="10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10795" indent="0" algn="ctr">
                        <a:lnSpc>
                          <a:spcPct val="107000"/>
                        </a:lnSpc>
                        <a:spcBef>
                          <a:spcPts val="0"/>
                        </a:spcBef>
                        <a:spcAft>
                          <a:spcPts val="0"/>
                        </a:spcAft>
                      </a:pPr>
                      <a:r>
                        <a:rPr lang="en-US" sz="1600" dirty="0">
                          <a:effectLst/>
                        </a:rPr>
                        <a:t>Conclusion </a:t>
                      </a:r>
                      <a:r>
                        <a:rPr lang="en-US" sz="1200" dirty="0">
                          <a:effectLst/>
                        </a:rPr>
                        <a:t>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tc>
                  <a:txBody>
                    <a:bodyPr/>
                    <a:lstStyle/>
                    <a:p>
                      <a:pPr marL="0" marR="3175" indent="0" algn="ctr">
                        <a:lnSpc>
                          <a:spcPct val="107000"/>
                        </a:lnSpc>
                        <a:spcBef>
                          <a:spcPts val="0"/>
                        </a:spcBef>
                        <a:spcAft>
                          <a:spcPts val="0"/>
                        </a:spcAft>
                      </a:pPr>
                      <a:r>
                        <a:rPr lang="en-US" sz="1000" dirty="0">
                          <a:effectLst/>
                        </a:rPr>
                        <a:t>20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20" marR="66676" marT="30729" marB="0"/>
                </a:tc>
                <a:extLst>
                  <a:ext uri="{0D108BD9-81ED-4DB2-BD59-A6C34878D82A}">
                    <a16:rowId xmlns:a16="http://schemas.microsoft.com/office/drawing/2014/main" val="2693328569"/>
                  </a:ext>
                </a:extLst>
              </a:tr>
            </a:tbl>
          </a:graphicData>
        </a:graphic>
      </p:graphicFrame>
    </p:spTree>
    <p:extLst>
      <p:ext uri="{BB962C8B-B14F-4D97-AF65-F5344CB8AC3E}">
        <p14:creationId xmlns:p14="http://schemas.microsoft.com/office/powerpoint/2010/main" val="269691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4081-81CF-4EC8-AD7E-A14E4707D9F7}"/>
              </a:ext>
            </a:extLst>
          </p:cNvPr>
          <p:cNvSpPr>
            <a:spLocks noGrp="1"/>
          </p:cNvSpPr>
          <p:nvPr>
            <p:ph type="title"/>
          </p:nvPr>
        </p:nvSpPr>
        <p:spPr>
          <a:xfrm>
            <a:off x="838200" y="0"/>
            <a:ext cx="10515600" cy="1325563"/>
          </a:xfrm>
        </p:spPr>
        <p:txBody>
          <a:bodyPr/>
          <a:lstStyle/>
          <a:p>
            <a:pPr algn="ctr"/>
            <a:r>
              <a:rPr lang="en-US" sz="4400" b="1" u="sng" dirty="0">
                <a:solidFill>
                  <a:srgbClr val="000000"/>
                </a:solidFill>
                <a:effectLst/>
                <a:uFill>
                  <a:solidFill>
                    <a:srgbClr val="000000"/>
                  </a:solidFill>
                </a:uFill>
                <a:latin typeface="Calibri" panose="020F0502020204030204" pitchFamily="34" charset="0"/>
                <a:ea typeface="Calibri" panose="020F0502020204030204" pitchFamily="34" charset="0"/>
              </a:rPr>
              <a:t>Abstract</a:t>
            </a:r>
            <a:endParaRPr lang="en-US" dirty="0"/>
          </a:p>
        </p:txBody>
      </p:sp>
      <p:sp>
        <p:nvSpPr>
          <p:cNvPr id="3" name="Content Placeholder 2">
            <a:extLst>
              <a:ext uri="{FF2B5EF4-FFF2-40B4-BE49-F238E27FC236}">
                <a16:creationId xmlns:a16="http://schemas.microsoft.com/office/drawing/2014/main" id="{15AF6C90-5044-4759-9586-1E6EAC8811DC}"/>
              </a:ext>
            </a:extLst>
          </p:cNvPr>
          <p:cNvSpPr>
            <a:spLocks noGrp="1"/>
          </p:cNvSpPr>
          <p:nvPr>
            <p:ph idx="1"/>
          </p:nvPr>
        </p:nvSpPr>
        <p:spPr/>
        <p:txBody>
          <a:bodyPr>
            <a:normAutofit lnSpcReduction="10000"/>
          </a:bodyPr>
          <a:lstStyle/>
          <a:p>
            <a:pPr marL="1828800" marR="0" indent="0" algn="l">
              <a:lnSpc>
                <a:spcPct val="107000"/>
              </a:lnSpc>
              <a:spcBef>
                <a:spcPts val="0"/>
              </a:spcBef>
              <a:spcAft>
                <a:spcPts val="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526415" indent="-6350" algn="just">
              <a:lnSpc>
                <a:spcPct val="148000"/>
              </a:lnSpc>
              <a:spcBef>
                <a:spcPts val="0"/>
              </a:spcBef>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The internship at </a:t>
            </a:r>
            <a:r>
              <a:rPr lang="en-US" sz="1800" dirty="0" err="1">
                <a:solidFill>
                  <a:srgbClr val="000000"/>
                </a:solidFill>
                <a:effectLst/>
                <a:latin typeface="Times New Roman" panose="02020603050405020304" pitchFamily="18" charset="0"/>
                <a:ea typeface="Times New Roman" panose="02020603050405020304" pitchFamily="18" charset="0"/>
              </a:rPr>
              <a:t>Medulance</a:t>
            </a:r>
            <a:r>
              <a:rPr lang="en-US" sz="1800" dirty="0">
                <a:solidFill>
                  <a:srgbClr val="000000"/>
                </a:solidFill>
                <a:effectLst/>
                <a:latin typeface="Times New Roman" panose="02020603050405020304" pitchFamily="18" charset="0"/>
                <a:ea typeface="Times New Roman" panose="02020603050405020304" pitchFamily="18" charset="0"/>
              </a:rPr>
              <a:t> exposed me to the startup culture and helped me understand the risks of Medical in the initial stages and the amount of work and dedication that is required to bring the product live. I gained valuable insights about how a product is prototyped and how the technical team works and how all the things are managed  and developed upon by team members.  I learnt about how to </a:t>
            </a:r>
            <a:r>
              <a:rPr lang="en-US" sz="1800" dirty="0" err="1">
                <a:solidFill>
                  <a:srgbClr val="000000"/>
                </a:solidFill>
                <a:effectLst/>
                <a:latin typeface="Times New Roman" panose="02020603050405020304" pitchFamily="18" charset="0"/>
                <a:ea typeface="Times New Roman" panose="02020603050405020304" pitchFamily="18" charset="0"/>
              </a:rPr>
              <a:t>analyse</a:t>
            </a:r>
            <a:r>
              <a:rPr lang="en-US" sz="1800" dirty="0">
                <a:solidFill>
                  <a:srgbClr val="000000"/>
                </a:solidFill>
                <a:effectLst/>
                <a:latin typeface="Times New Roman" panose="02020603050405020304" pitchFamily="18" charset="0"/>
                <a:ea typeface="Times New Roman" panose="02020603050405020304" pitchFamily="18" charset="0"/>
              </a:rPr>
              <a:t> &amp; visualize the data from which we can make predictions. And learned how to clean &amp; </a:t>
            </a:r>
            <a:r>
              <a:rPr lang="en-US" sz="1800" dirty="0" err="1">
                <a:solidFill>
                  <a:srgbClr val="000000"/>
                </a:solidFill>
                <a:effectLst/>
                <a:latin typeface="Times New Roman" panose="02020603050405020304" pitchFamily="18" charset="0"/>
                <a:ea typeface="Times New Roman" panose="02020603050405020304" pitchFamily="18" charset="0"/>
              </a:rPr>
              <a:t>analyse</a:t>
            </a:r>
            <a:r>
              <a:rPr lang="en-US" sz="1800" dirty="0">
                <a:solidFill>
                  <a:srgbClr val="000000"/>
                </a:solidFill>
                <a:effectLst/>
                <a:latin typeface="Times New Roman" panose="02020603050405020304" pitchFamily="18" charset="0"/>
                <a:ea typeface="Times New Roman" panose="02020603050405020304" pitchFamily="18" charset="0"/>
              </a:rPr>
              <a:t> the data, which comes under exploratory data analysis &amp; finally visualize using libraries &amp; various others tools.  I am glad to have learned to develop in this framework through this Internship.   </a:t>
            </a:r>
          </a:p>
          <a:p>
            <a:endParaRPr lang="en-US" dirty="0"/>
          </a:p>
        </p:txBody>
      </p:sp>
    </p:spTree>
    <p:extLst>
      <p:ext uri="{BB962C8B-B14F-4D97-AF65-F5344CB8AC3E}">
        <p14:creationId xmlns:p14="http://schemas.microsoft.com/office/powerpoint/2010/main" val="145656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67FD-953A-4370-B99D-EFBEF4D916E3}"/>
              </a:ext>
            </a:extLst>
          </p:cNvPr>
          <p:cNvSpPr>
            <a:spLocks noGrp="1"/>
          </p:cNvSpPr>
          <p:nvPr>
            <p:ph type="title"/>
          </p:nvPr>
        </p:nvSpPr>
        <p:spPr>
          <a:xfrm>
            <a:off x="838200" y="0"/>
            <a:ext cx="10515600" cy="1325563"/>
          </a:xfrm>
        </p:spPr>
        <p:txBody>
          <a:bodyPr>
            <a:normAutofit/>
          </a:bodyPr>
          <a:lstStyle/>
          <a:p>
            <a:pPr algn="ctr"/>
            <a:r>
              <a:rPr lang="en-US" sz="36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About the Company</a:t>
            </a:r>
            <a:r>
              <a:rPr lang="en-US" sz="36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br>
              <a:rPr lang="en-US" sz="36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F9F5F197-9D6D-47B9-B1C7-50ED9656FAFF}"/>
              </a:ext>
            </a:extLst>
          </p:cNvPr>
          <p:cNvSpPr>
            <a:spLocks noGrp="1"/>
          </p:cNvSpPr>
          <p:nvPr>
            <p:ph idx="1"/>
          </p:nvPr>
        </p:nvSpPr>
        <p:spPr>
          <a:xfrm>
            <a:off x="838200" y="696686"/>
            <a:ext cx="10515600" cy="6161314"/>
          </a:xfrm>
        </p:spPr>
        <p:txBody>
          <a:bodyPr>
            <a:normAutofit/>
          </a:bodyPr>
          <a:lstStyle/>
          <a:p>
            <a:pPr marL="3175" marR="0" indent="0" algn="l">
              <a:lnSpc>
                <a:spcPct val="107000"/>
              </a:lnSpc>
              <a:spcBef>
                <a:spcPts val="0"/>
              </a:spcBef>
              <a:spcAft>
                <a:spcPts val="80"/>
              </a:spcAft>
              <a:buNone/>
            </a:pPr>
            <a:r>
              <a:rPr lang="en-US" sz="1800" b="1" dirty="0" err="1">
                <a:solidFill>
                  <a:srgbClr val="000000"/>
                </a:solidFill>
                <a:effectLst/>
                <a:latin typeface="Times New Roman" panose="02020603050405020304" pitchFamily="18" charset="0"/>
                <a:ea typeface="Times New Roman" panose="02020603050405020304" pitchFamily="18" charset="0"/>
              </a:rPr>
              <a:t>Medulance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is a Startup company based in Delhi and upgrading and digitalizing the traditional channels that were used to seek help. India's first, GPS based technology platform for fast and reliable first point medical </a:t>
            </a:r>
            <a:r>
              <a:rPr lang="en-US" sz="1800" dirty="0" err="1">
                <a:solidFill>
                  <a:srgbClr val="000000"/>
                </a:solidFill>
                <a:effectLst/>
                <a:latin typeface="Times New Roman" panose="02020603050405020304" pitchFamily="18" charset="0"/>
                <a:ea typeface="Times New Roman" panose="02020603050405020304" pitchFamily="18" charset="0"/>
              </a:rPr>
              <a:t>attention.With</a:t>
            </a:r>
            <a:r>
              <a:rPr lang="en-US" sz="1800" dirty="0">
                <a:solidFill>
                  <a:srgbClr val="000000"/>
                </a:solidFill>
                <a:effectLst/>
                <a:latin typeface="Times New Roman" panose="02020603050405020304" pitchFamily="18" charset="0"/>
                <a:ea typeface="Times New Roman" panose="02020603050405020304" pitchFamily="18" charset="0"/>
              </a:rPr>
              <a:t> an increasing emphasis on promoting independent living today, having access to the nearest ambulance to you can provide much needed peace of mind in a worst case scenario.</a:t>
            </a:r>
          </a:p>
          <a:p>
            <a:pPr marL="3175" marR="0" indent="0" algn="l">
              <a:lnSpc>
                <a:spcPct val="107000"/>
              </a:lnSpc>
              <a:spcBef>
                <a:spcPts val="0"/>
              </a:spcBef>
              <a:spcAft>
                <a:spcPts val="8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419735" indent="0" algn="just">
              <a:lnSpc>
                <a:spcPct val="149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Our technology platforms were built to connect the customers and the ambulance drivers directly with each other in the time of need. We strive to provide high-quality, clean ambulances at competitive prices within minutes, assisting the every day superheroes to reach the patients faster with the help of an easy and simple format. We believe that ambulances should be able to help you when it matter</a:t>
            </a:r>
          </a:p>
          <a:p>
            <a:pPr marL="0" marR="419735" indent="0" algn="just">
              <a:lnSpc>
                <a:spcPct val="14900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r>
              <a:rPr lang="en-US" sz="1800" dirty="0">
                <a:effectLst/>
                <a:latin typeface="Times New Roman" panose="02020603050405020304" pitchFamily="18" charset="0"/>
                <a:ea typeface="Times New Roman" panose="02020603050405020304" pitchFamily="18" charset="0"/>
              </a:rPr>
              <a:t>Our mission is to inspire breakthroughs in the way India looks at ambulances and first point medical attentions, and to touch lives. Our values serve as a compass for our actions and describe how we behave in the world.</a:t>
            </a:r>
          </a:p>
          <a:p>
            <a:endParaRPr lang="en-US" dirty="0"/>
          </a:p>
        </p:txBody>
      </p:sp>
    </p:spTree>
    <p:extLst>
      <p:ext uri="{BB962C8B-B14F-4D97-AF65-F5344CB8AC3E}">
        <p14:creationId xmlns:p14="http://schemas.microsoft.com/office/powerpoint/2010/main" val="221213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6E10-5775-446F-93CB-0BC6B44020E9}"/>
              </a:ext>
            </a:extLst>
          </p:cNvPr>
          <p:cNvSpPr>
            <a:spLocks noGrp="1"/>
          </p:cNvSpPr>
          <p:nvPr>
            <p:ph type="title"/>
          </p:nvPr>
        </p:nvSpPr>
        <p:spPr>
          <a:xfrm>
            <a:off x="838200" y="0"/>
            <a:ext cx="10515600" cy="1325563"/>
          </a:xfrm>
        </p:spPr>
        <p:txBody>
          <a:bodyPr>
            <a:normAutofit fontScale="90000"/>
          </a:bodyPr>
          <a:lstStyle/>
          <a:p>
            <a:pPr algn="ctr"/>
            <a:r>
              <a:rPr lang="en-US" sz="32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SERVICES</a:t>
            </a:r>
            <a:r>
              <a:rPr lang="en-US" sz="3200" b="1" dirty="0">
                <a:solidFill>
                  <a:srgbClr val="000000"/>
                </a:solidFill>
                <a:effectLst/>
                <a:latin typeface="Times New Roman" panose="02020603050405020304" pitchFamily="18" charset="0"/>
                <a:ea typeface="Times New Roman" panose="02020603050405020304" pitchFamily="18" charset="0"/>
              </a:rPr>
              <a:t> </a:t>
            </a:r>
            <a:br>
              <a:rPr lang="en-US" sz="3200" dirty="0">
                <a:solidFill>
                  <a:srgbClr val="000000"/>
                </a:solidFill>
                <a:effectLst/>
                <a:latin typeface="Times New Roman" panose="02020603050405020304" pitchFamily="18" charset="0"/>
                <a:ea typeface="Times New Roman" panose="02020603050405020304" pitchFamily="18" charset="0"/>
              </a:rPr>
            </a:br>
            <a:endParaRPr lang="en-US" sz="6600" dirty="0"/>
          </a:p>
        </p:txBody>
      </p:sp>
      <p:sp>
        <p:nvSpPr>
          <p:cNvPr id="3" name="Content Placeholder 2">
            <a:extLst>
              <a:ext uri="{FF2B5EF4-FFF2-40B4-BE49-F238E27FC236}">
                <a16:creationId xmlns:a16="http://schemas.microsoft.com/office/drawing/2014/main" id="{6B5B7E80-1D98-4691-8476-69394842AA63}"/>
              </a:ext>
            </a:extLst>
          </p:cNvPr>
          <p:cNvSpPr>
            <a:spLocks noGrp="1"/>
          </p:cNvSpPr>
          <p:nvPr>
            <p:ph idx="1"/>
          </p:nvPr>
        </p:nvSpPr>
        <p:spPr>
          <a:xfrm>
            <a:off x="838200" y="478970"/>
            <a:ext cx="10515600" cy="6379029"/>
          </a:xfrm>
        </p:spPr>
        <p:txBody>
          <a:bodyPr>
            <a:normAutofit lnSpcReduction="10000"/>
          </a:bodyPr>
          <a:lstStyle/>
          <a:p>
            <a:pPr marL="342900" marR="0" lvl="0" indent="-342900">
              <a:lnSpc>
                <a:spcPct val="107000"/>
              </a:lnSpc>
              <a:spcBef>
                <a:spcPts val="0"/>
              </a:spcBef>
              <a:spcAft>
                <a:spcPts val="500"/>
              </a:spcAft>
              <a:buFont typeface="+mj-lt"/>
              <a:buAutoNum type="alphaLcPeriod"/>
            </a:pPr>
            <a:r>
              <a:rPr lang="en-US" sz="1800" b="1" dirty="0">
                <a:solidFill>
                  <a:srgbClr val="000000"/>
                </a:solidFill>
                <a:effectLst/>
                <a:latin typeface="Times New Roman" panose="02020603050405020304" pitchFamily="18" charset="0"/>
                <a:ea typeface="Times New Roman" panose="02020603050405020304" pitchFamily="18" charset="0"/>
              </a:rPr>
              <a:t>Data Analytics  </a:t>
            </a:r>
          </a:p>
          <a:p>
            <a:pPr marL="6350" marR="419735" indent="0" algn="just">
              <a:lnSpc>
                <a:spcPct val="164000"/>
              </a:lnSpc>
              <a:spcBef>
                <a:spcPts val="0"/>
              </a:spcBef>
              <a:spcAft>
                <a:spcPts val="15"/>
              </a:spcAft>
              <a:buNone/>
            </a:pPr>
            <a:r>
              <a:rPr lang="en-US" sz="1800" dirty="0">
                <a:solidFill>
                  <a:srgbClr val="000000"/>
                </a:solidFill>
                <a:effectLst/>
                <a:latin typeface="Times New Roman" panose="02020603050405020304" pitchFamily="18" charset="0"/>
                <a:ea typeface="Times New Roman" panose="02020603050405020304" pitchFamily="18" charset="0"/>
              </a:rPr>
              <a:t>Data analysis solution which work on principle of ‘Identification of the problem’, ‘Designing Data Requirement’, ‘Pre-Processing Data’, ‘Performing Analytic over data and ‘Visualization of data’.</a:t>
            </a:r>
          </a:p>
          <a:p>
            <a:pPr marL="6350" marR="419735" indent="0" algn="just">
              <a:lnSpc>
                <a:spcPct val="164000"/>
              </a:lnSpc>
              <a:spcBef>
                <a:spcPts val="0"/>
              </a:spcBef>
              <a:spcAft>
                <a:spcPts val="15"/>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419735" indent="0" algn="just">
              <a:lnSpc>
                <a:spcPct val="150000"/>
              </a:lnSpc>
              <a:spcBef>
                <a:spcPts val="0"/>
              </a:spcBef>
              <a:spcAft>
                <a:spcPts val="0"/>
              </a:spcAft>
              <a:buNone/>
            </a:pPr>
            <a:r>
              <a:rPr lang="en-US" sz="1800" b="1" dirty="0">
                <a:solidFill>
                  <a:srgbClr val="000000"/>
                </a:solidFill>
                <a:effectLst/>
                <a:latin typeface="Times New Roman" panose="02020603050405020304" pitchFamily="18" charset="0"/>
                <a:ea typeface="Times New Roman" panose="02020603050405020304" pitchFamily="18" charset="0"/>
              </a:rPr>
              <a:t>b. To make ambulances available for 24hrs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419735" indent="0" algn="just">
              <a:lnSpc>
                <a:spcPct val="15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Our technology platforms were built to connect the customers and the ambulance drivers directly with each other in the time of need. We strive to provide high-quality, clean ambulances at competitive prices within minutes, assisting the every day superheroes to reach the patients faster with the help of an easy and simple format.</a:t>
            </a:r>
          </a:p>
          <a:p>
            <a:pPr marL="6350" marR="419735" indent="0" algn="just">
              <a:lnSpc>
                <a:spcPct val="164000"/>
              </a:lnSpc>
              <a:spcBef>
                <a:spcPts val="0"/>
              </a:spcBef>
              <a:spcAft>
                <a:spcPts val="15"/>
              </a:spcAft>
              <a:buNone/>
            </a:pPr>
            <a:r>
              <a:rPr lang="en-US" sz="1800" dirty="0">
                <a:solidFill>
                  <a:srgbClr val="000000"/>
                </a:solidFill>
                <a:effectLst/>
                <a:latin typeface="Times New Roman" panose="02020603050405020304" pitchFamily="18" charset="0"/>
                <a:ea typeface="Times New Roman" panose="02020603050405020304" pitchFamily="18" charset="0"/>
              </a:rPr>
              <a:t> </a:t>
            </a:r>
          </a:p>
          <a:p>
            <a:pPr marL="6350" marR="419735" indent="0" algn="just">
              <a:lnSpc>
                <a:spcPct val="164000"/>
              </a:lnSpc>
              <a:spcBef>
                <a:spcPts val="0"/>
              </a:spcBef>
              <a:spcAft>
                <a:spcPts val="15"/>
              </a:spcAft>
              <a:buNone/>
            </a:pPr>
            <a:r>
              <a:rPr lang="en-US" sz="1800" b="1" dirty="0">
                <a:solidFill>
                  <a:srgbClr val="000000"/>
                </a:solidFill>
                <a:effectLst/>
                <a:latin typeface="Times New Roman" panose="02020603050405020304" pitchFamily="18" charset="0"/>
                <a:ea typeface="Times New Roman" panose="02020603050405020304" pitchFamily="18" charset="0"/>
              </a:rPr>
              <a:t>c. Medical Healthcare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419735" indent="0" algn="just">
              <a:lnSpc>
                <a:spcPct val="164000"/>
              </a:lnSpc>
              <a:spcBef>
                <a:spcPts val="0"/>
              </a:spcBef>
              <a:spcAft>
                <a:spcPts val="15"/>
              </a:spcAft>
              <a:buNone/>
            </a:pPr>
            <a:r>
              <a:rPr lang="en-US" sz="1800" dirty="0">
                <a:solidFill>
                  <a:srgbClr val="000000"/>
                </a:solidFill>
                <a:effectLst/>
                <a:latin typeface="Times New Roman" panose="02020603050405020304" pitchFamily="18" charset="0"/>
                <a:ea typeface="Times New Roman" panose="02020603050405020304" pitchFamily="18" charset="0"/>
              </a:rPr>
              <a:t>India's Leading comprehensive emergency response service provider</a:t>
            </a:r>
          </a:p>
          <a:p>
            <a:pPr marL="6350" marR="419735" indent="0" algn="just">
              <a:lnSpc>
                <a:spcPct val="164000"/>
              </a:lnSpc>
              <a:spcBef>
                <a:spcPts val="0"/>
              </a:spcBef>
              <a:spcAft>
                <a:spcPts val="15"/>
              </a:spcAft>
              <a:buNone/>
            </a:pPr>
            <a:r>
              <a:rPr lang="en-US" sz="1800" dirty="0">
                <a:solidFill>
                  <a:srgbClr val="000000"/>
                </a:solidFill>
                <a:effectLst/>
                <a:latin typeface="Times New Roman" panose="02020603050405020304" pitchFamily="18" charset="0"/>
                <a:ea typeface="Times New Roman" panose="02020603050405020304" pitchFamily="18" charset="0"/>
              </a:rPr>
              <a:t> </a:t>
            </a:r>
          </a:p>
          <a:p>
            <a:pPr marL="0" marR="0" indent="0">
              <a:lnSpc>
                <a:spcPct val="107000"/>
              </a:lnSpc>
              <a:spcBef>
                <a:spcPts val="0"/>
              </a:spcBef>
              <a:spcAft>
                <a:spcPts val="500"/>
              </a:spcAft>
              <a:buNone/>
            </a:pPr>
            <a:r>
              <a:rPr lang="en-US" sz="1800" b="1" dirty="0">
                <a:solidFill>
                  <a:srgbClr val="000000"/>
                </a:solidFill>
                <a:effectLst/>
                <a:latin typeface="Times New Roman" panose="02020603050405020304" pitchFamily="18" charset="0"/>
                <a:ea typeface="Times New Roman" panose="02020603050405020304" pitchFamily="18" charset="0"/>
              </a:rPr>
              <a:t>d.</a:t>
            </a:r>
            <a:r>
              <a:rPr lang="en-US" sz="1800" b="1" dirty="0">
                <a:solidFill>
                  <a:srgbClr val="000000"/>
                </a:solidFill>
                <a:effectLst/>
                <a:latin typeface="Arial" panose="020B0604020202020204" pitchFamily="34" charset="0"/>
                <a:ea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rPr>
              <a:t>GPS based Technology</a:t>
            </a:r>
          </a:p>
          <a:p>
            <a:pPr marL="0" marR="419735" indent="0" algn="just">
              <a:lnSpc>
                <a:spcPct val="150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rPr>
              <a:t>GPS based technology platform for fast and reliable first point medical attention</a:t>
            </a:r>
            <a:endParaRPr lang="en-US" sz="3200" dirty="0"/>
          </a:p>
        </p:txBody>
      </p:sp>
    </p:spTree>
    <p:extLst>
      <p:ext uri="{BB962C8B-B14F-4D97-AF65-F5344CB8AC3E}">
        <p14:creationId xmlns:p14="http://schemas.microsoft.com/office/powerpoint/2010/main" val="69078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5361-5D30-4FC7-BA24-3C0B38BEB9DD}"/>
              </a:ext>
            </a:extLst>
          </p:cNvPr>
          <p:cNvSpPr>
            <a:spLocks noGrp="1"/>
          </p:cNvSpPr>
          <p:nvPr>
            <p:ph type="title"/>
          </p:nvPr>
        </p:nvSpPr>
        <p:spPr/>
        <p:txBody>
          <a:bodyPr>
            <a:normAutofit/>
          </a:bodyPr>
          <a:lstStyle/>
          <a:p>
            <a:pPr algn="ctr"/>
            <a:r>
              <a:rPr lang="en-US" sz="32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Technology Stack</a:t>
            </a:r>
            <a:r>
              <a:rPr lang="en-US" sz="3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br>
              <a:rPr lang="en-US" sz="32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B1BCFA4F-7ADF-492D-BCE9-AC1C9CA2103A}"/>
              </a:ext>
            </a:extLst>
          </p:cNvPr>
          <p:cNvSpPr>
            <a:spLocks noGrp="1"/>
          </p:cNvSpPr>
          <p:nvPr>
            <p:ph idx="1"/>
          </p:nvPr>
        </p:nvSpPr>
        <p:spPr/>
        <p:txBody>
          <a:bodyPr>
            <a:normAutofit fontScale="92500" lnSpcReduction="20000"/>
          </a:bodyPr>
          <a:lstStyle/>
          <a:p>
            <a:pPr marL="0" marR="381000" indent="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latin typeface="Times New Roman" panose="02020603050405020304" pitchFamily="18" charset="0"/>
                <a:ea typeface="Times New Roman" panose="02020603050405020304" pitchFamily="18" charset="0"/>
              </a:rPr>
              <a:t>P</a:t>
            </a:r>
            <a:r>
              <a:rPr lang="en-US" sz="1800" b="1" dirty="0">
                <a:solidFill>
                  <a:srgbClr val="000000"/>
                </a:solidFill>
                <a:effectLst/>
                <a:latin typeface="Times New Roman" panose="02020603050405020304" pitchFamily="18" charset="0"/>
                <a:ea typeface="Times New Roman" panose="02020603050405020304" pitchFamily="18" charset="0"/>
              </a:rPr>
              <a:t>ython </a:t>
            </a:r>
          </a:p>
          <a:p>
            <a:pPr marL="0" marR="419735" indent="0" algn="just">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This programming language is used for making chatbot.  </a:t>
            </a:r>
          </a:p>
          <a:p>
            <a:pPr marL="0" marR="0" indent="-6350">
              <a:lnSpc>
                <a:spcPct val="107000"/>
              </a:lnSpc>
              <a:spcBef>
                <a:spcPts val="0"/>
              </a:spcBef>
              <a:spcAft>
                <a:spcPts val="0"/>
              </a:spcAft>
            </a:pPr>
            <a:endParaRPr lang="en-US" sz="1800" b="1"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0"/>
              </a:spcAft>
              <a:buNone/>
            </a:pPr>
            <a:endParaRPr lang="en-US" sz="1800" b="1"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effectLst/>
                <a:latin typeface="Times New Roman" panose="02020603050405020304" pitchFamily="18" charset="0"/>
                <a:ea typeface="Times New Roman" panose="02020603050405020304" pitchFamily="18" charset="0"/>
              </a:rPr>
              <a:t>Flutter </a:t>
            </a:r>
          </a:p>
          <a:p>
            <a:pPr marL="0" marR="419735" indent="0" algn="just">
              <a:lnSpc>
                <a:spcPct val="148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Develop applications for Android, iOS, Linux, Mac, Windows, Google Fuchsia and the web from a single codebase. The first version of Flutter was known as codename "Sky" and ran on the Android operating system. </a:t>
            </a:r>
          </a:p>
          <a:p>
            <a:pPr marL="0" marR="419735" indent="0" algn="just">
              <a:lnSpc>
                <a:spcPct val="148000"/>
              </a:lnSpc>
              <a:spcBef>
                <a:spcPts val="0"/>
              </a:spcBef>
              <a:spcAft>
                <a:spcPts val="0"/>
              </a:spcAft>
              <a:buNone/>
            </a:pPr>
            <a:endParaRPr lang="en-US" sz="1800" b="1" dirty="0">
              <a:solidFill>
                <a:srgbClr val="000000"/>
              </a:solidFill>
              <a:effectLst/>
              <a:latin typeface="Times New Roman" panose="02020603050405020304" pitchFamily="18" charset="0"/>
              <a:ea typeface="Times New Roman" panose="02020603050405020304" pitchFamily="18" charset="0"/>
            </a:endParaRPr>
          </a:p>
          <a:p>
            <a:pPr marL="0" marR="419735" indent="0" algn="just">
              <a:lnSpc>
                <a:spcPct val="148000"/>
              </a:lnSpc>
              <a:spcBef>
                <a:spcPts val="0"/>
              </a:spcBef>
              <a:spcAft>
                <a:spcPts val="0"/>
              </a:spcAft>
              <a:buNone/>
            </a:pPr>
            <a:r>
              <a:rPr lang="en-US" sz="1800" b="1" dirty="0">
                <a:solidFill>
                  <a:srgbClr val="000000"/>
                </a:solidFill>
                <a:effectLst/>
                <a:latin typeface="Times New Roman" panose="02020603050405020304" pitchFamily="18" charset="0"/>
                <a:ea typeface="Times New Roman" panose="02020603050405020304" pitchFamily="18" charset="0"/>
              </a:rPr>
              <a:t>Data Analytics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419735" indent="0" algn="just">
              <a:lnSpc>
                <a:spcPct val="148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Get to know the regions with most disease people in nearby area by using some analysis &amp; making </a:t>
            </a:r>
            <a:r>
              <a:rPr lang="en-US" sz="1800" dirty="0" err="1">
                <a:solidFill>
                  <a:srgbClr val="000000"/>
                </a:solidFill>
                <a:effectLst/>
                <a:latin typeface="Times New Roman" panose="02020603050405020304" pitchFamily="18" charset="0"/>
                <a:ea typeface="Times New Roman" panose="02020603050405020304" pitchFamily="18" charset="0"/>
              </a:rPr>
              <a:t>predictons</a:t>
            </a:r>
            <a:r>
              <a:rPr lang="en-US" sz="1800" dirty="0">
                <a:solidFill>
                  <a:srgbClr val="000000"/>
                </a:solidFill>
                <a:effectLst/>
                <a:latin typeface="Times New Roman" panose="02020603050405020304" pitchFamily="18" charset="0"/>
                <a:ea typeface="Times New Roman" panose="02020603050405020304" pitchFamily="18" charset="0"/>
              </a:rPr>
              <a:t> &amp; supporting decision-making                </a:t>
            </a:r>
          </a:p>
          <a:p>
            <a:endParaRPr lang="en-US" dirty="0"/>
          </a:p>
        </p:txBody>
      </p:sp>
    </p:spTree>
    <p:extLst>
      <p:ext uri="{BB962C8B-B14F-4D97-AF65-F5344CB8AC3E}">
        <p14:creationId xmlns:p14="http://schemas.microsoft.com/office/powerpoint/2010/main" val="17127172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2096</Words>
  <Application>Microsoft Office PowerPoint</Application>
  <PresentationFormat>Widescreen</PresentationFormat>
  <Paragraphs>165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Symbol</vt:lpstr>
      <vt:lpstr>Tahoma</vt:lpstr>
      <vt:lpstr>Times New Roman</vt:lpstr>
      <vt:lpstr>Trebuchet MS</vt:lpstr>
      <vt:lpstr>Wingdings 3</vt:lpstr>
      <vt:lpstr>Facet</vt:lpstr>
      <vt:lpstr>   DATA ANLYTICS &amp; VISUALIZATION</vt:lpstr>
      <vt:lpstr>   DATA ANLYTICS &amp; VISUALIZATION</vt:lpstr>
      <vt:lpstr>ACKNOWLEDGEMENT   </vt:lpstr>
      <vt:lpstr>CERTIFICATE ISSUED BY THE ORGANIZATION</vt:lpstr>
      <vt:lpstr>TABLE OF CONTENTS  </vt:lpstr>
      <vt:lpstr>Abstract</vt:lpstr>
      <vt:lpstr>About the Company  </vt:lpstr>
      <vt:lpstr>SERVICES  </vt:lpstr>
      <vt:lpstr>Technology Stack  </vt:lpstr>
      <vt:lpstr>Data Analytics Domain  </vt:lpstr>
      <vt:lpstr>PowerPoint Presentation</vt:lpstr>
      <vt:lpstr>PowerPoint Presentation</vt:lpstr>
      <vt:lpstr>Knowledge Acquired from Training  Data Analysis &amp; Visualization</vt:lpstr>
      <vt:lpstr>PowerPoint Presentation</vt:lpstr>
      <vt:lpstr>PowerPoint Presentation</vt:lpstr>
      <vt:lpstr>Application  </vt:lpstr>
      <vt:lpstr>Market Adoption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ANLYTICS &amp; VISUALIZATION </dc:title>
  <dc:creator>AKASH KUMAR</dc:creator>
  <cp:lastModifiedBy>AKASH KUMAR</cp:lastModifiedBy>
  <cp:revision>121</cp:revision>
  <dcterms:created xsi:type="dcterms:W3CDTF">2020-08-17T12:36:20Z</dcterms:created>
  <dcterms:modified xsi:type="dcterms:W3CDTF">2020-08-17T13:09:06Z</dcterms:modified>
</cp:coreProperties>
</file>