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2"/>
  </p:notesMasterIdLst>
  <p:handoutMasterIdLst>
    <p:handoutMasterId r:id="rId43"/>
  </p:handoutMasterIdLst>
  <p:sldIdLst>
    <p:sldId id="257" r:id="rId5"/>
    <p:sldId id="290" r:id="rId6"/>
    <p:sldId id="259" r:id="rId7"/>
    <p:sldId id="260" r:id="rId8"/>
    <p:sldId id="294" r:id="rId9"/>
    <p:sldId id="4644" r:id="rId10"/>
    <p:sldId id="4645" r:id="rId11"/>
    <p:sldId id="263" r:id="rId12"/>
    <p:sldId id="714" r:id="rId13"/>
    <p:sldId id="264" r:id="rId14"/>
    <p:sldId id="265" r:id="rId15"/>
    <p:sldId id="4646" r:id="rId16"/>
    <p:sldId id="266" r:id="rId17"/>
    <p:sldId id="267" r:id="rId18"/>
    <p:sldId id="268" r:id="rId19"/>
    <p:sldId id="269" r:id="rId20"/>
    <p:sldId id="271" r:id="rId21"/>
    <p:sldId id="272" r:id="rId22"/>
    <p:sldId id="273" r:id="rId23"/>
    <p:sldId id="295" r:id="rId24"/>
    <p:sldId id="275" r:id="rId25"/>
    <p:sldId id="291" r:id="rId26"/>
    <p:sldId id="276" r:id="rId27"/>
    <p:sldId id="296" r:id="rId28"/>
    <p:sldId id="278" r:id="rId29"/>
    <p:sldId id="279" r:id="rId30"/>
    <p:sldId id="280" r:id="rId31"/>
    <p:sldId id="297" r:id="rId32"/>
    <p:sldId id="281" r:id="rId33"/>
    <p:sldId id="282" r:id="rId34"/>
    <p:sldId id="283" r:id="rId35"/>
    <p:sldId id="293" r:id="rId36"/>
    <p:sldId id="285" r:id="rId37"/>
    <p:sldId id="1888" r:id="rId38"/>
    <p:sldId id="287" r:id="rId39"/>
    <p:sldId id="288" r:id="rId40"/>
    <p:sldId id="289"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072"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Ellen Brady" initials="EB" lastIdx="1" clrIdx="5">
    <p:extLst>
      <p:ext uri="{19B8F6BF-5375-455C-9EA6-DF929625EA0E}">
        <p15:presenceInfo xmlns:p15="http://schemas.microsoft.com/office/powerpoint/2012/main" userId="S::ebrady@skillup.tech::94b505eb-2f61-485b-ba2b-b73ccaa70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243A5E"/>
    <a:srgbClr val="F2F2F2"/>
    <a:srgbClr val="FFFFFF"/>
    <a:srgbClr val="EFEFEF"/>
    <a:srgbClr val="F8F8F8"/>
    <a:srgbClr val="000000"/>
    <a:srgbClr val="ABABAB"/>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8BDE-9659-5225-EB28-D499938A4616}" v="355" dt="2020-12-10T18:01:33.003"/>
    <p1510:client id="{6E5E492A-03FA-0D4C-5134-A2BDD15402CD}" v="77" dt="2020-12-09T20:59:5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65" autoAdjust="0"/>
  </p:normalViewPr>
  <p:slideViewPr>
    <p:cSldViewPr snapToGrid="0">
      <p:cViewPr varScale="1">
        <p:scale>
          <a:sx n="74" d="100"/>
          <a:sy n="74" d="100"/>
        </p:scale>
        <p:origin x="955" y="72"/>
      </p:cViewPr>
      <p:guideLst>
        <p:guide pos="1072"/>
        <p:guide orient="horz" pos="2203"/>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explosion val="1"/>
            <c:spPr>
              <a:solidFill>
                <a:schemeClr val="accent2"/>
              </a:solidFill>
              <a:ln w="19050">
                <a:solidFill>
                  <a:schemeClr val="lt1"/>
                </a:solidFill>
              </a:ln>
              <a:effectLst/>
            </c:spPr>
            <c:extLst>
              <c:ext xmlns:c16="http://schemas.microsoft.com/office/drawing/2014/chart" uri="{C3380CC4-5D6E-409C-BE32-E72D297353CC}">
                <c16:uniqueId val="{00000001-EF81-4CC1-ACF1-570EAC24EEB8}"/>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EF81-4CC1-ACF1-570EAC24EEB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F81-4CC1-ACF1-570EAC24EEB8}"/>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EF81-4CC1-ACF1-570EAC24EEB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7/1/2021 9:43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7/1/2021 9:43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19545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5489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6587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39903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51023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3110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0823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7779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70393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1491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12 Principles Behind the Agile Manifesto - https://www.agilealliance.org/agile101/12-principles-behind-the-agile-manifesto/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0681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45937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5431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54490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091276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72169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22100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0296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51555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504444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8260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80026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2734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For more information, you can see:</a:t>
            </a:r>
          </a:p>
          <a:p>
            <a:r>
              <a:rPr lang="en-US" sz="900" b="0" kern="1200" dirty="0">
                <a:solidFill>
                  <a:schemeClr val="tx1"/>
                </a:solidFill>
                <a:effectLst/>
                <a:latin typeface="Segoe UI Light" pitchFamily="34" charset="0"/>
                <a:ea typeface="+mn-ea"/>
                <a:cs typeface="+mn-cs"/>
              </a:rPr>
              <a:t>Marketplace search for test management - [(https://marketplace.visualstudio.com/search?term=test%20management&amp;target=AzureDevOps&amp;category=All%20categories&amp;sortBy=Relevance)](https://marketplace.visualstudio.com/search?term=test%20management&amp;target=AzureDevOps&amp;category=All%20categories&amp;sortBy=Relevance)</a:t>
            </a:r>
          </a:p>
          <a:p>
            <a:br>
              <a:rPr lang="en-US" sz="900" b="0" kern="1200" dirty="0">
                <a:solidFill>
                  <a:schemeClr val="tx1"/>
                </a:solidFill>
                <a:effectLst/>
                <a:latin typeface="Segoe UI Light" pitchFamily="34" charset="0"/>
                <a:ea typeface="+mn-ea"/>
                <a:cs typeface="+mn-cs"/>
              </a:rPr>
            </a:br>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9948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24218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50881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7/1/2021 9:43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22889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1203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900" b="0" kern="1200" dirty="0">
                <a:solidFill>
                  <a:schemeClr val="tx1"/>
                </a:solidFill>
                <a:effectLst/>
                <a:latin typeface="Segoe UI Light" pitchFamily="34" charset="0"/>
                <a:ea typeface="+mn-ea"/>
                <a:cs typeface="+mn-cs"/>
              </a:rPr>
              <a:t>System of Record. Systems that are providing the truth about data elements are often called Systems of Record. </a:t>
            </a:r>
          </a:p>
          <a:p>
            <a:r>
              <a:rPr lang="en-US" sz="900" b="1" i="0" kern="1200" dirty="0">
                <a:solidFill>
                  <a:schemeClr val="tx1"/>
                </a:solidFill>
                <a:effectLst/>
                <a:latin typeface="Segoe UI Light" pitchFamily="34" charset="0"/>
                <a:ea typeface="+mn-ea"/>
                <a:cs typeface="+mn-cs"/>
              </a:rPr>
              <a:t>Q2 Answer</a:t>
            </a:r>
            <a:r>
              <a:rPr lang="en-US" sz="900" b="0" i="0"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Kanban Board. </a:t>
            </a:r>
            <a:r>
              <a:rPr lang="en-US" b="0" dirty="0">
                <a:solidFill>
                  <a:srgbClr val="000000"/>
                </a:solidFill>
                <a:effectLst/>
                <a:latin typeface="Consolas" panose="020B0609020204030204" pitchFamily="49" charset="0"/>
              </a:rPr>
              <a:t>A Kanban Board lets you visualize the flow of work and constrain the amount of work in progress. Your Kanban board turns your backlog into an interactive signboard, providing a visual flow of work.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Q3 Answer</a:t>
            </a:r>
            <a:r>
              <a:rPr lang="en-US" sz="900" b="0" i="0"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Brownfield Project. A Brownfield Project comes with the baggage of existing code bases, existing teams, and often a great amount of technical debt, they can still be ideal projects for DevOps transformations.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Q4 Answer: </a:t>
            </a:r>
            <a:r>
              <a:rPr lang="en-US" b="0" i="0" dirty="0">
                <a:effectLst/>
                <a:latin typeface="Segoe UI" panose="020B0502040204020203" pitchFamily="34" charset="0"/>
              </a:rPr>
              <a:t>Lead time measures the total time elapsed from the creation of work items to their completion.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Q5 Answer: </a:t>
            </a:r>
            <a:r>
              <a:rPr lang="en-US" sz="900" b="0" kern="1200" dirty="0">
                <a:solidFill>
                  <a:schemeClr val="tx1"/>
                </a:solidFill>
                <a:effectLst/>
                <a:latin typeface="Segoe UI Light" pitchFamily="34" charset="0"/>
                <a:ea typeface="+mn-ea"/>
                <a:cs typeface="+mn-cs"/>
              </a:rPr>
              <a:t>A team that brings people with different functional expertise, and often from different departments, together to work toward a common goal.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769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9184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4262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2120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All of this is part of a transformation of technologies along a number of fronts, and is the basis for modern agile application development.</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9</a:t>
            </a:fld>
            <a:endParaRPr lang="uk-UA" dirty="0"/>
          </a:p>
        </p:txBody>
      </p:sp>
    </p:spTree>
    <p:extLst>
      <p:ext uri="{BB962C8B-B14F-4D97-AF65-F5344CB8AC3E}">
        <p14:creationId xmlns:p14="http://schemas.microsoft.com/office/powerpoint/2010/main" val="910211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111050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dirty="0"/>
          </a:p>
        </p:txBody>
      </p:sp>
      <p:sp>
        <p:nvSpPr>
          <p:cNvPr id="3" name="Content Placeholder 2"/>
          <p:cNvSpPr>
            <a:spLocks noGrp="1"/>
          </p:cNvSpPr>
          <p:nvPr>
            <p:ph idx="1"/>
          </p:nvPr>
        </p:nvSpPr>
        <p:spPr>
          <a:xfrm>
            <a:off x="541943" y="2020641"/>
            <a:ext cx="11352588" cy="144655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r>
              <a:rPr lang="en-AU" dirty="0"/>
              <a:t>26/03/15</a:t>
            </a:r>
            <a:endParaRPr dirty="0"/>
          </a:p>
        </p:txBody>
      </p:sp>
      <p:sp>
        <p:nvSpPr>
          <p:cNvPr id="5" name="Footer Placeholder 4"/>
          <p:cNvSpPr>
            <a:spLocks noGrp="1"/>
          </p:cNvSpPr>
          <p:nvPr>
            <p:ph type="ftr" sz="quarter" idx="11"/>
          </p:nvPr>
        </p:nvSpPr>
        <p:spPr/>
        <p:txBody>
          <a:bodyPr/>
          <a:lstStyle/>
          <a:p>
            <a:r>
              <a:rPr lang="en-US" dirty="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42619" y="1401089"/>
            <a:ext cx="11351238" cy="350133"/>
          </a:xfrm>
        </p:spPr>
        <p:txBody>
          <a:bodyPr>
            <a:noAutofit/>
          </a:bodyPr>
          <a:lstStyle>
            <a:lvl1pPr marL="1620" indent="0">
              <a:spcBef>
                <a:spcPts val="0"/>
              </a:spcBef>
              <a:buFontTx/>
              <a:buNone/>
              <a:defRPr sz="2448" b="1" baseline="0"/>
            </a:lvl1pPr>
            <a:lvl2pPr marL="1620" indent="0">
              <a:buFontTx/>
              <a:buNone/>
              <a:defRPr sz="2448"/>
            </a:lvl2pPr>
            <a:lvl3pPr marL="1620" indent="0">
              <a:buFontTx/>
              <a:buNone/>
              <a:defRPr sz="2448"/>
            </a:lvl3pPr>
            <a:lvl4pPr marL="1620" indent="0">
              <a:buFontTx/>
              <a:buNone/>
              <a:defRPr sz="2448"/>
            </a:lvl4pPr>
            <a:lvl5pPr marL="1620" indent="0">
              <a:buFontTx/>
              <a:buNone/>
              <a:defRPr sz="2448"/>
            </a:lvl5pPr>
            <a:lvl6pPr marL="1620" indent="0">
              <a:buFontTx/>
              <a:buNone/>
              <a:defRPr sz="2448"/>
            </a:lvl6pPr>
            <a:lvl7pPr marL="1620" indent="0">
              <a:buFontTx/>
              <a:buNone/>
              <a:defRPr sz="2448"/>
            </a:lvl7pPr>
            <a:lvl8pPr marL="1620" indent="0">
              <a:buFontTx/>
              <a:buNone/>
              <a:defRPr sz="2448"/>
            </a:lvl8pPr>
            <a:lvl9pPr marL="1620" indent="0">
              <a:buFontTx/>
              <a:buNone/>
              <a:defRPr sz="2448"/>
            </a:lvl9pPr>
          </a:lstStyle>
          <a:p>
            <a:pPr lvl="0"/>
            <a:r>
              <a:rPr dirty="0"/>
              <a:t>Click to add subtitle</a:t>
            </a:r>
          </a:p>
        </p:txBody>
      </p:sp>
    </p:spTree>
    <p:extLst>
      <p:ext uri="{BB962C8B-B14F-4D97-AF65-F5344CB8AC3E}">
        <p14:creationId xmlns:p14="http://schemas.microsoft.com/office/powerpoint/2010/main" val="131004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37"/>
            <a:ext cx="10571004" cy="1499289"/>
          </a:xfrm>
        </p:spPr>
        <p:txBody>
          <a:bodyPr/>
          <a:lstStyle/>
          <a:p>
            <a:r>
              <a:rPr lang="en-US"/>
              <a:t>Click to edit Master title style</a:t>
            </a:r>
          </a:p>
        </p:txBody>
      </p:sp>
      <p:sp>
        <p:nvSpPr>
          <p:cNvPr id="3" name="Subtitle 2"/>
          <p:cNvSpPr>
            <a:spLocks noGrp="1"/>
          </p:cNvSpPr>
          <p:nvPr>
            <p:ph type="subTitle" idx="1"/>
          </p:nvPr>
        </p:nvSpPr>
        <p:spPr>
          <a:xfrm>
            <a:off x="1865471" y="3963564"/>
            <a:ext cx="8705533" cy="553998"/>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2875DD-E5C3-42E8-9BA0-3F1E9975AF0D}"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5F80D-5EC9-470F-ACB4-7F8B925800CB}" type="slidenum">
              <a:rPr lang="en-US" smtClean="0"/>
              <a:t>‹#›</a:t>
            </a:fld>
            <a:endParaRPr lang="en-US"/>
          </a:p>
        </p:txBody>
      </p:sp>
    </p:spTree>
    <p:extLst>
      <p:ext uri="{BB962C8B-B14F-4D97-AF65-F5344CB8AC3E}">
        <p14:creationId xmlns:p14="http://schemas.microsoft.com/office/powerpoint/2010/main" val="278896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4B7F816-110F-4E51-86BA-94954078CD9B}"/>
              </a:ext>
              <a:ext uri="{C183D7F6-B498-43B3-948B-1728B52AA6E4}">
                <adec:decorative xmlns:adec="http://schemas.microsoft.com/office/drawing/2017/decorative" val="1"/>
              </a:ext>
            </a:extLst>
          </p:cNvPr>
          <p:cNvSpPr/>
          <p:nvPr userDrawn="1"/>
        </p:nvSpPr>
        <p:spPr>
          <a:xfrm>
            <a:off x="0" y="0"/>
            <a:ext cx="5432794" cy="699452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a:endParaRPr lang="en-US" sz="2000" dirty="0">
              <a:solidFill>
                <a:schemeClr val="tx1"/>
              </a:solidFill>
            </a:endParaRPr>
          </a:p>
        </p:txBody>
      </p:sp>
      <p:sp>
        <p:nvSpPr>
          <p:cNvPr id="2" name="Title 1"/>
          <p:cNvSpPr>
            <a:spLocks noGrp="1"/>
          </p:cNvSpPr>
          <p:nvPr>
            <p:ph type="title" hasCustomPrompt="1"/>
          </p:nvPr>
        </p:nvSpPr>
        <p:spPr>
          <a:xfrm>
            <a:off x="427039" y="632779"/>
            <a:ext cx="4754562"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cxnSp>
        <p:nvCxnSpPr>
          <p:cNvPr id="4" name="Straight Connector 3">
            <a:extLst>
              <a:ext uri="{FF2B5EF4-FFF2-40B4-BE49-F238E27FC236}">
                <a16:creationId xmlns:a16="http://schemas.microsoft.com/office/drawing/2014/main" id="{19EC36C7-81B9-4ABD-806F-1F651FBD49B5}"/>
              </a:ext>
              <a:ext uri="{C183D7F6-B498-43B3-948B-1728B52AA6E4}">
                <adec:decorative xmlns:adec="http://schemas.microsoft.com/office/drawing/2017/decorative" val="1"/>
              </a:ext>
            </a:extLst>
          </p:cNvPr>
          <p:cNvCxnSpPr>
            <a:cxnSpLocks/>
          </p:cNvCxnSpPr>
          <p:nvPr userDrawn="1"/>
        </p:nvCxnSpPr>
        <p:spPr>
          <a:xfrm>
            <a:off x="442560" y="2476366"/>
            <a:ext cx="4637440" cy="0"/>
          </a:xfrm>
          <a:prstGeom prst="line">
            <a:avLst/>
          </a:prstGeom>
          <a:ln>
            <a:solidFill>
              <a:schemeClr val="tx1">
                <a:lumMod val="85000"/>
                <a:lumOff val="1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530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0" r:id="rId3"/>
    <p:sldLayoutId id="2147484617" r:id="rId4"/>
    <p:sldLayoutId id="2147484580" r:id="rId5"/>
    <p:sldLayoutId id="2147484563" r:id="rId6"/>
    <p:sldLayoutId id="2147484619" r:id="rId7"/>
    <p:sldLayoutId id="2147484615" r:id="rId8"/>
    <p:sldLayoutId id="2147484572" r:id="rId9"/>
    <p:sldLayoutId id="2147484622" r:id="rId10"/>
    <p:sldLayoutId id="2147484623" r:id="rId11"/>
    <p:sldLayoutId id="2147484624" r:id="rId12"/>
  </p:sldLayoutIdLst>
  <p:transition>
    <p:fade/>
  </p:transition>
  <p:hf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7.wmf"/></Relationships>
</file>

<file path=ppt/slides/_rels/slide17.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slides/_rels/slide2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agilealliance.org/agile101/12-principles-behind-the-agile-manifest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18.emf"/><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29.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9.wmf"/><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3.emf"/><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9.wmf"/><Relationship Id="rId10" Type="http://schemas.openxmlformats.org/officeDocument/2006/relationships/image" Target="../media/image18.emf"/><Relationship Id="rId4" Type="http://schemas.openxmlformats.org/officeDocument/2006/relationships/image" Target="../media/image12.wmf"/><Relationship Id="rId9" Type="http://schemas.openxmlformats.org/officeDocument/2006/relationships/image" Target="../media/image17.wmf"/></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marketplace.visualstudio.com/items?itemName=solidify-labs.jira-devops-migration" TargetMode="External"/><Relationship Id="rId5" Type="http://schemas.openxmlformats.org/officeDocument/2006/relationships/hyperlink" Target="https://marketplace.visualstudio.com/items?itemName=ms-vsts.services-trello" TargetMode="External"/><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2.wmf"/><Relationship Id="rId7" Type="http://schemas.openxmlformats.org/officeDocument/2006/relationships/hyperlink" Target="https://marketplace.visualstudio.com/items?itemName=AjeetChouksey.soapu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marketplace.visualstudio.com/items?itemName=richardfennellBM.BM-VSTS-PesterRunner-Task" TargetMode="External"/><Relationship Id="rId5" Type="http://schemas.openxmlformats.org/officeDocument/2006/relationships/hyperlink" Target="https://docs.microsoft.com/en-us/azure/devops/test/load-test/get-started-jmeter-test?view=vsts" TargetMode="Externa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github.com/pricing" TargetMode="External"/><Relationship Id="rId5" Type="http://schemas.openxmlformats.org/officeDocument/2006/relationships/image" Target="../media/image9.wmf"/><Relationship Id="rId4" Type="http://schemas.openxmlformats.org/officeDocument/2006/relationships/hyperlink" Target="https://azure.microsoft.com/en-us/pricing/details/devops/azure-devops-service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chart" Target="../charts/chart1.xml"/><Relationship Id="rId4" Type="http://schemas.openxmlformats.org/officeDocument/2006/relationships/image" Target="../media/image65.emf"/></Relationships>
</file>

<file path=ppt/slides/_rels/slide35.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12.wmf"/><Relationship Id="rId7" Type="http://schemas.openxmlformats.org/officeDocument/2006/relationships/image" Target="../media/image69.w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image" Target="../media/image9.wmf"/><Relationship Id="rId10" Type="http://schemas.openxmlformats.org/officeDocument/2006/relationships/image" Target="../media/image72.emf"/><Relationship Id="rId4" Type="http://schemas.openxmlformats.org/officeDocument/2006/relationships/image" Target="../media/image67.wmf"/><Relationship Id="rId9" Type="http://schemas.openxmlformats.org/officeDocument/2006/relationships/image" Target="../media/image71.wmf"/></Relationships>
</file>

<file path=ppt/slides/_rels/slide37.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evops/learn/what-is-devop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evops/learn/what-is-devop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C2C1DD-CE4C-4D7E-B30E-DAE807BE2F18}"/>
              </a:ext>
            </a:extLst>
          </p:cNvPr>
          <p:cNvSpPr>
            <a:spLocks noGrp="1"/>
          </p:cNvSpPr>
          <p:nvPr>
            <p:ph type="title"/>
          </p:nvPr>
        </p:nvSpPr>
        <p:spPr>
          <a:xfrm>
            <a:off x="427039" y="3109463"/>
            <a:ext cx="9240836" cy="775597"/>
          </a:xfrm>
        </p:spPr>
        <p:txBody>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                    40511: Microsoft Cloud Workshop: </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r>
              <a:rPr lang="en-US" sz="2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effectLst/>
                <a:latin typeface="Segoe UI" panose="020B0502040204020203" pitchFamily="34" charset="0"/>
                <a:ea typeface="Calibri" panose="020F0502020204030204" pitchFamily="34" charset="0"/>
              </a:rPr>
              <a:t>Continuous delivery in Azure DevOps</a:t>
            </a:r>
            <a:endParaRPr lang="en-US" sz="4800" dirty="0"/>
          </a:p>
        </p:txBody>
      </p:sp>
    </p:spTree>
    <p:extLst>
      <p:ext uri="{BB962C8B-B14F-4D97-AF65-F5344CB8AC3E}">
        <p14:creationId xmlns:p14="http://schemas.microsoft.com/office/powerpoint/2010/main" val="21998135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F218-6A12-4579-9FD7-0F5C8F6FFDE1}"/>
              </a:ext>
            </a:extLst>
          </p:cNvPr>
          <p:cNvSpPr>
            <a:spLocks noGrp="1"/>
          </p:cNvSpPr>
          <p:nvPr>
            <p:ph type="title"/>
          </p:nvPr>
        </p:nvSpPr>
        <p:spPr>
          <a:xfrm>
            <a:off x="465138" y="632779"/>
            <a:ext cx="11533187" cy="411162"/>
          </a:xfrm>
        </p:spPr>
        <p:txBody>
          <a:bodyPr/>
          <a:lstStyle/>
          <a:p>
            <a:r>
              <a:rPr lang="en-US"/>
              <a:t>Defining shared goals</a:t>
            </a:r>
            <a:endParaRPr lang="en-US" dirty="0"/>
          </a:p>
        </p:txBody>
      </p:sp>
      <p:pic>
        <p:nvPicPr>
          <p:cNvPr id="3" name="Picture 2" descr="Icon of a document">
            <a:extLst>
              <a:ext uri="{FF2B5EF4-FFF2-40B4-BE49-F238E27FC236}">
                <a16:creationId xmlns:a16="http://schemas.microsoft.com/office/drawing/2014/main" id="{2C55224B-5CB8-4F5E-9413-ABC9918CC72B}"/>
              </a:ext>
            </a:extLst>
          </p:cNvPr>
          <p:cNvPicPr>
            <a:picLocks noChangeAspect="1"/>
          </p:cNvPicPr>
          <p:nvPr/>
        </p:nvPicPr>
        <p:blipFill>
          <a:blip r:embed="rId3"/>
          <a:stretch>
            <a:fillRect/>
          </a:stretch>
        </p:blipFill>
        <p:spPr>
          <a:xfrm>
            <a:off x="427038" y="1428427"/>
            <a:ext cx="952500" cy="952500"/>
          </a:xfrm>
          <a:prstGeom prst="rect">
            <a:avLst/>
          </a:prstGeom>
        </p:spPr>
      </p:pic>
      <p:sp>
        <p:nvSpPr>
          <p:cNvPr id="19" name="Rectangle 18">
            <a:extLst>
              <a:ext uri="{FF2B5EF4-FFF2-40B4-BE49-F238E27FC236}">
                <a16:creationId xmlns:a16="http://schemas.microsoft.com/office/drawing/2014/main" id="{CE338FC4-5E9B-46DC-8667-243C91DB91EF}"/>
              </a:ext>
            </a:extLst>
          </p:cNvPr>
          <p:cNvSpPr/>
          <p:nvPr/>
        </p:nvSpPr>
        <p:spPr>
          <a:xfrm>
            <a:off x="1701800" y="1428427"/>
            <a:ext cx="10296525" cy="2539157"/>
          </a:xfrm>
          <a:prstGeom prst="rect">
            <a:avLst/>
          </a:prstGeom>
          <a:noFill/>
        </p:spPr>
        <p:txBody>
          <a:bodyPr wrap="square" lIns="0" tIns="0" rIns="0" bIns="0">
            <a:spAutoFit/>
          </a:bodyPr>
          <a:lstStyle/>
          <a:p>
            <a:r>
              <a:rPr lang="en-US" sz="2400" dirty="0">
                <a:latin typeface="+mj-lt"/>
              </a:rPr>
              <a:t>Projects must have a clearly-defined set of measurable outcomes, like:</a:t>
            </a:r>
          </a:p>
          <a:p>
            <a:pPr marL="342900" lvl="1" indent="-342900">
              <a:spcBef>
                <a:spcPts val="600"/>
              </a:spcBef>
              <a:spcAft>
                <a:spcPts val="600"/>
              </a:spcAft>
              <a:buFont typeface="Arial" panose="020B0604020202020204" pitchFamily="34" charset="0"/>
              <a:buChar char="•"/>
            </a:pPr>
            <a:r>
              <a:rPr lang="en-US" sz="2000" dirty="0"/>
              <a:t>Reduce the time spent on fixing bugs by 60%</a:t>
            </a:r>
          </a:p>
          <a:p>
            <a:pPr marL="342900" lvl="1" indent="-342900">
              <a:spcBef>
                <a:spcPts val="600"/>
              </a:spcBef>
              <a:spcAft>
                <a:spcPts val="600"/>
              </a:spcAft>
              <a:buFont typeface="Arial" panose="020B0604020202020204" pitchFamily="34" charset="0"/>
              <a:buChar char="•"/>
            </a:pPr>
            <a:r>
              <a:rPr lang="en-US" sz="2000" dirty="0"/>
              <a:t>Reduce the time spent on unplanned work by 70%</a:t>
            </a:r>
          </a:p>
          <a:p>
            <a:pPr marL="342900" lvl="1" indent="-342900">
              <a:spcBef>
                <a:spcPts val="600"/>
              </a:spcBef>
              <a:spcAft>
                <a:spcPts val="600"/>
              </a:spcAft>
              <a:buFont typeface="Arial" panose="020B0604020202020204" pitchFamily="34" charset="0"/>
              <a:buChar char="•"/>
            </a:pPr>
            <a:r>
              <a:rPr lang="en-US" sz="2000" dirty="0"/>
              <a:t>Reduce the out-of-hours work required by staff to no more than 10% of total</a:t>
            </a:r>
            <a:br>
              <a:rPr lang="en-US" sz="2000" dirty="0"/>
            </a:br>
            <a:r>
              <a:rPr lang="en-US" sz="2000" dirty="0"/>
              <a:t>working time</a:t>
            </a:r>
          </a:p>
          <a:p>
            <a:pPr marL="342900" lvl="1" indent="-342900">
              <a:spcBef>
                <a:spcPts val="600"/>
              </a:spcBef>
              <a:spcAft>
                <a:spcPts val="600"/>
              </a:spcAft>
              <a:buFont typeface="Arial" panose="020B0604020202020204" pitchFamily="34" charset="0"/>
              <a:buChar char="•"/>
            </a:pPr>
            <a:r>
              <a:rPr lang="en-US" sz="2000" dirty="0"/>
              <a:t>Remove all direct patching of production systems</a:t>
            </a:r>
          </a:p>
        </p:txBody>
      </p:sp>
      <p:pic>
        <p:nvPicPr>
          <p:cNvPr id="4" name="Picture 3" descr="A tick mark">
            <a:extLst>
              <a:ext uri="{FF2B5EF4-FFF2-40B4-BE49-F238E27FC236}">
                <a16:creationId xmlns:a16="http://schemas.microsoft.com/office/drawing/2014/main" id="{8E6FA7DD-BDF3-4C34-BBAB-6EC36A19B82E}"/>
              </a:ext>
            </a:extLst>
          </p:cNvPr>
          <p:cNvPicPr>
            <a:picLocks noChangeAspect="1"/>
          </p:cNvPicPr>
          <p:nvPr/>
        </p:nvPicPr>
        <p:blipFill>
          <a:blip r:embed="rId4"/>
          <a:stretch>
            <a:fillRect/>
          </a:stretch>
        </p:blipFill>
        <p:spPr>
          <a:xfrm>
            <a:off x="427038" y="6212113"/>
            <a:ext cx="786452" cy="780356"/>
          </a:xfrm>
          <a:prstGeom prst="rect">
            <a:avLst/>
          </a:prstGeom>
        </p:spPr>
      </p:pic>
      <p:sp>
        <p:nvSpPr>
          <p:cNvPr id="14" name="Freeform: Shape 13">
            <a:extLst>
              <a:ext uri="{FF2B5EF4-FFF2-40B4-BE49-F238E27FC236}">
                <a16:creationId xmlns:a16="http://schemas.microsoft.com/office/drawing/2014/main" id="{95E9B3CA-D709-460F-ACCB-545C904BCE23}"/>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One of the key aims of DevOps is to provide greater customer value, so outcomes should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rPr>
              <a:t>have a customer value focus</a:t>
            </a:r>
          </a:p>
        </p:txBody>
      </p:sp>
    </p:spTree>
    <p:extLst>
      <p:ext uri="{BB962C8B-B14F-4D97-AF65-F5344CB8AC3E}">
        <p14:creationId xmlns:p14="http://schemas.microsoft.com/office/powerpoint/2010/main" val="26408331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A2FC-C03D-4B52-9DB6-8E667E0CCB25}"/>
              </a:ext>
            </a:extLst>
          </p:cNvPr>
          <p:cNvSpPr>
            <a:spLocks noGrp="1"/>
          </p:cNvSpPr>
          <p:nvPr>
            <p:ph type="title"/>
          </p:nvPr>
        </p:nvSpPr>
        <p:spPr>
          <a:xfrm>
            <a:off x="465138" y="632779"/>
            <a:ext cx="11533187" cy="411162"/>
          </a:xfrm>
        </p:spPr>
        <p:txBody>
          <a:bodyPr/>
          <a:lstStyle/>
          <a:p>
            <a:r>
              <a:rPr lang="en-US"/>
              <a:t>Setting timelines for goals</a:t>
            </a:r>
            <a:endParaRPr lang="en-US" dirty="0"/>
          </a:p>
        </p:txBody>
      </p:sp>
      <p:pic>
        <p:nvPicPr>
          <p:cNvPr id="26" name="Picture 25" descr="Icon of a wrench and a clipboard">
            <a:extLst>
              <a:ext uri="{FF2B5EF4-FFF2-40B4-BE49-F238E27FC236}">
                <a16:creationId xmlns:a16="http://schemas.microsoft.com/office/drawing/2014/main" id="{6EA66DA4-FE4C-4975-8C9A-AE8880501040}"/>
              </a:ext>
            </a:extLst>
          </p:cNvPr>
          <p:cNvPicPr>
            <a:picLocks noChangeAspect="1"/>
          </p:cNvPicPr>
          <p:nvPr/>
        </p:nvPicPr>
        <p:blipFill>
          <a:blip r:embed="rId3"/>
          <a:stretch>
            <a:fillRect/>
          </a:stretch>
        </p:blipFill>
        <p:spPr>
          <a:xfrm>
            <a:off x="427038" y="1400175"/>
            <a:ext cx="952500" cy="952500"/>
          </a:xfrm>
          <a:prstGeom prst="rect">
            <a:avLst/>
          </a:prstGeom>
        </p:spPr>
      </p:pic>
      <p:sp>
        <p:nvSpPr>
          <p:cNvPr id="9" name="Rectangle 8">
            <a:extLst>
              <a:ext uri="{FF2B5EF4-FFF2-40B4-BE49-F238E27FC236}">
                <a16:creationId xmlns:a16="http://schemas.microsoft.com/office/drawing/2014/main" id="{3B2EA53C-C8D1-49CA-855D-26B5D51E6AF1}"/>
              </a:ext>
            </a:extLst>
          </p:cNvPr>
          <p:cNvSpPr/>
          <p:nvPr/>
        </p:nvSpPr>
        <p:spPr>
          <a:xfrm>
            <a:off x="1701800" y="1707148"/>
            <a:ext cx="10296525" cy="338554"/>
          </a:xfrm>
          <a:prstGeom prst="rect">
            <a:avLst/>
          </a:prstGeom>
        </p:spPr>
        <p:txBody>
          <a:bodyPr wrap="square" lIns="0" tIns="0" rIns="0" bIns="0">
            <a:spAutoFit/>
          </a:bodyPr>
          <a:lstStyle/>
          <a:p>
            <a:r>
              <a:rPr lang="en-US" sz="2200" dirty="0"/>
              <a:t>Measurable goals should have timelines that challenging yet achievable</a:t>
            </a:r>
          </a:p>
        </p:txBody>
      </p:sp>
      <p:cxnSp>
        <p:nvCxnSpPr>
          <p:cNvPr id="7" name="Straight Connector 6">
            <a:extLst>
              <a:ext uri="{FF2B5EF4-FFF2-40B4-BE49-F238E27FC236}">
                <a16:creationId xmlns:a16="http://schemas.microsoft.com/office/drawing/2014/main" id="{A59DBE59-C8DF-4848-9300-34C3EE6719C1}"/>
              </a:ext>
              <a:ext uri="{C183D7F6-B498-43B3-948B-1728B52AA6E4}">
                <adec:decorative xmlns:adec="http://schemas.microsoft.com/office/drawing/2017/decorative" val="1"/>
              </a:ext>
            </a:extLst>
          </p:cNvPr>
          <p:cNvCxnSpPr>
            <a:cxnSpLocks/>
          </p:cNvCxnSpPr>
          <p:nvPr/>
        </p:nvCxnSpPr>
        <p:spPr>
          <a:xfrm>
            <a:off x="1702480" y="2611434"/>
            <a:ext cx="10166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omputer screen">
            <a:extLst>
              <a:ext uri="{FF2B5EF4-FFF2-40B4-BE49-F238E27FC236}">
                <a16:creationId xmlns:a16="http://schemas.microsoft.com/office/drawing/2014/main" id="{5AEA089F-3383-47C5-9335-A48B344619EE}"/>
              </a:ext>
            </a:extLst>
          </p:cNvPr>
          <p:cNvPicPr>
            <a:picLocks noChangeAspect="1"/>
          </p:cNvPicPr>
          <p:nvPr/>
        </p:nvPicPr>
        <p:blipFill>
          <a:blip r:embed="rId4"/>
          <a:stretch>
            <a:fillRect/>
          </a:stretch>
        </p:blipFill>
        <p:spPr>
          <a:xfrm>
            <a:off x="427038" y="2871717"/>
            <a:ext cx="952500" cy="952500"/>
          </a:xfrm>
          <a:prstGeom prst="rect">
            <a:avLst/>
          </a:prstGeom>
        </p:spPr>
      </p:pic>
      <p:sp>
        <p:nvSpPr>
          <p:cNvPr id="10" name="Rectangle 9">
            <a:extLst>
              <a:ext uri="{FF2B5EF4-FFF2-40B4-BE49-F238E27FC236}">
                <a16:creationId xmlns:a16="http://schemas.microsoft.com/office/drawing/2014/main" id="{3EB0743C-684E-4E3D-AE89-BC9531980DF9}"/>
              </a:ext>
            </a:extLst>
          </p:cNvPr>
          <p:cNvSpPr/>
          <p:nvPr/>
        </p:nvSpPr>
        <p:spPr>
          <a:xfrm>
            <a:off x="1701800" y="3009413"/>
            <a:ext cx="10296525" cy="677108"/>
          </a:xfrm>
          <a:prstGeom prst="rect">
            <a:avLst/>
          </a:prstGeom>
        </p:spPr>
        <p:txBody>
          <a:bodyPr wrap="square" lIns="0" tIns="0" rIns="0" bIns="0">
            <a:spAutoFit/>
          </a:bodyPr>
          <a:lstStyle/>
          <a:p>
            <a:r>
              <a:rPr lang="en-US" sz="2200" dirty="0"/>
              <a:t>Timelines should be a constant series of short-term goals – each clear and measurable</a:t>
            </a:r>
          </a:p>
        </p:txBody>
      </p:sp>
      <p:cxnSp>
        <p:nvCxnSpPr>
          <p:cNvPr id="13" name="Straight Connector 12">
            <a:extLst>
              <a:ext uri="{FF2B5EF4-FFF2-40B4-BE49-F238E27FC236}">
                <a16:creationId xmlns:a16="http://schemas.microsoft.com/office/drawing/2014/main" id="{4CBDF012-F08C-4BCD-BEFF-0297FAA4F448}"/>
              </a:ext>
              <a:ext uri="{C183D7F6-B498-43B3-948B-1728B52AA6E4}">
                <adec:decorative xmlns:adec="http://schemas.microsoft.com/office/drawing/2017/decorative" val="1"/>
              </a:ext>
            </a:extLst>
          </p:cNvPr>
          <p:cNvCxnSpPr>
            <a:cxnSpLocks/>
          </p:cNvCxnSpPr>
          <p:nvPr/>
        </p:nvCxnSpPr>
        <p:spPr>
          <a:xfrm>
            <a:off x="1702480" y="4084500"/>
            <a:ext cx="101665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heck mark enclosed by an arc">
            <a:extLst>
              <a:ext uri="{FF2B5EF4-FFF2-40B4-BE49-F238E27FC236}">
                <a16:creationId xmlns:a16="http://schemas.microsoft.com/office/drawing/2014/main" id="{2A5FDA34-2C1E-4A19-BD71-7ED5469C27F8}"/>
              </a:ext>
            </a:extLst>
          </p:cNvPr>
          <p:cNvPicPr>
            <a:picLocks noChangeAspect="1"/>
          </p:cNvPicPr>
          <p:nvPr/>
        </p:nvPicPr>
        <p:blipFill>
          <a:blip r:embed="rId5"/>
          <a:stretch>
            <a:fillRect/>
          </a:stretch>
        </p:blipFill>
        <p:spPr>
          <a:xfrm>
            <a:off x="427038" y="4344782"/>
            <a:ext cx="950976" cy="950976"/>
          </a:xfrm>
          <a:prstGeom prst="rect">
            <a:avLst/>
          </a:prstGeom>
        </p:spPr>
      </p:pic>
      <p:sp>
        <p:nvSpPr>
          <p:cNvPr id="11" name="Rectangle 10">
            <a:extLst>
              <a:ext uri="{FF2B5EF4-FFF2-40B4-BE49-F238E27FC236}">
                <a16:creationId xmlns:a16="http://schemas.microsoft.com/office/drawing/2014/main" id="{46E017A9-6532-4091-B906-79AD5A43AB63}"/>
              </a:ext>
            </a:extLst>
          </p:cNvPr>
          <p:cNvSpPr/>
          <p:nvPr/>
        </p:nvSpPr>
        <p:spPr>
          <a:xfrm>
            <a:off x="1701800" y="4344782"/>
            <a:ext cx="10296525" cy="1677382"/>
          </a:xfrm>
          <a:prstGeom prst="rect">
            <a:avLst/>
          </a:prstGeom>
        </p:spPr>
        <p:txBody>
          <a:bodyPr wrap="square" lIns="0" tIns="0" rIns="0" bIns="0" anchor="t">
            <a:spAutoFit/>
          </a:bodyPr>
          <a:lstStyle/>
          <a:p>
            <a:r>
              <a:rPr lang="en-US" sz="2400" dirty="0">
                <a:latin typeface="+mj-lt"/>
              </a:rPr>
              <a:t>Shorter timelines have advantages:</a:t>
            </a:r>
          </a:p>
          <a:p>
            <a:pPr marL="342900" indent="-342900">
              <a:spcBef>
                <a:spcPts val="600"/>
              </a:spcBef>
              <a:spcAft>
                <a:spcPts val="600"/>
              </a:spcAft>
              <a:buFont typeface="Arial"/>
              <a:buChar char="•"/>
            </a:pPr>
            <a:r>
              <a:rPr lang="en-US" sz="2000" dirty="0"/>
              <a:t>Easier to change plans or priorities when necessary</a:t>
            </a:r>
            <a:endParaRPr lang="en-US" sz="2000" dirty="0">
              <a:cs typeface="Segoe UI"/>
            </a:endParaRPr>
          </a:p>
          <a:p>
            <a:pPr marL="342900" indent="-342900">
              <a:spcBef>
                <a:spcPts val="600"/>
              </a:spcBef>
              <a:spcAft>
                <a:spcPts val="600"/>
              </a:spcAft>
              <a:buFont typeface="Arial"/>
              <a:buChar char="•"/>
            </a:pPr>
            <a:r>
              <a:rPr lang="en-US" sz="2000" dirty="0"/>
              <a:t>Reduced delay between doing the work and getting feedback</a:t>
            </a:r>
            <a:endParaRPr lang="en-US" sz="2000" dirty="0">
              <a:cs typeface="Segoe UI"/>
            </a:endParaRPr>
          </a:p>
          <a:p>
            <a:pPr marL="342900" indent="-342900">
              <a:spcBef>
                <a:spcPts val="600"/>
              </a:spcBef>
              <a:spcAft>
                <a:spcPts val="600"/>
              </a:spcAft>
              <a:buFont typeface="Arial"/>
              <a:buChar char="•"/>
            </a:pPr>
            <a:r>
              <a:rPr lang="en-US" sz="2000" dirty="0"/>
              <a:t>Easier to keep organizational support when positive outcomes are apparent</a:t>
            </a:r>
            <a:endParaRPr lang="en-US" sz="2000" dirty="0">
              <a:cs typeface="Segoe UI"/>
            </a:endParaRPr>
          </a:p>
        </p:txBody>
      </p:sp>
    </p:spTree>
    <p:extLst>
      <p:ext uri="{BB962C8B-B14F-4D97-AF65-F5344CB8AC3E}">
        <p14:creationId xmlns:p14="http://schemas.microsoft.com/office/powerpoint/2010/main" val="17838939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43805" y="466301"/>
            <a:ext cx="8604820" cy="540910"/>
          </a:xfrm>
          <a:prstGeom prst="rect">
            <a:avLst/>
          </a:prstGeom>
        </p:spPr>
        <p:txBody>
          <a:bodyPr vert="horz" lIns="93260" tIns="46630" rIns="93260" bIns="4663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488" b="1" dirty="0"/>
              <a:t>Continuous Integration, Delivery and Deployment</a:t>
            </a:r>
          </a:p>
        </p:txBody>
      </p:sp>
      <p:sp>
        <p:nvSpPr>
          <p:cNvPr id="14" name="Slide Number Placeholder 2"/>
          <p:cNvSpPr>
            <a:spLocks noGrp="1"/>
          </p:cNvSpPr>
          <p:nvPr>
            <p:ph type="sldNum" sz="quarter" idx="12"/>
          </p:nvPr>
        </p:nvSpPr>
        <p:spPr>
          <a:xfrm>
            <a:off x="1636290" y="6721821"/>
            <a:ext cx="352156" cy="189436"/>
          </a:xfrm>
          <a:prstGeom prst="rect">
            <a:avLst/>
          </a:prstGeom>
        </p:spPr>
        <p:txBody>
          <a:bodyPr/>
          <a:lstStyle/>
          <a:p>
            <a:pPr>
              <a:defRPr/>
            </a:pPr>
            <a:fld id="{A85E9118-4525-4620-91B5-75B9750E007A}" type="slidenum">
              <a:rPr lang="en-US" smtClean="0"/>
              <a:pPr>
                <a:defRPr/>
              </a:pPr>
              <a:t>12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805" y="3497262"/>
            <a:ext cx="8604820" cy="3376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201" y="1068607"/>
            <a:ext cx="7546639" cy="211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522" y="3627967"/>
            <a:ext cx="1981782" cy="2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2711" y="3861118"/>
            <a:ext cx="204007" cy="13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6235" y="3429260"/>
            <a:ext cx="204007" cy="13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1668" y="3584693"/>
            <a:ext cx="204007" cy="13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678" y="2953244"/>
            <a:ext cx="1340617" cy="1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04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B6FCD-18EA-499E-97E8-CA3F10419236}"/>
              </a:ext>
            </a:extLst>
          </p:cNvPr>
          <p:cNvSpPr>
            <a:spLocks noGrp="1"/>
          </p:cNvSpPr>
          <p:nvPr>
            <p:ph type="title"/>
          </p:nvPr>
        </p:nvSpPr>
        <p:spPr>
          <a:xfrm>
            <a:off x="427039" y="3243000"/>
            <a:ext cx="9240836" cy="508524"/>
          </a:xfrm>
        </p:spPr>
        <p:txBody>
          <a:bodyPr/>
          <a:lstStyle/>
          <a:p>
            <a:r>
              <a:rPr lang="en-US" dirty="0"/>
              <a:t>Project selection</a:t>
            </a:r>
          </a:p>
        </p:txBody>
      </p:sp>
      <p:pic>
        <p:nvPicPr>
          <p:cNvPr id="4" name="Picture 3" descr="Icon of check mark enclosed by an arc">
            <a:extLst>
              <a:ext uri="{FF2B5EF4-FFF2-40B4-BE49-F238E27FC236}">
                <a16:creationId xmlns:a16="http://schemas.microsoft.com/office/drawing/2014/main" id="{0F89AD27-70AB-4AF2-902B-7DAD05B739C1}"/>
              </a:ext>
            </a:extLst>
          </p:cNvPr>
          <p:cNvPicPr>
            <a:picLocks noChangeAspect="1"/>
          </p:cNvPicPr>
          <p:nvPr/>
        </p:nvPicPr>
        <p:blipFill>
          <a:blip r:embed="rId3"/>
          <a:stretch>
            <a:fillRect/>
          </a:stretch>
        </p:blipFill>
        <p:spPr>
          <a:xfrm>
            <a:off x="10340975" y="2991987"/>
            <a:ext cx="1010550" cy="1010550"/>
          </a:xfrm>
          <a:prstGeom prst="rect">
            <a:avLst/>
          </a:prstGeom>
        </p:spPr>
      </p:pic>
    </p:spTree>
    <p:extLst>
      <p:ext uri="{BB962C8B-B14F-4D97-AF65-F5344CB8AC3E}">
        <p14:creationId xmlns:p14="http://schemas.microsoft.com/office/powerpoint/2010/main" val="20669806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DF86DA-3AC6-4B78-AFBC-BD8D32FEBF86}"/>
              </a:ext>
            </a:extLst>
          </p:cNvPr>
          <p:cNvSpPr>
            <a:spLocks noGrp="1"/>
          </p:cNvSpPr>
          <p:nvPr>
            <p:ph type="title"/>
          </p:nvPr>
        </p:nvSpPr>
        <p:spPr>
          <a:xfrm>
            <a:off x="465138" y="632779"/>
            <a:ext cx="11533187" cy="411162"/>
          </a:xfrm>
        </p:spPr>
        <p:txBody>
          <a:bodyPr/>
          <a:lstStyle/>
          <a:p>
            <a:r>
              <a:rPr lang="en-US" dirty="0"/>
              <a:t>Greenfield and brownfield projects defined</a:t>
            </a:r>
          </a:p>
        </p:txBody>
      </p:sp>
      <p:sp>
        <p:nvSpPr>
          <p:cNvPr id="11" name="Rectangle 10">
            <a:extLst>
              <a:ext uri="{FF2B5EF4-FFF2-40B4-BE49-F238E27FC236}">
                <a16:creationId xmlns:a16="http://schemas.microsoft.com/office/drawing/2014/main" id="{EFFC3D13-B5D2-4A95-B603-105FA7D09461}"/>
              </a:ext>
            </a:extLst>
          </p:cNvPr>
          <p:cNvSpPr/>
          <p:nvPr/>
        </p:nvSpPr>
        <p:spPr bwMode="auto">
          <a:xfrm>
            <a:off x="427037" y="2018368"/>
            <a:ext cx="5696525" cy="31342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cs typeface="Segoe UI Semilight"/>
              </a:rPr>
              <a:t>Greenfield software projects develop in a totally new environment.</a:t>
            </a:r>
          </a:p>
        </p:txBody>
      </p:sp>
      <p:pic>
        <p:nvPicPr>
          <p:cNvPr id="2" name="Picture 1" descr="Icon of a gear and a arrow going across it">
            <a:extLst>
              <a:ext uri="{FF2B5EF4-FFF2-40B4-BE49-F238E27FC236}">
                <a16:creationId xmlns:a16="http://schemas.microsoft.com/office/drawing/2014/main" id="{FF5C71CF-ABB4-42BC-80C8-F86DBF1C2D43}"/>
              </a:ext>
            </a:extLst>
          </p:cNvPr>
          <p:cNvPicPr>
            <a:picLocks noChangeAspect="1"/>
          </p:cNvPicPr>
          <p:nvPr/>
        </p:nvPicPr>
        <p:blipFill rotWithShape="1">
          <a:blip r:embed="rId3"/>
          <a:srcRect l="824" t="824" r="824" b="824"/>
          <a:stretch/>
        </p:blipFill>
        <p:spPr>
          <a:xfrm>
            <a:off x="4726946" y="3768758"/>
            <a:ext cx="1197864" cy="1197864"/>
          </a:xfrm>
          <a:prstGeom prst="ellipse">
            <a:avLst/>
          </a:prstGeom>
        </p:spPr>
      </p:pic>
      <p:sp>
        <p:nvSpPr>
          <p:cNvPr id="13" name="Rectangle 12">
            <a:extLst>
              <a:ext uri="{FF2B5EF4-FFF2-40B4-BE49-F238E27FC236}">
                <a16:creationId xmlns:a16="http://schemas.microsoft.com/office/drawing/2014/main" id="{673B7408-2603-400A-AE3D-6D6A8BBA585B}"/>
              </a:ext>
            </a:extLst>
          </p:cNvPr>
          <p:cNvSpPr/>
          <p:nvPr/>
        </p:nvSpPr>
        <p:spPr bwMode="auto">
          <a:xfrm>
            <a:off x="6301799" y="2018368"/>
            <a:ext cx="5696525" cy="31342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cs typeface="Segoe UI Semilight"/>
              </a:rPr>
              <a:t>Brownfield software projects develop in the immediate presence of existing software applications/systems.</a:t>
            </a:r>
          </a:p>
        </p:txBody>
      </p:sp>
      <p:pic>
        <p:nvPicPr>
          <p:cNvPr id="4" name="Picture 3" descr="Icon of two gears with different sizes">
            <a:extLst>
              <a:ext uri="{FF2B5EF4-FFF2-40B4-BE49-F238E27FC236}">
                <a16:creationId xmlns:a16="http://schemas.microsoft.com/office/drawing/2014/main" id="{13E9D4C3-EAA0-4F0A-9BBE-C9884D563716}"/>
              </a:ext>
            </a:extLst>
          </p:cNvPr>
          <p:cNvPicPr>
            <a:picLocks noChangeAspect="1"/>
          </p:cNvPicPr>
          <p:nvPr/>
        </p:nvPicPr>
        <p:blipFill rotWithShape="1">
          <a:blip r:embed="rId4"/>
          <a:srcRect l="1182" t="1182" r="1182" b="1182"/>
          <a:stretch/>
        </p:blipFill>
        <p:spPr>
          <a:xfrm>
            <a:off x="10616441" y="3768758"/>
            <a:ext cx="1197864" cy="1197864"/>
          </a:xfrm>
          <a:prstGeom prst="ellipse">
            <a:avLst/>
          </a:prstGeom>
        </p:spPr>
      </p:pic>
    </p:spTree>
    <p:extLst>
      <p:ext uri="{BB962C8B-B14F-4D97-AF65-F5344CB8AC3E}">
        <p14:creationId xmlns:p14="http://schemas.microsoft.com/office/powerpoint/2010/main" val="21168576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2822-9DA7-4C2E-915C-06B6E38A28B0}"/>
              </a:ext>
            </a:extLst>
          </p:cNvPr>
          <p:cNvSpPr>
            <a:spLocks noGrp="1"/>
          </p:cNvSpPr>
          <p:nvPr>
            <p:ph type="title"/>
          </p:nvPr>
        </p:nvSpPr>
        <p:spPr>
          <a:xfrm>
            <a:off x="465138" y="632779"/>
            <a:ext cx="11533187" cy="411162"/>
          </a:xfrm>
        </p:spPr>
        <p:txBody>
          <a:bodyPr/>
          <a:lstStyle/>
          <a:p>
            <a:r>
              <a:rPr lang="en-US"/>
              <a:t>Choosing greenfield and brownfield projects</a:t>
            </a:r>
            <a:endParaRPr lang="en-US" dirty="0"/>
          </a:p>
        </p:txBody>
      </p:sp>
      <p:pic>
        <p:nvPicPr>
          <p:cNvPr id="3" name="Picture 2" descr="Icon of a document with a checkmark">
            <a:extLst>
              <a:ext uri="{FF2B5EF4-FFF2-40B4-BE49-F238E27FC236}">
                <a16:creationId xmlns:a16="http://schemas.microsoft.com/office/drawing/2014/main" id="{BD129504-6B45-4B1B-9B36-56036392DB56}"/>
              </a:ext>
            </a:extLst>
          </p:cNvPr>
          <p:cNvPicPr>
            <a:picLocks noChangeAspect="1"/>
          </p:cNvPicPr>
          <p:nvPr/>
        </p:nvPicPr>
        <p:blipFill>
          <a:blip r:embed="rId3"/>
          <a:stretch>
            <a:fillRect/>
          </a:stretch>
        </p:blipFill>
        <p:spPr>
          <a:xfrm>
            <a:off x="427038" y="1424076"/>
            <a:ext cx="950976" cy="950976"/>
          </a:xfrm>
          <a:prstGeom prst="rect">
            <a:avLst/>
          </a:prstGeom>
        </p:spPr>
      </p:pic>
      <p:sp>
        <p:nvSpPr>
          <p:cNvPr id="6" name="Rectangle 5">
            <a:extLst>
              <a:ext uri="{FF2B5EF4-FFF2-40B4-BE49-F238E27FC236}">
                <a16:creationId xmlns:a16="http://schemas.microsoft.com/office/drawing/2014/main" id="{4AAAD303-C396-4B84-BE2F-5596A8B417F2}"/>
              </a:ext>
            </a:extLst>
          </p:cNvPr>
          <p:cNvSpPr/>
          <p:nvPr/>
        </p:nvSpPr>
        <p:spPr>
          <a:xfrm>
            <a:off x="1701800" y="1424076"/>
            <a:ext cx="10307639" cy="1215717"/>
          </a:xfrm>
          <a:prstGeom prst="rect">
            <a:avLst/>
          </a:prstGeom>
          <a:noFill/>
        </p:spPr>
        <p:txBody>
          <a:bodyPr wrap="square" lIns="0" tIns="0" rIns="0" bIns="0" anchor="t">
            <a:spAutoFit/>
          </a:bodyPr>
          <a:lstStyle/>
          <a:p>
            <a:r>
              <a:rPr lang="en-US" sz="2400" dirty="0">
                <a:latin typeface="+mj-lt"/>
              </a:rPr>
              <a:t>Greenfield projects:</a:t>
            </a:r>
          </a:p>
          <a:p>
            <a:pPr marL="342900" lvl="1" indent="-342900">
              <a:spcBef>
                <a:spcPts val="600"/>
              </a:spcBef>
              <a:spcAft>
                <a:spcPts val="600"/>
              </a:spcAft>
              <a:buFont typeface="Arial"/>
              <a:buChar char="•"/>
            </a:pPr>
            <a:r>
              <a:rPr lang="en-US" sz="2000" dirty="0"/>
              <a:t>Appears to be an easier starting point</a:t>
            </a:r>
            <a:endParaRPr lang="en-US" sz="2000" dirty="0">
              <a:cs typeface="Segoe UI"/>
            </a:endParaRPr>
          </a:p>
          <a:p>
            <a:pPr marL="342900" lvl="1" indent="-342900">
              <a:spcBef>
                <a:spcPts val="600"/>
              </a:spcBef>
              <a:spcAft>
                <a:spcPts val="600"/>
              </a:spcAft>
              <a:buFont typeface="Arial"/>
              <a:buChar char="•"/>
            </a:pPr>
            <a:r>
              <a:rPr lang="en-US" sz="2000" dirty="0"/>
              <a:t>A blank slate offers the chance to implement everything the way you want.</a:t>
            </a:r>
            <a:endParaRPr lang="en-US" sz="2000" dirty="0">
              <a:cs typeface="Segoe UI"/>
            </a:endParaRPr>
          </a:p>
        </p:txBody>
      </p:sp>
      <p:cxnSp>
        <p:nvCxnSpPr>
          <p:cNvPr id="11" name="Straight Connector 10">
            <a:extLst>
              <a:ext uri="{FF2B5EF4-FFF2-40B4-BE49-F238E27FC236}">
                <a16:creationId xmlns:a16="http://schemas.microsoft.com/office/drawing/2014/main" id="{16D51431-FE9D-4FAF-A2C7-3D0214A9AFC0}"/>
              </a:ext>
              <a:ext uri="{C183D7F6-B498-43B3-948B-1728B52AA6E4}">
                <adec:decorative xmlns:adec="http://schemas.microsoft.com/office/drawing/2017/decorative" val="1"/>
              </a:ext>
            </a:extLst>
          </p:cNvPr>
          <p:cNvCxnSpPr>
            <a:cxnSpLocks/>
          </p:cNvCxnSpPr>
          <p:nvPr/>
        </p:nvCxnSpPr>
        <p:spPr>
          <a:xfrm>
            <a:off x="1701858" y="2984172"/>
            <a:ext cx="1029646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document">
            <a:extLst>
              <a:ext uri="{FF2B5EF4-FFF2-40B4-BE49-F238E27FC236}">
                <a16:creationId xmlns:a16="http://schemas.microsoft.com/office/drawing/2014/main" id="{A31E3F23-69AB-419F-A158-49ED10589D96}"/>
              </a:ext>
            </a:extLst>
          </p:cNvPr>
          <p:cNvPicPr>
            <a:picLocks noChangeAspect="1"/>
          </p:cNvPicPr>
          <p:nvPr/>
        </p:nvPicPr>
        <p:blipFill>
          <a:blip r:embed="rId4"/>
          <a:stretch>
            <a:fillRect/>
          </a:stretch>
        </p:blipFill>
        <p:spPr>
          <a:xfrm>
            <a:off x="427038" y="3328551"/>
            <a:ext cx="952500" cy="952500"/>
          </a:xfrm>
          <a:prstGeom prst="rect">
            <a:avLst/>
          </a:prstGeom>
        </p:spPr>
      </p:pic>
      <p:sp>
        <p:nvSpPr>
          <p:cNvPr id="7" name="Rectangle 6">
            <a:extLst>
              <a:ext uri="{FF2B5EF4-FFF2-40B4-BE49-F238E27FC236}">
                <a16:creationId xmlns:a16="http://schemas.microsoft.com/office/drawing/2014/main" id="{4209006C-3661-45F4-BFAC-E856D58E68EF}"/>
              </a:ext>
            </a:extLst>
          </p:cNvPr>
          <p:cNvSpPr/>
          <p:nvPr/>
        </p:nvSpPr>
        <p:spPr>
          <a:xfrm>
            <a:off x="1701800" y="3328551"/>
            <a:ext cx="10307639" cy="1831271"/>
          </a:xfrm>
          <a:prstGeom prst="rect">
            <a:avLst/>
          </a:prstGeom>
          <a:noFill/>
        </p:spPr>
        <p:txBody>
          <a:bodyPr wrap="square" lIns="0" tIns="0" rIns="0" bIns="0" anchor="t">
            <a:spAutoFit/>
          </a:bodyPr>
          <a:lstStyle/>
          <a:p>
            <a:r>
              <a:rPr lang="en-US" sz="2400" dirty="0">
                <a:latin typeface="+mj-lt"/>
              </a:rPr>
              <a:t>Brownfield projects:</a:t>
            </a:r>
          </a:p>
          <a:p>
            <a:pPr marL="342900" lvl="1" indent="-342900">
              <a:spcBef>
                <a:spcPts val="600"/>
              </a:spcBef>
              <a:spcAft>
                <a:spcPts val="600"/>
              </a:spcAft>
              <a:buFont typeface="Arial"/>
              <a:buChar char="•"/>
            </a:pPr>
            <a:r>
              <a:rPr lang="en-US" sz="2000" dirty="0"/>
              <a:t>Comes with the baggage of existing code bases, existing teams and often a great amount of technical debt</a:t>
            </a:r>
            <a:endParaRPr lang="en-US" sz="2000" dirty="0">
              <a:cs typeface="Segoe UI"/>
            </a:endParaRPr>
          </a:p>
          <a:p>
            <a:pPr marL="342900" lvl="1" indent="-342900">
              <a:spcBef>
                <a:spcPts val="600"/>
              </a:spcBef>
              <a:spcAft>
                <a:spcPts val="600"/>
              </a:spcAft>
              <a:buFont typeface="Arial"/>
              <a:buChar char="•"/>
            </a:pPr>
            <a:r>
              <a:rPr lang="en-US" sz="2000" dirty="0"/>
              <a:t>Spending time maintaining existing Brownfield applications, limits the ability to work on new code.</a:t>
            </a:r>
            <a:endParaRPr lang="en-US" sz="2000" dirty="0">
              <a:cs typeface="Segoe UI"/>
            </a:endParaRPr>
          </a:p>
        </p:txBody>
      </p:sp>
      <p:pic>
        <p:nvPicPr>
          <p:cNvPr id="5" name="Picture 4" descr="A tick mark">
            <a:extLst>
              <a:ext uri="{FF2B5EF4-FFF2-40B4-BE49-F238E27FC236}">
                <a16:creationId xmlns:a16="http://schemas.microsoft.com/office/drawing/2014/main" id="{96182E21-2A98-4DD1-A928-B78246941480}"/>
              </a:ext>
            </a:extLst>
          </p:cNvPr>
          <p:cNvPicPr>
            <a:picLocks noChangeAspect="1"/>
          </p:cNvPicPr>
          <p:nvPr/>
        </p:nvPicPr>
        <p:blipFill>
          <a:blip r:embed="rId5"/>
          <a:stretch>
            <a:fillRect/>
          </a:stretch>
        </p:blipFill>
        <p:spPr>
          <a:xfrm>
            <a:off x="427038" y="6212113"/>
            <a:ext cx="786452" cy="780356"/>
          </a:xfrm>
          <a:prstGeom prst="rect">
            <a:avLst/>
          </a:prstGeom>
        </p:spPr>
      </p:pic>
      <p:sp>
        <p:nvSpPr>
          <p:cNvPr id="15" name="Freeform: Shape 14">
            <a:extLst>
              <a:ext uri="{FF2B5EF4-FFF2-40B4-BE49-F238E27FC236}">
                <a16:creationId xmlns:a16="http://schemas.microsoft.com/office/drawing/2014/main" id="{C91E7230-AA99-4152-9BBD-E4388E114F7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There is a common misconception that DevOps suits greenfield projects better than brownfield projects, but this is not the case.</a:t>
            </a:r>
          </a:p>
        </p:txBody>
      </p:sp>
    </p:spTree>
    <p:extLst>
      <p:ext uri="{BB962C8B-B14F-4D97-AF65-F5344CB8AC3E}">
        <p14:creationId xmlns:p14="http://schemas.microsoft.com/office/powerpoint/2010/main" val="25380992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6CFF-2E17-418C-B74B-AEF01878A7CD}"/>
              </a:ext>
            </a:extLst>
          </p:cNvPr>
          <p:cNvSpPr>
            <a:spLocks noGrp="1"/>
          </p:cNvSpPr>
          <p:nvPr>
            <p:ph type="title"/>
          </p:nvPr>
        </p:nvSpPr>
        <p:spPr>
          <a:xfrm>
            <a:off x="465138" y="632779"/>
            <a:ext cx="11533187" cy="411162"/>
          </a:xfrm>
        </p:spPr>
        <p:txBody>
          <a:bodyPr/>
          <a:lstStyle/>
          <a:p>
            <a:r>
              <a:rPr lang="en-US"/>
              <a:t>Choosing systems of record versus systems of engagement</a:t>
            </a:r>
            <a:endParaRPr lang="en-US" dirty="0"/>
          </a:p>
        </p:txBody>
      </p:sp>
      <p:pic>
        <p:nvPicPr>
          <p:cNvPr id="21" name="Picture 20" descr="Icon of a circle branched into three connect circles">
            <a:extLst>
              <a:ext uri="{FF2B5EF4-FFF2-40B4-BE49-F238E27FC236}">
                <a16:creationId xmlns:a16="http://schemas.microsoft.com/office/drawing/2014/main" id="{E4504A49-392C-4B34-A738-67ADBFF4880A}"/>
              </a:ext>
            </a:extLst>
          </p:cNvPr>
          <p:cNvPicPr>
            <a:picLocks noChangeAspect="1"/>
          </p:cNvPicPr>
          <p:nvPr/>
        </p:nvPicPr>
        <p:blipFill>
          <a:blip r:embed="rId3"/>
          <a:stretch>
            <a:fillRect/>
          </a:stretch>
        </p:blipFill>
        <p:spPr>
          <a:xfrm>
            <a:off x="427038" y="1428427"/>
            <a:ext cx="952500" cy="952500"/>
          </a:xfrm>
          <a:prstGeom prst="rect">
            <a:avLst/>
          </a:prstGeom>
        </p:spPr>
      </p:pic>
      <p:sp>
        <p:nvSpPr>
          <p:cNvPr id="6" name="Rectangle 5">
            <a:extLst>
              <a:ext uri="{FF2B5EF4-FFF2-40B4-BE49-F238E27FC236}">
                <a16:creationId xmlns:a16="http://schemas.microsoft.com/office/drawing/2014/main" id="{2C662A13-5FEB-487A-BD54-654608F455F2}"/>
              </a:ext>
            </a:extLst>
          </p:cNvPr>
          <p:cNvSpPr/>
          <p:nvPr/>
        </p:nvSpPr>
        <p:spPr>
          <a:xfrm>
            <a:off x="1701800" y="1424076"/>
            <a:ext cx="10674973" cy="1677382"/>
          </a:xfrm>
          <a:prstGeom prst="rect">
            <a:avLst/>
          </a:prstGeom>
          <a:noFill/>
        </p:spPr>
        <p:txBody>
          <a:bodyPr wrap="square" lIns="0" tIns="0" rIns="0" bIns="0">
            <a:spAutoFit/>
          </a:bodyPr>
          <a:lstStyle/>
          <a:p>
            <a:r>
              <a:rPr lang="en-US" sz="2400" dirty="0">
                <a:latin typeface="+mj-lt"/>
              </a:rPr>
              <a:t>Systems of record:</a:t>
            </a:r>
          </a:p>
          <a:p>
            <a:pPr marL="342900" lvl="1" indent="-342900">
              <a:spcBef>
                <a:spcPts val="600"/>
              </a:spcBef>
              <a:spcAft>
                <a:spcPts val="600"/>
              </a:spcAft>
              <a:buFont typeface="Arial" panose="020B0604020202020204" pitchFamily="34" charset="0"/>
              <a:buChar char="•"/>
            </a:pPr>
            <a:r>
              <a:rPr lang="en-US" sz="2000" dirty="0"/>
              <a:t>Emphasize accuracy and security </a:t>
            </a:r>
          </a:p>
          <a:p>
            <a:pPr marL="342900" lvl="1" indent="-342900">
              <a:spcBef>
                <a:spcPts val="600"/>
              </a:spcBef>
              <a:spcAft>
                <a:spcPts val="600"/>
              </a:spcAft>
              <a:buFont typeface="Arial" panose="020B0604020202020204" pitchFamily="34" charset="0"/>
              <a:buChar char="•"/>
            </a:pPr>
            <a:r>
              <a:rPr lang="en-US" sz="2000" dirty="0"/>
              <a:t>Provide the truth about data elements</a:t>
            </a:r>
          </a:p>
          <a:p>
            <a:pPr marL="342900" lvl="1" indent="-342900">
              <a:spcBef>
                <a:spcPts val="600"/>
              </a:spcBef>
              <a:spcAft>
                <a:spcPts val="600"/>
              </a:spcAft>
              <a:buFont typeface="Arial" panose="020B0604020202020204" pitchFamily="34" charset="0"/>
              <a:buChar char="•"/>
            </a:pPr>
            <a:r>
              <a:rPr lang="en-US" sz="2000" dirty="0"/>
              <a:t>Historically evolve slowly and carefully</a:t>
            </a:r>
          </a:p>
        </p:txBody>
      </p:sp>
      <p:cxnSp>
        <p:nvCxnSpPr>
          <p:cNvPr id="11" name="Straight Connector 10">
            <a:extLst>
              <a:ext uri="{FF2B5EF4-FFF2-40B4-BE49-F238E27FC236}">
                <a16:creationId xmlns:a16="http://schemas.microsoft.com/office/drawing/2014/main" id="{C9300C09-7A3C-4E5A-85F4-95CE92582361}"/>
              </a:ext>
              <a:ext uri="{C183D7F6-B498-43B3-948B-1728B52AA6E4}">
                <adec:decorative xmlns:adec="http://schemas.microsoft.com/office/drawing/2017/decorative" val="1"/>
              </a:ext>
            </a:extLst>
          </p:cNvPr>
          <p:cNvCxnSpPr>
            <a:cxnSpLocks/>
          </p:cNvCxnSpPr>
          <p:nvPr/>
        </p:nvCxnSpPr>
        <p:spPr>
          <a:xfrm>
            <a:off x="1701800" y="3386446"/>
            <a:ext cx="103057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four squares connected by lines ">
            <a:extLst>
              <a:ext uri="{FF2B5EF4-FFF2-40B4-BE49-F238E27FC236}">
                <a16:creationId xmlns:a16="http://schemas.microsoft.com/office/drawing/2014/main" id="{E09CFCFD-E151-4D30-8C9F-10E543B0DC5D}"/>
              </a:ext>
            </a:extLst>
          </p:cNvPr>
          <p:cNvPicPr>
            <a:picLocks noChangeAspect="1"/>
          </p:cNvPicPr>
          <p:nvPr/>
        </p:nvPicPr>
        <p:blipFill>
          <a:blip r:embed="rId4"/>
          <a:stretch>
            <a:fillRect/>
          </a:stretch>
        </p:blipFill>
        <p:spPr>
          <a:xfrm>
            <a:off x="427038" y="3495738"/>
            <a:ext cx="952500" cy="952500"/>
          </a:xfrm>
          <a:prstGeom prst="rect">
            <a:avLst/>
          </a:prstGeom>
        </p:spPr>
      </p:pic>
      <p:sp>
        <p:nvSpPr>
          <p:cNvPr id="7" name="Rectangle 6">
            <a:extLst>
              <a:ext uri="{FF2B5EF4-FFF2-40B4-BE49-F238E27FC236}">
                <a16:creationId xmlns:a16="http://schemas.microsoft.com/office/drawing/2014/main" id="{38942962-35A9-4823-A606-DC74E7AB9B4B}"/>
              </a:ext>
            </a:extLst>
          </p:cNvPr>
          <p:cNvSpPr/>
          <p:nvPr/>
        </p:nvSpPr>
        <p:spPr>
          <a:xfrm>
            <a:off x="1701800" y="3671433"/>
            <a:ext cx="10674973" cy="2139047"/>
          </a:xfrm>
          <a:prstGeom prst="rect">
            <a:avLst/>
          </a:prstGeom>
          <a:noFill/>
        </p:spPr>
        <p:txBody>
          <a:bodyPr wrap="square" lIns="0" tIns="0" rIns="0" bIns="0">
            <a:spAutoFit/>
          </a:bodyPr>
          <a:lstStyle/>
          <a:p>
            <a:r>
              <a:rPr lang="en-US" sz="2400" dirty="0">
                <a:latin typeface="+mj-lt"/>
              </a:rPr>
              <a:t>Systems of engagement:</a:t>
            </a:r>
          </a:p>
          <a:p>
            <a:pPr marL="342900" lvl="1" indent="-342900">
              <a:spcBef>
                <a:spcPts val="600"/>
              </a:spcBef>
              <a:spcAft>
                <a:spcPts val="600"/>
              </a:spcAft>
              <a:buFont typeface="Arial" panose="020B0604020202020204" pitchFamily="34" charset="0"/>
              <a:buChar char="•"/>
            </a:pPr>
            <a:r>
              <a:rPr lang="en-US" sz="2000" dirty="0"/>
              <a:t>Are more exploratory</a:t>
            </a:r>
          </a:p>
          <a:p>
            <a:pPr marL="342900" lvl="1" indent="-342900">
              <a:spcBef>
                <a:spcPts val="600"/>
              </a:spcBef>
              <a:spcAft>
                <a:spcPts val="600"/>
              </a:spcAft>
              <a:buFont typeface="Arial" panose="020B0604020202020204" pitchFamily="34" charset="0"/>
              <a:buChar char="•"/>
            </a:pPr>
            <a:r>
              <a:rPr lang="en-US" sz="2000" dirty="0"/>
              <a:t>Use experimentation to solve new problems</a:t>
            </a:r>
          </a:p>
          <a:p>
            <a:pPr marL="342900" lvl="1" indent="-342900">
              <a:spcBef>
                <a:spcPts val="600"/>
              </a:spcBef>
              <a:spcAft>
                <a:spcPts val="600"/>
              </a:spcAft>
              <a:buFont typeface="Arial" panose="020B0604020202020204" pitchFamily="34" charset="0"/>
              <a:buChar char="•"/>
            </a:pPr>
            <a:r>
              <a:rPr lang="en-US" sz="2000" dirty="0"/>
              <a:t>Are modified regularly</a:t>
            </a:r>
          </a:p>
          <a:p>
            <a:pPr marL="342900" lvl="1" indent="-342900">
              <a:spcBef>
                <a:spcPts val="600"/>
              </a:spcBef>
              <a:spcAft>
                <a:spcPts val="600"/>
              </a:spcAft>
              <a:buFont typeface="Arial" panose="020B0604020202020204" pitchFamily="34" charset="0"/>
              <a:buChar char="•"/>
            </a:pPr>
            <a:r>
              <a:rPr lang="en-US" sz="2000" dirty="0"/>
              <a:t>Prioritize making changes quickly over ensuring that the changes are correct</a:t>
            </a:r>
          </a:p>
        </p:txBody>
      </p:sp>
      <p:pic>
        <p:nvPicPr>
          <p:cNvPr id="3" name="Picture 2" descr="A tick mark">
            <a:extLst>
              <a:ext uri="{FF2B5EF4-FFF2-40B4-BE49-F238E27FC236}">
                <a16:creationId xmlns:a16="http://schemas.microsoft.com/office/drawing/2014/main" id="{9C633FC8-DEDD-4162-904A-A69712E9DADF}"/>
              </a:ext>
            </a:extLst>
          </p:cNvPr>
          <p:cNvPicPr>
            <a:picLocks noChangeAspect="1"/>
          </p:cNvPicPr>
          <p:nvPr/>
        </p:nvPicPr>
        <p:blipFill>
          <a:blip r:embed="rId5"/>
          <a:stretch>
            <a:fillRect/>
          </a:stretch>
        </p:blipFill>
        <p:spPr>
          <a:xfrm>
            <a:off x="427038" y="6212113"/>
            <a:ext cx="786452" cy="780356"/>
          </a:xfrm>
          <a:prstGeom prst="rect">
            <a:avLst/>
          </a:prstGeom>
        </p:spPr>
      </p:pic>
      <p:sp>
        <p:nvSpPr>
          <p:cNvPr id="15" name="Freeform: Shape 14">
            <a:extLst>
              <a:ext uri="{FF2B5EF4-FFF2-40B4-BE49-F238E27FC236}">
                <a16:creationId xmlns:a16="http://schemas.microsoft.com/office/drawing/2014/main" id="{02B7395E-1ACC-46FD-97E6-70FDCCD37BA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Both types of systems are important</a:t>
            </a:r>
          </a:p>
        </p:txBody>
      </p:sp>
    </p:spTree>
    <p:extLst>
      <p:ext uri="{BB962C8B-B14F-4D97-AF65-F5344CB8AC3E}">
        <p14:creationId xmlns:p14="http://schemas.microsoft.com/office/powerpoint/2010/main" val="34418020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6CFF-2E17-418C-B74B-AEF01878A7CD}"/>
              </a:ext>
            </a:extLst>
          </p:cNvPr>
          <p:cNvSpPr>
            <a:spLocks noGrp="1"/>
          </p:cNvSpPr>
          <p:nvPr>
            <p:ph type="title"/>
          </p:nvPr>
        </p:nvSpPr>
        <p:spPr>
          <a:xfrm>
            <a:off x="465138" y="632779"/>
            <a:ext cx="11533187" cy="411162"/>
          </a:xfrm>
        </p:spPr>
        <p:txBody>
          <a:bodyPr/>
          <a:lstStyle/>
          <a:p>
            <a:r>
              <a:rPr lang="en-US"/>
              <a:t>Identifying project metrics and Key Performance Indicators (KPIs)</a:t>
            </a:r>
            <a:endParaRPr lang="en-US" dirty="0"/>
          </a:p>
        </p:txBody>
      </p:sp>
      <p:pic>
        <p:nvPicPr>
          <p:cNvPr id="8" name="Picture 7" descr="Icon of arrow positioned diagonally">
            <a:extLst>
              <a:ext uri="{FF2B5EF4-FFF2-40B4-BE49-F238E27FC236}">
                <a16:creationId xmlns:a16="http://schemas.microsoft.com/office/drawing/2014/main" id="{957DA8CE-C2D3-4A92-A158-261BD4C062E3}"/>
              </a:ext>
            </a:extLst>
          </p:cNvPr>
          <p:cNvPicPr>
            <a:picLocks noChangeAspect="1"/>
          </p:cNvPicPr>
          <p:nvPr/>
        </p:nvPicPr>
        <p:blipFill>
          <a:blip r:embed="rId3"/>
          <a:stretch>
            <a:fillRect/>
          </a:stretch>
        </p:blipFill>
        <p:spPr>
          <a:xfrm>
            <a:off x="427038" y="1304249"/>
            <a:ext cx="952500" cy="952500"/>
          </a:xfrm>
          <a:prstGeom prst="rect">
            <a:avLst/>
          </a:prstGeom>
        </p:spPr>
      </p:pic>
      <p:sp>
        <p:nvSpPr>
          <p:cNvPr id="15" name="Rectangle 14">
            <a:extLst>
              <a:ext uri="{FF2B5EF4-FFF2-40B4-BE49-F238E27FC236}">
                <a16:creationId xmlns:a16="http://schemas.microsoft.com/office/drawing/2014/main" id="{DF98DA15-06B6-4D29-890D-C11A0AF0B292}"/>
              </a:ext>
            </a:extLst>
          </p:cNvPr>
          <p:cNvSpPr/>
          <p:nvPr/>
        </p:nvSpPr>
        <p:spPr>
          <a:xfrm>
            <a:off x="1701800" y="1472723"/>
            <a:ext cx="10307638" cy="615553"/>
          </a:xfrm>
          <a:prstGeom prst="rect">
            <a:avLst/>
          </a:prstGeom>
        </p:spPr>
        <p:txBody>
          <a:bodyPr wrap="square" lIns="0" tIns="0" rIns="0" bIns="0">
            <a:spAutoFit/>
          </a:bodyPr>
          <a:lstStyle/>
          <a:p>
            <a:r>
              <a:rPr lang="en-US" sz="2000" dirty="0">
                <a:latin typeface="+mj-lt"/>
              </a:rPr>
              <a:t>Faster outcomes </a:t>
            </a:r>
            <a:r>
              <a:rPr lang="en-US" sz="2000" dirty="0"/>
              <a:t>– Deployment frequency, deployment speed, deployment size, and</a:t>
            </a:r>
            <a:br>
              <a:rPr lang="en-US" sz="2000" dirty="0"/>
            </a:br>
            <a:r>
              <a:rPr lang="en-US" sz="2000" dirty="0"/>
              <a:t>lead time</a:t>
            </a:r>
          </a:p>
        </p:txBody>
      </p:sp>
      <p:cxnSp>
        <p:nvCxnSpPr>
          <p:cNvPr id="21" name="Straight Connector 20">
            <a:extLst>
              <a:ext uri="{FF2B5EF4-FFF2-40B4-BE49-F238E27FC236}">
                <a16:creationId xmlns:a16="http://schemas.microsoft.com/office/drawing/2014/main" id="{8CD27BE0-C028-4BCF-B49F-1500B4E03CF1}"/>
              </a:ext>
              <a:ext uri="{C183D7F6-B498-43B3-948B-1728B52AA6E4}">
                <adec:decorative xmlns:adec="http://schemas.microsoft.com/office/drawing/2017/decorative" val="1"/>
              </a:ext>
            </a:extLst>
          </p:cNvPr>
          <p:cNvCxnSpPr>
            <a:cxnSpLocks/>
          </p:cNvCxnSpPr>
          <p:nvPr/>
        </p:nvCxnSpPr>
        <p:spPr>
          <a:xfrm>
            <a:off x="1700030" y="2386418"/>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hree gears depicting efficiency">
            <a:extLst>
              <a:ext uri="{FF2B5EF4-FFF2-40B4-BE49-F238E27FC236}">
                <a16:creationId xmlns:a16="http://schemas.microsoft.com/office/drawing/2014/main" id="{918E467D-7CCC-401C-A3E4-A8689A76B510}"/>
              </a:ext>
            </a:extLst>
          </p:cNvPr>
          <p:cNvPicPr>
            <a:picLocks noChangeAspect="1"/>
          </p:cNvPicPr>
          <p:nvPr/>
        </p:nvPicPr>
        <p:blipFill>
          <a:blip r:embed="rId4"/>
          <a:stretch>
            <a:fillRect/>
          </a:stretch>
        </p:blipFill>
        <p:spPr>
          <a:xfrm>
            <a:off x="427038" y="2516087"/>
            <a:ext cx="952500" cy="952500"/>
          </a:xfrm>
          <a:prstGeom prst="rect">
            <a:avLst/>
          </a:prstGeom>
        </p:spPr>
      </p:pic>
      <p:sp>
        <p:nvSpPr>
          <p:cNvPr id="16" name="Rectangle 15">
            <a:extLst>
              <a:ext uri="{FF2B5EF4-FFF2-40B4-BE49-F238E27FC236}">
                <a16:creationId xmlns:a16="http://schemas.microsoft.com/office/drawing/2014/main" id="{2D81C578-D450-416A-9568-E89B49CED1B3}"/>
              </a:ext>
            </a:extLst>
          </p:cNvPr>
          <p:cNvSpPr/>
          <p:nvPr/>
        </p:nvSpPr>
        <p:spPr>
          <a:xfrm>
            <a:off x="1701800" y="2684561"/>
            <a:ext cx="10307638" cy="615553"/>
          </a:xfrm>
          <a:prstGeom prst="rect">
            <a:avLst/>
          </a:prstGeom>
        </p:spPr>
        <p:txBody>
          <a:bodyPr wrap="square" lIns="0" tIns="0" rIns="0" bIns="0">
            <a:spAutoFit/>
          </a:bodyPr>
          <a:lstStyle/>
          <a:p>
            <a:r>
              <a:rPr lang="en-US" sz="2000" dirty="0">
                <a:latin typeface="+mj-lt"/>
              </a:rPr>
              <a:t>Efficiency </a:t>
            </a:r>
            <a:r>
              <a:rPr lang="en-US" sz="2000" dirty="0"/>
              <a:t>– Server to admin ratio, staff member to customers ratio, application usage, and application performance</a:t>
            </a:r>
          </a:p>
        </p:txBody>
      </p:sp>
      <p:cxnSp>
        <p:nvCxnSpPr>
          <p:cNvPr id="22" name="Straight Connector 21">
            <a:extLst>
              <a:ext uri="{FF2B5EF4-FFF2-40B4-BE49-F238E27FC236}">
                <a16:creationId xmlns:a16="http://schemas.microsoft.com/office/drawing/2014/main" id="{6603D9AF-7555-407B-AB6B-C1BB8E08509A}"/>
              </a:ext>
              <a:ext uri="{C183D7F6-B498-43B3-948B-1728B52AA6E4}">
                <adec:decorative xmlns:adec="http://schemas.microsoft.com/office/drawing/2017/decorative" val="1"/>
              </a:ext>
            </a:extLst>
          </p:cNvPr>
          <p:cNvCxnSpPr>
            <a:cxnSpLocks/>
          </p:cNvCxnSpPr>
          <p:nvPr/>
        </p:nvCxnSpPr>
        <p:spPr>
          <a:xfrm>
            <a:off x="1700030" y="3598256"/>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1E29A88B-0068-4B4B-A868-5F236DE1E798}"/>
              </a:ext>
            </a:extLst>
          </p:cNvPr>
          <p:cNvPicPr>
            <a:picLocks noChangeAspect="1"/>
          </p:cNvPicPr>
          <p:nvPr/>
        </p:nvPicPr>
        <p:blipFill>
          <a:blip r:embed="rId5"/>
          <a:stretch>
            <a:fillRect/>
          </a:stretch>
        </p:blipFill>
        <p:spPr>
          <a:xfrm>
            <a:off x="427038" y="3727925"/>
            <a:ext cx="952500" cy="952500"/>
          </a:xfrm>
          <a:prstGeom prst="rect">
            <a:avLst/>
          </a:prstGeom>
        </p:spPr>
      </p:pic>
      <p:sp>
        <p:nvSpPr>
          <p:cNvPr id="17" name="Rectangle 16">
            <a:extLst>
              <a:ext uri="{FF2B5EF4-FFF2-40B4-BE49-F238E27FC236}">
                <a16:creationId xmlns:a16="http://schemas.microsoft.com/office/drawing/2014/main" id="{90261EE4-44B0-4148-8E5A-83785E6DE9F4}"/>
              </a:ext>
            </a:extLst>
          </p:cNvPr>
          <p:cNvSpPr/>
          <p:nvPr/>
        </p:nvSpPr>
        <p:spPr>
          <a:xfrm>
            <a:off x="1701800" y="3742510"/>
            <a:ext cx="10307638" cy="923330"/>
          </a:xfrm>
          <a:prstGeom prst="rect">
            <a:avLst/>
          </a:prstGeom>
        </p:spPr>
        <p:txBody>
          <a:bodyPr wrap="square" lIns="0" tIns="0" rIns="0" bIns="0">
            <a:spAutoFit/>
          </a:bodyPr>
          <a:lstStyle/>
          <a:p>
            <a:r>
              <a:rPr lang="en-US" sz="2000" dirty="0">
                <a:latin typeface="+mj-lt"/>
              </a:rPr>
              <a:t>Quality and security </a:t>
            </a:r>
            <a:r>
              <a:rPr lang="en-US" sz="2000" dirty="0"/>
              <a:t>– Deployment failure rates, application failure rates, mean time to recover, bug report rates, test pass rates, defect escape rate, availability, service level agreement (SLA) achievement, and mean time to detection</a:t>
            </a:r>
          </a:p>
        </p:txBody>
      </p:sp>
      <p:cxnSp>
        <p:nvCxnSpPr>
          <p:cNvPr id="23" name="Straight Connector 22">
            <a:extLst>
              <a:ext uri="{FF2B5EF4-FFF2-40B4-BE49-F238E27FC236}">
                <a16:creationId xmlns:a16="http://schemas.microsoft.com/office/drawing/2014/main" id="{27EBE501-34DC-443C-87E5-4D41911485F3}"/>
              </a:ext>
              <a:ext uri="{C183D7F6-B498-43B3-948B-1728B52AA6E4}">
                <adec:decorative xmlns:adec="http://schemas.microsoft.com/office/drawing/2017/decorative" val="1"/>
              </a:ext>
            </a:extLst>
          </p:cNvPr>
          <p:cNvCxnSpPr>
            <a:cxnSpLocks/>
          </p:cNvCxnSpPr>
          <p:nvPr/>
        </p:nvCxnSpPr>
        <p:spPr>
          <a:xfrm>
            <a:off x="1700030" y="4810094"/>
            <a:ext cx="103094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shapes aligning">
            <a:extLst>
              <a:ext uri="{FF2B5EF4-FFF2-40B4-BE49-F238E27FC236}">
                <a16:creationId xmlns:a16="http://schemas.microsoft.com/office/drawing/2014/main" id="{042E71AA-D9E5-48C8-A144-2975CFE7078C}"/>
              </a:ext>
            </a:extLst>
          </p:cNvPr>
          <p:cNvPicPr>
            <a:picLocks noChangeAspect="1"/>
          </p:cNvPicPr>
          <p:nvPr/>
        </p:nvPicPr>
        <p:blipFill>
          <a:blip r:embed="rId6"/>
          <a:stretch>
            <a:fillRect/>
          </a:stretch>
        </p:blipFill>
        <p:spPr>
          <a:xfrm>
            <a:off x="427038" y="4939760"/>
            <a:ext cx="952500" cy="952500"/>
          </a:xfrm>
          <a:prstGeom prst="rect">
            <a:avLst/>
          </a:prstGeom>
        </p:spPr>
      </p:pic>
      <p:sp>
        <p:nvSpPr>
          <p:cNvPr id="18" name="Rectangle 17">
            <a:extLst>
              <a:ext uri="{FF2B5EF4-FFF2-40B4-BE49-F238E27FC236}">
                <a16:creationId xmlns:a16="http://schemas.microsoft.com/office/drawing/2014/main" id="{C47A27A4-C951-48D9-A354-43B7B791E87F}"/>
              </a:ext>
            </a:extLst>
          </p:cNvPr>
          <p:cNvSpPr/>
          <p:nvPr/>
        </p:nvSpPr>
        <p:spPr>
          <a:xfrm>
            <a:off x="1701800" y="5262122"/>
            <a:ext cx="10307638" cy="307777"/>
          </a:xfrm>
          <a:prstGeom prst="rect">
            <a:avLst/>
          </a:prstGeom>
        </p:spPr>
        <p:txBody>
          <a:bodyPr wrap="square" lIns="0" tIns="0" rIns="0" bIns="0">
            <a:spAutoFit/>
          </a:bodyPr>
          <a:lstStyle/>
          <a:p>
            <a:r>
              <a:rPr lang="en-US" sz="2000" dirty="0">
                <a:latin typeface="+mj-lt"/>
              </a:rPr>
              <a:t>Culture </a:t>
            </a:r>
            <a:r>
              <a:rPr lang="en-US" sz="2000" dirty="0"/>
              <a:t>– Employee morale and retention rates</a:t>
            </a:r>
          </a:p>
        </p:txBody>
      </p:sp>
      <p:sp>
        <p:nvSpPr>
          <p:cNvPr id="35" name="Freeform: Shape 34">
            <a:extLst>
              <a:ext uri="{FF2B5EF4-FFF2-40B4-BE49-F238E27FC236}">
                <a16:creationId xmlns:a16="http://schemas.microsoft.com/office/drawing/2014/main" id="{C3756182-E2F0-45B0-8DA7-D4C5BECC39C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Goals must be specific, measurable, and time-bound</a:t>
            </a:r>
          </a:p>
        </p:txBody>
      </p:sp>
      <p:pic>
        <p:nvPicPr>
          <p:cNvPr id="3" name="Picture 2" descr="A tick mark">
            <a:extLst>
              <a:ext uri="{FF2B5EF4-FFF2-40B4-BE49-F238E27FC236}">
                <a16:creationId xmlns:a16="http://schemas.microsoft.com/office/drawing/2014/main" id="{FA606E25-C73C-4341-8F17-BE2DD1F913A7}"/>
              </a:ext>
            </a:extLst>
          </p:cNvPr>
          <p:cNvPicPr>
            <a:picLocks noChangeAspect="1"/>
          </p:cNvPicPr>
          <p:nvPr/>
        </p:nvPicPr>
        <p:blipFill>
          <a:blip r:embed="rId7"/>
          <a:stretch>
            <a:fillRect/>
          </a:stretch>
        </p:blipFill>
        <p:spPr>
          <a:xfrm>
            <a:off x="427038" y="6212113"/>
            <a:ext cx="786452" cy="780356"/>
          </a:xfrm>
          <a:prstGeom prst="rect">
            <a:avLst/>
          </a:prstGeom>
        </p:spPr>
      </p:pic>
    </p:spTree>
    <p:extLst>
      <p:ext uri="{BB962C8B-B14F-4D97-AF65-F5344CB8AC3E}">
        <p14:creationId xmlns:p14="http://schemas.microsoft.com/office/powerpoint/2010/main" val="34589916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88A8C8-0258-4450-907A-49126CCFD179}"/>
              </a:ext>
            </a:extLst>
          </p:cNvPr>
          <p:cNvSpPr>
            <a:spLocks noGrp="1"/>
          </p:cNvSpPr>
          <p:nvPr>
            <p:ph type="title"/>
          </p:nvPr>
        </p:nvSpPr>
        <p:spPr>
          <a:xfrm>
            <a:off x="427039" y="3243000"/>
            <a:ext cx="9240836" cy="508524"/>
          </a:xfrm>
        </p:spPr>
        <p:txBody>
          <a:bodyPr/>
          <a:lstStyle/>
          <a:p>
            <a:r>
              <a:rPr lang="en-US" dirty="0"/>
              <a:t>Team structures</a:t>
            </a:r>
          </a:p>
        </p:txBody>
      </p:sp>
      <p:pic>
        <p:nvPicPr>
          <p:cNvPr id="4" name="Picture 3" descr="Icon of two people">
            <a:extLst>
              <a:ext uri="{FF2B5EF4-FFF2-40B4-BE49-F238E27FC236}">
                <a16:creationId xmlns:a16="http://schemas.microsoft.com/office/drawing/2014/main" id="{47FF5FF2-1F47-4898-9A8A-F74BDE955232}"/>
              </a:ext>
            </a:extLst>
          </p:cNvPr>
          <p:cNvPicPr>
            <a:picLocks noChangeAspect="1"/>
          </p:cNvPicPr>
          <p:nvPr/>
        </p:nvPicPr>
        <p:blipFill>
          <a:blip r:embed="rId3"/>
          <a:stretch>
            <a:fillRect/>
          </a:stretch>
        </p:blipFill>
        <p:spPr>
          <a:xfrm>
            <a:off x="10458450" y="2993147"/>
            <a:ext cx="1008230" cy="1008230"/>
          </a:xfrm>
          <a:prstGeom prst="rect">
            <a:avLst/>
          </a:prstGeom>
        </p:spPr>
      </p:pic>
    </p:spTree>
    <p:extLst>
      <p:ext uri="{BB962C8B-B14F-4D97-AF65-F5344CB8AC3E}">
        <p14:creationId xmlns:p14="http://schemas.microsoft.com/office/powerpoint/2010/main" val="11176713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864D2-3446-4491-9AE6-AAD2A4F5B4DC}"/>
              </a:ext>
            </a:extLst>
          </p:cNvPr>
          <p:cNvSpPr>
            <a:spLocks noGrp="1"/>
          </p:cNvSpPr>
          <p:nvPr>
            <p:ph type="title"/>
          </p:nvPr>
        </p:nvSpPr>
        <p:spPr>
          <a:xfrm>
            <a:off x="465138" y="632779"/>
            <a:ext cx="11533187" cy="411162"/>
          </a:xfrm>
        </p:spPr>
        <p:txBody>
          <a:bodyPr/>
          <a:lstStyle/>
          <a:p>
            <a:r>
              <a:rPr lang="en-US"/>
              <a:t>Agile development practices defined</a:t>
            </a:r>
            <a:endParaRPr lang="en-US" dirty="0"/>
          </a:p>
        </p:txBody>
      </p:sp>
      <p:pic>
        <p:nvPicPr>
          <p:cNvPr id="21" name="Picture 20" descr="Icon of different shapes ">
            <a:extLst>
              <a:ext uri="{FF2B5EF4-FFF2-40B4-BE49-F238E27FC236}">
                <a16:creationId xmlns:a16="http://schemas.microsoft.com/office/drawing/2014/main" id="{036BEA93-9E1B-463A-BE3C-1C6EA219A0BD}"/>
              </a:ext>
            </a:extLst>
          </p:cNvPr>
          <p:cNvPicPr>
            <a:picLocks noChangeAspect="1"/>
          </p:cNvPicPr>
          <p:nvPr/>
        </p:nvPicPr>
        <p:blipFill>
          <a:blip r:embed="rId3"/>
          <a:stretch>
            <a:fillRect/>
          </a:stretch>
        </p:blipFill>
        <p:spPr>
          <a:xfrm>
            <a:off x="427038" y="1428427"/>
            <a:ext cx="952500" cy="952500"/>
          </a:xfrm>
          <a:prstGeom prst="rect">
            <a:avLst/>
          </a:prstGeom>
        </p:spPr>
      </p:pic>
      <p:sp>
        <p:nvSpPr>
          <p:cNvPr id="8" name="Rectangle 7">
            <a:extLst>
              <a:ext uri="{FF2B5EF4-FFF2-40B4-BE49-F238E27FC236}">
                <a16:creationId xmlns:a16="http://schemas.microsoft.com/office/drawing/2014/main" id="{0C73FAD0-3DFF-4260-A9A0-E19AAF135F67}"/>
              </a:ext>
            </a:extLst>
          </p:cNvPr>
          <p:cNvSpPr/>
          <p:nvPr/>
        </p:nvSpPr>
        <p:spPr>
          <a:xfrm>
            <a:off x="1701800" y="1424076"/>
            <a:ext cx="10296525" cy="2077492"/>
          </a:xfrm>
          <a:prstGeom prst="rect">
            <a:avLst/>
          </a:prstGeom>
          <a:noFill/>
        </p:spPr>
        <p:txBody>
          <a:bodyPr wrap="square" lIns="0">
            <a:spAutoFit/>
          </a:bodyPr>
          <a:lstStyle/>
          <a:p>
            <a:r>
              <a:rPr lang="en-US" sz="2400" dirty="0">
                <a:latin typeface="+mj-lt"/>
              </a:rPr>
              <a:t>Waterfall approach:</a:t>
            </a:r>
          </a:p>
          <a:p>
            <a:pPr marL="342900" lvl="1" indent="-342900">
              <a:spcBef>
                <a:spcPts val="600"/>
              </a:spcBef>
              <a:spcAft>
                <a:spcPts val="600"/>
              </a:spcAft>
              <a:buFont typeface="Arial" panose="020B0604020202020204" pitchFamily="34" charset="0"/>
              <a:buChar char="•"/>
            </a:pPr>
            <a:r>
              <a:rPr lang="en-US" sz="2000" dirty="0"/>
              <a:t>Define, analyze, build and test, and deliver</a:t>
            </a:r>
          </a:p>
          <a:p>
            <a:pPr marL="342900" lvl="1" indent="-342900">
              <a:spcBef>
                <a:spcPts val="600"/>
              </a:spcBef>
              <a:spcAft>
                <a:spcPts val="600"/>
              </a:spcAft>
              <a:buFont typeface="Arial" panose="020B0604020202020204" pitchFamily="34" charset="0"/>
              <a:buChar char="•"/>
            </a:pPr>
            <a:r>
              <a:rPr lang="en-US" sz="2000" dirty="0"/>
              <a:t>Hard to accurately define requirements, which can change over time, including during development</a:t>
            </a:r>
          </a:p>
          <a:p>
            <a:pPr marL="342900" lvl="1" indent="-342900">
              <a:spcBef>
                <a:spcPts val="600"/>
              </a:spcBef>
              <a:spcAft>
                <a:spcPts val="600"/>
              </a:spcAft>
              <a:buFont typeface="Arial" panose="020B0604020202020204" pitchFamily="34" charset="0"/>
              <a:buChar char="•"/>
            </a:pPr>
            <a:r>
              <a:rPr lang="en-US" sz="2000" dirty="0"/>
              <a:t>Requires change requests and additional cost after delivery</a:t>
            </a:r>
          </a:p>
        </p:txBody>
      </p:sp>
      <p:cxnSp>
        <p:nvCxnSpPr>
          <p:cNvPr id="13" name="Straight Connector 12">
            <a:extLst>
              <a:ext uri="{FF2B5EF4-FFF2-40B4-BE49-F238E27FC236}">
                <a16:creationId xmlns:a16="http://schemas.microsoft.com/office/drawing/2014/main" id="{98E08C84-338B-4D3D-B741-80EABF46B40D}"/>
              </a:ext>
              <a:ext uri="{C183D7F6-B498-43B3-948B-1728B52AA6E4}">
                <adec:decorative xmlns:adec="http://schemas.microsoft.com/office/drawing/2017/decorative" val="1"/>
              </a:ext>
            </a:extLst>
          </p:cNvPr>
          <p:cNvCxnSpPr>
            <a:cxnSpLocks/>
          </p:cNvCxnSpPr>
          <p:nvPr/>
        </p:nvCxnSpPr>
        <p:spPr>
          <a:xfrm>
            <a:off x="1701800" y="3627295"/>
            <a:ext cx="102965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n arrow that is branched to left and right">
            <a:extLst>
              <a:ext uri="{FF2B5EF4-FFF2-40B4-BE49-F238E27FC236}">
                <a16:creationId xmlns:a16="http://schemas.microsoft.com/office/drawing/2014/main" id="{29937D67-3633-4515-A27C-FD8CDF891A98}"/>
              </a:ext>
            </a:extLst>
          </p:cNvPr>
          <p:cNvPicPr>
            <a:picLocks noChangeAspect="1"/>
          </p:cNvPicPr>
          <p:nvPr/>
        </p:nvPicPr>
        <p:blipFill>
          <a:blip r:embed="rId4"/>
          <a:stretch>
            <a:fillRect/>
          </a:stretch>
        </p:blipFill>
        <p:spPr>
          <a:xfrm>
            <a:off x="427038" y="3627295"/>
            <a:ext cx="952500" cy="952500"/>
          </a:xfrm>
          <a:prstGeom prst="rect">
            <a:avLst/>
          </a:prstGeom>
        </p:spPr>
      </p:pic>
      <p:sp>
        <p:nvSpPr>
          <p:cNvPr id="9" name="Rectangle 8">
            <a:extLst>
              <a:ext uri="{FF2B5EF4-FFF2-40B4-BE49-F238E27FC236}">
                <a16:creationId xmlns:a16="http://schemas.microsoft.com/office/drawing/2014/main" id="{19725D20-4CD6-4258-9516-C8FBDE2D369C}"/>
              </a:ext>
            </a:extLst>
          </p:cNvPr>
          <p:cNvSpPr/>
          <p:nvPr/>
        </p:nvSpPr>
        <p:spPr>
          <a:xfrm>
            <a:off x="1701800" y="3627295"/>
            <a:ext cx="10296525" cy="2539157"/>
          </a:xfrm>
          <a:prstGeom prst="rect">
            <a:avLst/>
          </a:prstGeom>
          <a:noFill/>
        </p:spPr>
        <p:txBody>
          <a:bodyPr wrap="square" lIns="0">
            <a:spAutoFit/>
          </a:bodyPr>
          <a:lstStyle/>
          <a:p>
            <a:r>
              <a:rPr lang="en-US" sz="2400" dirty="0">
                <a:latin typeface="+mj-lt"/>
              </a:rPr>
              <a:t>Agile approach:</a:t>
            </a:r>
          </a:p>
          <a:p>
            <a:pPr marL="342900" lvl="1" indent="-342900">
              <a:spcBef>
                <a:spcPts val="600"/>
              </a:spcBef>
              <a:spcAft>
                <a:spcPts val="600"/>
              </a:spcAft>
              <a:buFont typeface="Arial" panose="020B0604020202020204" pitchFamily="34" charset="0"/>
              <a:buChar char="•"/>
            </a:pPr>
            <a:r>
              <a:rPr lang="en-US" sz="2000" dirty="0"/>
              <a:t>Emphasizes constantly adaptive planning, and early delivery with continual improvement</a:t>
            </a:r>
          </a:p>
          <a:p>
            <a:pPr marL="342900" lvl="1" indent="-342900">
              <a:spcBef>
                <a:spcPts val="600"/>
              </a:spcBef>
              <a:spcAft>
                <a:spcPts val="600"/>
              </a:spcAft>
              <a:buFont typeface="Arial" panose="020B0604020202020204" pitchFamily="34" charset="0"/>
              <a:buChar char="•"/>
            </a:pPr>
            <a:r>
              <a:rPr lang="en-US" sz="2000" dirty="0"/>
              <a:t>Development methods are based on releases and iterations</a:t>
            </a:r>
          </a:p>
          <a:p>
            <a:pPr marL="342900" lvl="1" indent="-342900">
              <a:spcBef>
                <a:spcPts val="600"/>
              </a:spcBef>
              <a:spcAft>
                <a:spcPts val="600"/>
              </a:spcAft>
              <a:buFont typeface="Arial" panose="020B0604020202020204" pitchFamily="34" charset="0"/>
              <a:buChar char="•"/>
            </a:pPr>
            <a:r>
              <a:rPr lang="en-US" sz="2000" dirty="0"/>
              <a:t>At the end of each iteration, should have tested working code</a:t>
            </a:r>
          </a:p>
          <a:p>
            <a:pPr marL="342900" lvl="1" indent="-342900">
              <a:spcBef>
                <a:spcPts val="600"/>
              </a:spcBef>
              <a:spcAft>
                <a:spcPts val="600"/>
              </a:spcAft>
              <a:buFont typeface="Arial" panose="020B0604020202020204" pitchFamily="34" charset="0"/>
              <a:buChar char="•"/>
            </a:pPr>
            <a:r>
              <a:rPr lang="en-US" sz="2000" dirty="0"/>
              <a:t>Is focused on shorter-term outcomes</a:t>
            </a:r>
          </a:p>
        </p:txBody>
      </p:sp>
    </p:spTree>
    <p:extLst>
      <p:ext uri="{BB962C8B-B14F-4D97-AF65-F5344CB8AC3E}">
        <p14:creationId xmlns:p14="http://schemas.microsoft.com/office/powerpoint/2010/main" val="1136032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9489BB-DF85-4291-A4C9-8378F97EB461}"/>
              </a:ext>
            </a:extLst>
          </p:cNvPr>
          <p:cNvSpPr>
            <a:spLocks noGrp="1"/>
          </p:cNvSpPr>
          <p:nvPr>
            <p:ph type="title"/>
          </p:nvPr>
        </p:nvSpPr>
        <p:spPr>
          <a:xfrm>
            <a:off x="465138" y="642304"/>
            <a:ext cx="11533187" cy="411162"/>
          </a:xfrm>
        </p:spPr>
        <p:txBody>
          <a:bodyPr/>
          <a:lstStyle/>
          <a:p>
            <a:r>
              <a:rPr lang="en-US"/>
              <a:t>Module overview</a:t>
            </a:r>
            <a:endParaRPr lang="en-US" dirty="0"/>
          </a:p>
        </p:txBody>
      </p:sp>
      <p:pic>
        <p:nvPicPr>
          <p:cNvPr id="4" name="Picture 3" descr="Icon of a magnifying glass">
            <a:extLst>
              <a:ext uri="{FF2B5EF4-FFF2-40B4-BE49-F238E27FC236}">
                <a16:creationId xmlns:a16="http://schemas.microsoft.com/office/drawing/2014/main" id="{3FA19AAB-2D10-4BB4-99D3-CD6BB733AB04}"/>
              </a:ext>
            </a:extLst>
          </p:cNvPr>
          <p:cNvPicPr>
            <a:picLocks noChangeAspect="1"/>
          </p:cNvPicPr>
          <p:nvPr/>
        </p:nvPicPr>
        <p:blipFill>
          <a:blip r:embed="rId3"/>
          <a:stretch>
            <a:fillRect/>
          </a:stretch>
        </p:blipFill>
        <p:spPr>
          <a:xfrm>
            <a:off x="442708" y="1224381"/>
            <a:ext cx="950976" cy="950976"/>
          </a:xfrm>
          <a:prstGeom prst="rect">
            <a:avLst/>
          </a:prstGeom>
        </p:spPr>
      </p:pic>
      <p:sp>
        <p:nvSpPr>
          <p:cNvPr id="21" name="TextBox 20">
            <a:extLst>
              <a:ext uri="{FF2B5EF4-FFF2-40B4-BE49-F238E27FC236}">
                <a16:creationId xmlns:a16="http://schemas.microsoft.com/office/drawing/2014/main" id="{54435730-B7DB-48AD-A54F-13BCE207C70D}"/>
              </a:ext>
            </a:extLst>
          </p:cNvPr>
          <p:cNvSpPr txBox="1"/>
          <p:nvPr/>
        </p:nvSpPr>
        <p:spPr>
          <a:xfrm>
            <a:off x="1638300" y="1530592"/>
            <a:ext cx="4431943" cy="338554"/>
          </a:xfrm>
          <a:prstGeom prst="rect">
            <a:avLst/>
          </a:prstGeom>
          <a:noFill/>
        </p:spPr>
        <p:txBody>
          <a:bodyPr wrap="square" lIns="0" tIns="0" rIns="0" bIns="0" rtlCol="0" anchor="ctr">
            <a:spAutoFit/>
          </a:bodyPr>
          <a:lstStyle/>
          <a:p>
            <a:pPr>
              <a:spcAft>
                <a:spcPts val="600"/>
              </a:spcAft>
            </a:pPr>
            <a:r>
              <a:rPr lang="en-US" sz="2200" dirty="0"/>
              <a:t>Introduction to DevOps</a:t>
            </a:r>
          </a:p>
        </p:txBody>
      </p:sp>
      <p:cxnSp>
        <p:nvCxnSpPr>
          <p:cNvPr id="22" name="Straight Connector 21">
            <a:extLst>
              <a:ext uri="{FF2B5EF4-FFF2-40B4-BE49-F238E27FC236}">
                <a16:creationId xmlns:a16="http://schemas.microsoft.com/office/drawing/2014/main" id="{538D5984-7D1B-4993-91B8-25EA761F7D35}"/>
              </a:ext>
              <a:ext uri="{C183D7F6-B498-43B3-948B-1728B52AA6E4}">
                <adec:decorative xmlns:adec="http://schemas.microsoft.com/office/drawing/2017/decorative" val="1"/>
              </a:ext>
            </a:extLst>
          </p:cNvPr>
          <p:cNvCxnSpPr>
            <a:cxnSpLocks/>
          </p:cNvCxnSpPr>
          <p:nvPr/>
        </p:nvCxnSpPr>
        <p:spPr>
          <a:xfrm>
            <a:off x="1635712" y="2358996"/>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circle branched into three connect circles">
            <a:extLst>
              <a:ext uri="{FF2B5EF4-FFF2-40B4-BE49-F238E27FC236}">
                <a16:creationId xmlns:a16="http://schemas.microsoft.com/office/drawing/2014/main" id="{239FB79F-C30B-4F0F-B570-2BEEF5845232}"/>
              </a:ext>
            </a:extLst>
          </p:cNvPr>
          <p:cNvPicPr>
            <a:picLocks noChangeAspect="1"/>
          </p:cNvPicPr>
          <p:nvPr/>
        </p:nvPicPr>
        <p:blipFill>
          <a:blip r:embed="rId4"/>
          <a:stretch>
            <a:fillRect/>
          </a:stretch>
        </p:blipFill>
        <p:spPr>
          <a:xfrm>
            <a:off x="442708" y="2542635"/>
            <a:ext cx="950976" cy="950976"/>
          </a:xfrm>
          <a:prstGeom prst="rect">
            <a:avLst/>
          </a:prstGeom>
        </p:spPr>
      </p:pic>
      <p:sp>
        <p:nvSpPr>
          <p:cNvPr id="24" name="TextBox 23">
            <a:extLst>
              <a:ext uri="{FF2B5EF4-FFF2-40B4-BE49-F238E27FC236}">
                <a16:creationId xmlns:a16="http://schemas.microsoft.com/office/drawing/2014/main" id="{0E6F80CB-51C9-4020-816F-A9AC2CADD96C}"/>
              </a:ext>
            </a:extLst>
          </p:cNvPr>
          <p:cNvSpPr txBox="1"/>
          <p:nvPr/>
        </p:nvSpPr>
        <p:spPr>
          <a:xfrm>
            <a:off x="1638300" y="2848846"/>
            <a:ext cx="4431943" cy="338554"/>
          </a:xfrm>
          <a:prstGeom prst="rect">
            <a:avLst/>
          </a:prstGeom>
          <a:noFill/>
        </p:spPr>
        <p:txBody>
          <a:bodyPr wrap="square" lIns="0" tIns="0" rIns="0" bIns="0" rtlCol="0" anchor="ctr">
            <a:spAutoFit/>
          </a:bodyPr>
          <a:lstStyle/>
          <a:p>
            <a:r>
              <a:rPr lang="en-US" sz="2200" dirty="0"/>
              <a:t>DevOps Journey</a:t>
            </a:r>
          </a:p>
        </p:txBody>
      </p:sp>
      <p:cxnSp>
        <p:nvCxnSpPr>
          <p:cNvPr id="25" name="Straight Connector 24">
            <a:extLst>
              <a:ext uri="{FF2B5EF4-FFF2-40B4-BE49-F238E27FC236}">
                <a16:creationId xmlns:a16="http://schemas.microsoft.com/office/drawing/2014/main" id="{0527A8FE-D6FE-40EE-8496-5809C4DAB514}"/>
              </a:ext>
              <a:ext uri="{C183D7F6-B498-43B3-948B-1728B52AA6E4}">
                <adec:decorative xmlns:adec="http://schemas.microsoft.com/office/drawing/2017/decorative" val="1"/>
              </a:ext>
            </a:extLst>
          </p:cNvPr>
          <p:cNvCxnSpPr>
            <a:cxnSpLocks/>
          </p:cNvCxnSpPr>
          <p:nvPr/>
        </p:nvCxnSpPr>
        <p:spPr>
          <a:xfrm>
            <a:off x="1635712" y="3677250"/>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check mark enclosed by an arc">
            <a:extLst>
              <a:ext uri="{FF2B5EF4-FFF2-40B4-BE49-F238E27FC236}">
                <a16:creationId xmlns:a16="http://schemas.microsoft.com/office/drawing/2014/main" id="{78528436-B56B-4D9A-83DD-CF923013F2F0}"/>
              </a:ext>
            </a:extLst>
          </p:cNvPr>
          <p:cNvPicPr>
            <a:picLocks noChangeAspect="1"/>
          </p:cNvPicPr>
          <p:nvPr/>
        </p:nvPicPr>
        <p:blipFill>
          <a:blip r:embed="rId5"/>
          <a:stretch>
            <a:fillRect/>
          </a:stretch>
        </p:blipFill>
        <p:spPr>
          <a:xfrm>
            <a:off x="461758" y="3860889"/>
            <a:ext cx="950976" cy="950976"/>
          </a:xfrm>
          <a:prstGeom prst="rect">
            <a:avLst/>
          </a:prstGeom>
        </p:spPr>
      </p:pic>
      <p:sp>
        <p:nvSpPr>
          <p:cNvPr id="27" name="TextBox 26">
            <a:extLst>
              <a:ext uri="{FF2B5EF4-FFF2-40B4-BE49-F238E27FC236}">
                <a16:creationId xmlns:a16="http://schemas.microsoft.com/office/drawing/2014/main" id="{6B5DEB3F-034B-4733-82F4-92C20EB225EE}"/>
              </a:ext>
            </a:extLst>
          </p:cNvPr>
          <p:cNvSpPr txBox="1"/>
          <p:nvPr/>
        </p:nvSpPr>
        <p:spPr>
          <a:xfrm>
            <a:off x="1638300" y="4167100"/>
            <a:ext cx="4431943" cy="338554"/>
          </a:xfrm>
          <a:prstGeom prst="rect">
            <a:avLst/>
          </a:prstGeom>
          <a:noFill/>
        </p:spPr>
        <p:txBody>
          <a:bodyPr wrap="square" lIns="0" tIns="0" rIns="0" bIns="0" rtlCol="0" anchor="ctr">
            <a:spAutoFit/>
          </a:bodyPr>
          <a:lstStyle/>
          <a:p>
            <a:r>
              <a:rPr lang="en-US" sz="2200" dirty="0"/>
              <a:t>Project Selection</a:t>
            </a:r>
          </a:p>
        </p:txBody>
      </p:sp>
      <p:cxnSp>
        <p:nvCxnSpPr>
          <p:cNvPr id="28" name="Straight Connector 27">
            <a:extLst>
              <a:ext uri="{FF2B5EF4-FFF2-40B4-BE49-F238E27FC236}">
                <a16:creationId xmlns:a16="http://schemas.microsoft.com/office/drawing/2014/main" id="{1B7CC1C8-9D72-4320-BA99-0513126D7B88}"/>
              </a:ext>
              <a:ext uri="{C183D7F6-B498-43B3-948B-1728B52AA6E4}">
                <adec:decorative xmlns:adec="http://schemas.microsoft.com/office/drawing/2017/decorative" val="1"/>
              </a:ext>
            </a:extLst>
          </p:cNvPr>
          <p:cNvCxnSpPr>
            <a:cxnSpLocks/>
          </p:cNvCxnSpPr>
          <p:nvPr/>
        </p:nvCxnSpPr>
        <p:spPr>
          <a:xfrm>
            <a:off x="1635712" y="4995504"/>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two people">
            <a:extLst>
              <a:ext uri="{FF2B5EF4-FFF2-40B4-BE49-F238E27FC236}">
                <a16:creationId xmlns:a16="http://schemas.microsoft.com/office/drawing/2014/main" id="{0FEA9B7C-F3DB-4F4F-9660-7ADCCBBDF845}"/>
              </a:ext>
            </a:extLst>
          </p:cNvPr>
          <p:cNvPicPr>
            <a:picLocks noChangeAspect="1"/>
          </p:cNvPicPr>
          <p:nvPr/>
        </p:nvPicPr>
        <p:blipFill>
          <a:blip r:embed="rId6"/>
          <a:stretch>
            <a:fillRect/>
          </a:stretch>
        </p:blipFill>
        <p:spPr>
          <a:xfrm>
            <a:off x="461758" y="5179145"/>
            <a:ext cx="950976" cy="950976"/>
          </a:xfrm>
          <a:prstGeom prst="rect">
            <a:avLst/>
          </a:prstGeom>
        </p:spPr>
      </p:pic>
      <p:sp>
        <p:nvSpPr>
          <p:cNvPr id="30" name="TextBox 29">
            <a:extLst>
              <a:ext uri="{FF2B5EF4-FFF2-40B4-BE49-F238E27FC236}">
                <a16:creationId xmlns:a16="http://schemas.microsoft.com/office/drawing/2014/main" id="{8D46956D-2784-4650-80B0-8B757A17B3FA}"/>
              </a:ext>
            </a:extLst>
          </p:cNvPr>
          <p:cNvSpPr txBox="1"/>
          <p:nvPr/>
        </p:nvSpPr>
        <p:spPr>
          <a:xfrm>
            <a:off x="1638300" y="5485356"/>
            <a:ext cx="4431943" cy="338554"/>
          </a:xfrm>
          <a:prstGeom prst="rect">
            <a:avLst/>
          </a:prstGeom>
          <a:noFill/>
        </p:spPr>
        <p:txBody>
          <a:bodyPr wrap="square" lIns="0" tIns="0" rIns="0" bIns="0" rtlCol="0" anchor="ctr">
            <a:spAutoFit/>
          </a:bodyPr>
          <a:lstStyle/>
          <a:p>
            <a:pPr>
              <a:spcAft>
                <a:spcPts val="600"/>
              </a:spcAft>
            </a:pPr>
            <a:r>
              <a:rPr lang="en-US" sz="2200" dirty="0"/>
              <a:t>Team Structures</a:t>
            </a:r>
          </a:p>
        </p:txBody>
      </p:sp>
      <p:pic>
        <p:nvPicPr>
          <p:cNvPr id="49" name="Picture 48" descr="Icon of a series of rectangular blocks representing traffic">
            <a:extLst>
              <a:ext uri="{FF2B5EF4-FFF2-40B4-BE49-F238E27FC236}">
                <a16:creationId xmlns:a16="http://schemas.microsoft.com/office/drawing/2014/main" id="{C3AE8F49-56F2-4635-A0C6-D397798042F3}"/>
              </a:ext>
            </a:extLst>
          </p:cNvPr>
          <p:cNvPicPr>
            <a:picLocks noChangeAspect="1"/>
          </p:cNvPicPr>
          <p:nvPr/>
        </p:nvPicPr>
        <p:blipFill>
          <a:blip r:embed="rId7"/>
          <a:stretch>
            <a:fillRect/>
          </a:stretch>
        </p:blipFill>
        <p:spPr>
          <a:xfrm>
            <a:off x="6275784" y="1224381"/>
            <a:ext cx="950976" cy="950976"/>
          </a:xfrm>
          <a:prstGeom prst="rect">
            <a:avLst/>
          </a:prstGeom>
        </p:spPr>
      </p:pic>
      <p:sp>
        <p:nvSpPr>
          <p:cNvPr id="35" name="TextBox 34">
            <a:extLst>
              <a:ext uri="{FF2B5EF4-FFF2-40B4-BE49-F238E27FC236}">
                <a16:creationId xmlns:a16="http://schemas.microsoft.com/office/drawing/2014/main" id="{1B94D1A1-84DA-4E86-AE74-378CC54A10AE}"/>
              </a:ext>
            </a:extLst>
          </p:cNvPr>
          <p:cNvSpPr txBox="1"/>
          <p:nvPr/>
        </p:nvSpPr>
        <p:spPr>
          <a:xfrm>
            <a:off x="7455257" y="1530592"/>
            <a:ext cx="4431943" cy="338554"/>
          </a:xfrm>
          <a:prstGeom prst="rect">
            <a:avLst/>
          </a:prstGeom>
          <a:noFill/>
        </p:spPr>
        <p:txBody>
          <a:bodyPr wrap="square" lIns="0" tIns="0" rIns="0" bIns="0" rtlCol="0" anchor="ctr">
            <a:spAutoFit/>
          </a:bodyPr>
          <a:lstStyle/>
          <a:p>
            <a:pPr>
              <a:spcAft>
                <a:spcPts val="600"/>
              </a:spcAft>
            </a:pPr>
            <a:r>
              <a:rPr lang="en-US" sz="2200" dirty="0"/>
              <a:t>Migrating to Azure DevOps </a:t>
            </a:r>
          </a:p>
        </p:txBody>
      </p:sp>
      <p:cxnSp>
        <p:nvCxnSpPr>
          <p:cNvPr id="37" name="Straight Connector 36">
            <a:extLst>
              <a:ext uri="{FF2B5EF4-FFF2-40B4-BE49-F238E27FC236}">
                <a16:creationId xmlns:a16="http://schemas.microsoft.com/office/drawing/2014/main" id="{7C320714-731C-4B6A-8A6A-94DD636DF113}"/>
              </a:ext>
              <a:ext uri="{C183D7F6-B498-43B3-948B-1728B52AA6E4}">
                <adec:decorative xmlns:adec="http://schemas.microsoft.com/office/drawing/2017/decorative" val="1"/>
              </a:ext>
            </a:extLst>
          </p:cNvPr>
          <p:cNvCxnSpPr>
            <a:cxnSpLocks/>
          </p:cNvCxnSpPr>
          <p:nvPr/>
        </p:nvCxnSpPr>
        <p:spPr>
          <a:xfrm>
            <a:off x="7437970" y="2358996"/>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lab flask">
            <a:extLst>
              <a:ext uri="{FF2B5EF4-FFF2-40B4-BE49-F238E27FC236}">
                <a16:creationId xmlns:a16="http://schemas.microsoft.com/office/drawing/2014/main" id="{49633506-07F7-4777-8800-4962336C901A}"/>
              </a:ext>
            </a:extLst>
          </p:cNvPr>
          <p:cNvPicPr>
            <a:picLocks noChangeAspect="1"/>
          </p:cNvPicPr>
          <p:nvPr/>
        </p:nvPicPr>
        <p:blipFill>
          <a:blip r:embed="rId8"/>
          <a:stretch>
            <a:fillRect/>
          </a:stretch>
        </p:blipFill>
        <p:spPr>
          <a:xfrm>
            <a:off x="6277308" y="2542635"/>
            <a:ext cx="950976" cy="950976"/>
          </a:xfrm>
          <a:prstGeom prst="rect">
            <a:avLst/>
          </a:prstGeom>
        </p:spPr>
      </p:pic>
      <p:sp>
        <p:nvSpPr>
          <p:cNvPr id="41" name="TextBox 40">
            <a:extLst>
              <a:ext uri="{FF2B5EF4-FFF2-40B4-BE49-F238E27FC236}">
                <a16:creationId xmlns:a16="http://schemas.microsoft.com/office/drawing/2014/main" id="{F5734476-DA85-4C38-A98B-410CC92C5379}"/>
              </a:ext>
            </a:extLst>
          </p:cNvPr>
          <p:cNvSpPr txBox="1"/>
          <p:nvPr/>
        </p:nvSpPr>
        <p:spPr>
          <a:xfrm>
            <a:off x="7455257" y="2848846"/>
            <a:ext cx="4431943" cy="338554"/>
          </a:xfrm>
          <a:prstGeom prst="rect">
            <a:avLst/>
          </a:prstGeom>
          <a:noFill/>
        </p:spPr>
        <p:txBody>
          <a:bodyPr wrap="square" lIns="0" tIns="0" rIns="0" bIns="0" rtlCol="0" anchor="ctr">
            <a:spAutoFit/>
          </a:bodyPr>
          <a:lstStyle/>
          <a:p>
            <a:pPr>
              <a:spcAft>
                <a:spcPts val="600"/>
              </a:spcAft>
            </a:pPr>
            <a:r>
              <a:rPr lang="en-US" sz="2200" dirty="0"/>
              <a:t>Lab</a:t>
            </a:r>
          </a:p>
        </p:txBody>
      </p:sp>
      <p:cxnSp>
        <p:nvCxnSpPr>
          <p:cNvPr id="43" name="Straight Connector 42">
            <a:extLst>
              <a:ext uri="{FF2B5EF4-FFF2-40B4-BE49-F238E27FC236}">
                <a16:creationId xmlns:a16="http://schemas.microsoft.com/office/drawing/2014/main" id="{83A26A24-767E-45A0-93C8-985EA44A9E6B}"/>
              </a:ext>
              <a:ext uri="{C183D7F6-B498-43B3-948B-1728B52AA6E4}">
                <adec:decorative xmlns:adec="http://schemas.microsoft.com/office/drawing/2017/decorative" val="1"/>
              </a:ext>
            </a:extLst>
          </p:cNvPr>
          <p:cNvCxnSpPr>
            <a:cxnSpLocks/>
          </p:cNvCxnSpPr>
          <p:nvPr/>
        </p:nvCxnSpPr>
        <p:spPr>
          <a:xfrm>
            <a:off x="7437970" y="3677250"/>
            <a:ext cx="44319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document with a checkmark">
            <a:extLst>
              <a:ext uri="{FF2B5EF4-FFF2-40B4-BE49-F238E27FC236}">
                <a16:creationId xmlns:a16="http://schemas.microsoft.com/office/drawing/2014/main" id="{EB120493-457E-4AD7-A51F-C395F3CEBB15}"/>
              </a:ext>
            </a:extLst>
          </p:cNvPr>
          <p:cNvPicPr>
            <a:picLocks noChangeAspect="1"/>
          </p:cNvPicPr>
          <p:nvPr/>
        </p:nvPicPr>
        <p:blipFill>
          <a:blip r:embed="rId9"/>
          <a:stretch>
            <a:fillRect/>
          </a:stretch>
        </p:blipFill>
        <p:spPr>
          <a:xfrm>
            <a:off x="6277308" y="3860889"/>
            <a:ext cx="950976" cy="950976"/>
          </a:xfrm>
          <a:prstGeom prst="rect">
            <a:avLst/>
          </a:prstGeom>
        </p:spPr>
      </p:pic>
      <p:sp>
        <p:nvSpPr>
          <p:cNvPr id="47" name="TextBox 46">
            <a:extLst>
              <a:ext uri="{FF2B5EF4-FFF2-40B4-BE49-F238E27FC236}">
                <a16:creationId xmlns:a16="http://schemas.microsoft.com/office/drawing/2014/main" id="{5144FF39-65D1-4385-9225-C46775259561}"/>
              </a:ext>
            </a:extLst>
          </p:cNvPr>
          <p:cNvSpPr txBox="1"/>
          <p:nvPr/>
        </p:nvSpPr>
        <p:spPr>
          <a:xfrm>
            <a:off x="7455257" y="4167100"/>
            <a:ext cx="4431943" cy="338554"/>
          </a:xfrm>
          <a:prstGeom prst="rect">
            <a:avLst/>
          </a:prstGeom>
          <a:noFill/>
        </p:spPr>
        <p:txBody>
          <a:bodyPr wrap="square" lIns="0" tIns="0" rIns="0" bIns="0" rtlCol="0" anchor="ctr">
            <a:spAutoFit/>
          </a:bodyPr>
          <a:lstStyle/>
          <a:p>
            <a:pPr>
              <a:spcAft>
                <a:spcPts val="600"/>
              </a:spcAft>
            </a:pPr>
            <a:r>
              <a:rPr lang="en-US" sz="2200" dirty="0"/>
              <a:t>Module Review and Takeaways</a:t>
            </a:r>
          </a:p>
        </p:txBody>
      </p:sp>
    </p:spTree>
    <p:extLst>
      <p:ext uri="{BB962C8B-B14F-4D97-AF65-F5344CB8AC3E}">
        <p14:creationId xmlns:p14="http://schemas.microsoft.com/office/powerpoint/2010/main" val="231979024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2C7-02D3-465E-8B63-3083093538CF}"/>
              </a:ext>
            </a:extLst>
          </p:cNvPr>
          <p:cNvSpPr>
            <a:spLocks noGrp="1"/>
          </p:cNvSpPr>
          <p:nvPr>
            <p:ph type="title"/>
          </p:nvPr>
        </p:nvSpPr>
        <p:spPr>
          <a:xfrm>
            <a:off x="465138" y="632779"/>
            <a:ext cx="11533187" cy="411162"/>
          </a:xfrm>
        </p:spPr>
        <p:txBody>
          <a:bodyPr/>
          <a:lstStyle/>
          <a:p>
            <a:r>
              <a:rPr lang="en-US"/>
              <a:t>Principles of agile development</a:t>
            </a:r>
            <a:endParaRPr lang="en-US" dirty="0"/>
          </a:p>
        </p:txBody>
      </p:sp>
      <p:pic>
        <p:nvPicPr>
          <p:cNvPr id="18" name="Picture 17">
            <a:extLst>
              <a:ext uri="{FF2B5EF4-FFF2-40B4-BE49-F238E27FC236}">
                <a16:creationId xmlns:a16="http://schemas.microsoft.com/office/drawing/2014/main" id="{6565EBD8-CA08-48F5-BC87-AA37F8266A33}"/>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1315681"/>
            <a:ext cx="593525" cy="593522"/>
          </a:xfrm>
          <a:prstGeom prst="rect">
            <a:avLst/>
          </a:prstGeom>
        </p:spPr>
      </p:pic>
      <p:sp>
        <p:nvSpPr>
          <p:cNvPr id="20" name="Oval 19">
            <a:extLst>
              <a:ext uri="{FF2B5EF4-FFF2-40B4-BE49-F238E27FC236}">
                <a16:creationId xmlns:a16="http://schemas.microsoft.com/office/drawing/2014/main" id="{3305DAFE-6C03-4C07-9751-8346C30E7C61}"/>
              </a:ext>
              <a:ext uri="{C183D7F6-B498-43B3-948B-1728B52AA6E4}">
                <adec:decorative xmlns:adec="http://schemas.microsoft.com/office/drawing/2017/decorative" val="0"/>
              </a:ext>
            </a:extLst>
          </p:cNvPr>
          <p:cNvSpPr/>
          <p:nvPr/>
        </p:nvSpPr>
        <p:spPr bwMode="auto">
          <a:xfrm rot="10800000" flipV="1">
            <a:off x="540888" y="142953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ea typeface="Segoe UI" pitchFamily="34" charset="0"/>
                <a:cs typeface="Segoe UI" pitchFamily="34" charset="0"/>
              </a:rPr>
              <a:t>1</a:t>
            </a:r>
          </a:p>
        </p:txBody>
      </p:sp>
      <p:sp>
        <p:nvSpPr>
          <p:cNvPr id="4" name="Rectangle 3">
            <a:extLst>
              <a:ext uri="{FF2B5EF4-FFF2-40B4-BE49-F238E27FC236}">
                <a16:creationId xmlns:a16="http://schemas.microsoft.com/office/drawing/2014/main" id="{123A909F-AE51-4103-88E4-3D3899F31114}"/>
              </a:ext>
            </a:extLst>
          </p:cNvPr>
          <p:cNvSpPr/>
          <p:nvPr/>
        </p:nvSpPr>
        <p:spPr>
          <a:xfrm>
            <a:off x="1199056" y="1458554"/>
            <a:ext cx="4846143" cy="615553"/>
          </a:xfrm>
          <a:prstGeom prst="rect">
            <a:avLst/>
          </a:prstGeom>
        </p:spPr>
        <p:txBody>
          <a:bodyPr wrap="square" lIns="0" tIns="0" rIns="0" bIns="0">
            <a:spAutoFit/>
          </a:bodyPr>
          <a:lstStyle/>
          <a:p>
            <a:r>
              <a:rPr lang="en-US" sz="2000" dirty="0"/>
              <a:t>Satisfy the customer through early and continuous delivery of valuable software</a:t>
            </a:r>
          </a:p>
        </p:txBody>
      </p:sp>
      <p:pic>
        <p:nvPicPr>
          <p:cNvPr id="77" name="Picture 76">
            <a:extLst>
              <a:ext uri="{FF2B5EF4-FFF2-40B4-BE49-F238E27FC236}">
                <a16:creationId xmlns:a16="http://schemas.microsoft.com/office/drawing/2014/main" id="{6DDF1E02-D5CE-41B8-A91E-04D88F147817}"/>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2227976"/>
            <a:ext cx="593525" cy="593522"/>
          </a:xfrm>
          <a:prstGeom prst="rect">
            <a:avLst/>
          </a:prstGeom>
        </p:spPr>
      </p:pic>
      <p:sp>
        <p:nvSpPr>
          <p:cNvPr id="71" name="Oval 70">
            <a:extLst>
              <a:ext uri="{FF2B5EF4-FFF2-40B4-BE49-F238E27FC236}">
                <a16:creationId xmlns:a16="http://schemas.microsoft.com/office/drawing/2014/main" id="{1DD968D0-1506-4571-9689-B159134443BE}"/>
              </a:ext>
              <a:ext uri="{C183D7F6-B498-43B3-948B-1728B52AA6E4}">
                <adec:decorative xmlns:adec="http://schemas.microsoft.com/office/drawing/2017/decorative" val="0"/>
              </a:ext>
            </a:extLst>
          </p:cNvPr>
          <p:cNvSpPr/>
          <p:nvPr/>
        </p:nvSpPr>
        <p:spPr bwMode="auto">
          <a:xfrm rot="10800000" flipV="1">
            <a:off x="540888" y="23418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2</a:t>
            </a:r>
          </a:p>
        </p:txBody>
      </p:sp>
      <p:sp>
        <p:nvSpPr>
          <p:cNvPr id="5" name="Rectangle 4">
            <a:extLst>
              <a:ext uri="{FF2B5EF4-FFF2-40B4-BE49-F238E27FC236}">
                <a16:creationId xmlns:a16="http://schemas.microsoft.com/office/drawing/2014/main" id="{431869E5-C40E-45A6-8A79-BCBCC6358AA9}"/>
              </a:ext>
            </a:extLst>
          </p:cNvPr>
          <p:cNvSpPr/>
          <p:nvPr/>
        </p:nvSpPr>
        <p:spPr>
          <a:xfrm>
            <a:off x="1199056" y="2370849"/>
            <a:ext cx="4846143" cy="307777"/>
          </a:xfrm>
          <a:prstGeom prst="rect">
            <a:avLst/>
          </a:prstGeom>
        </p:spPr>
        <p:txBody>
          <a:bodyPr wrap="square" lIns="0" tIns="0" rIns="0" bIns="0">
            <a:spAutoFit/>
          </a:bodyPr>
          <a:lstStyle/>
          <a:p>
            <a:r>
              <a:rPr lang="en-US" sz="2000" dirty="0"/>
              <a:t>Welcome changing requirements</a:t>
            </a:r>
          </a:p>
        </p:txBody>
      </p:sp>
      <p:pic>
        <p:nvPicPr>
          <p:cNvPr id="83" name="Picture 82">
            <a:extLst>
              <a:ext uri="{FF2B5EF4-FFF2-40B4-BE49-F238E27FC236}">
                <a16:creationId xmlns:a16="http://schemas.microsoft.com/office/drawing/2014/main" id="{1F295DA7-97B4-4B26-A867-C3EF70CC21C9}"/>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3140271"/>
            <a:ext cx="593525" cy="593522"/>
          </a:xfrm>
          <a:prstGeom prst="rect">
            <a:avLst/>
          </a:prstGeom>
        </p:spPr>
      </p:pic>
      <p:sp>
        <p:nvSpPr>
          <p:cNvPr id="66" name="Oval 65">
            <a:extLst>
              <a:ext uri="{FF2B5EF4-FFF2-40B4-BE49-F238E27FC236}">
                <a16:creationId xmlns:a16="http://schemas.microsoft.com/office/drawing/2014/main" id="{F3A15376-9178-4CF2-B756-BE45423BD404}"/>
              </a:ext>
              <a:ext uri="{C183D7F6-B498-43B3-948B-1728B52AA6E4}">
                <adec:decorative xmlns:adec="http://schemas.microsoft.com/office/drawing/2017/decorative" val="0"/>
              </a:ext>
            </a:extLst>
          </p:cNvPr>
          <p:cNvSpPr/>
          <p:nvPr/>
        </p:nvSpPr>
        <p:spPr bwMode="auto">
          <a:xfrm rot="10800000" flipV="1">
            <a:off x="540888" y="325412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3</a:t>
            </a:r>
          </a:p>
        </p:txBody>
      </p:sp>
      <p:sp>
        <p:nvSpPr>
          <p:cNvPr id="6" name="Rectangle 5">
            <a:extLst>
              <a:ext uri="{FF2B5EF4-FFF2-40B4-BE49-F238E27FC236}">
                <a16:creationId xmlns:a16="http://schemas.microsoft.com/office/drawing/2014/main" id="{49474FF0-F002-4F0A-89EA-02BAB8B386CE}"/>
              </a:ext>
            </a:extLst>
          </p:cNvPr>
          <p:cNvSpPr/>
          <p:nvPr/>
        </p:nvSpPr>
        <p:spPr>
          <a:xfrm>
            <a:off x="1199056" y="3283144"/>
            <a:ext cx="4846143" cy="307777"/>
          </a:xfrm>
          <a:prstGeom prst="rect">
            <a:avLst/>
          </a:prstGeom>
        </p:spPr>
        <p:txBody>
          <a:bodyPr wrap="square" lIns="0" tIns="0" rIns="0" bIns="0">
            <a:spAutoFit/>
          </a:bodyPr>
          <a:lstStyle/>
          <a:p>
            <a:r>
              <a:rPr lang="en-US" sz="2000" dirty="0"/>
              <a:t>Deliver working software frequently</a:t>
            </a:r>
          </a:p>
        </p:txBody>
      </p:sp>
      <p:pic>
        <p:nvPicPr>
          <p:cNvPr id="82" name="Picture 81">
            <a:extLst>
              <a:ext uri="{FF2B5EF4-FFF2-40B4-BE49-F238E27FC236}">
                <a16:creationId xmlns:a16="http://schemas.microsoft.com/office/drawing/2014/main" id="{ADF3CA4B-E933-4200-AC98-F968851EC2F5}"/>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4052566"/>
            <a:ext cx="593525" cy="593522"/>
          </a:xfrm>
          <a:prstGeom prst="rect">
            <a:avLst/>
          </a:prstGeom>
        </p:spPr>
      </p:pic>
      <p:sp>
        <p:nvSpPr>
          <p:cNvPr id="60" name="Oval 59">
            <a:extLst>
              <a:ext uri="{FF2B5EF4-FFF2-40B4-BE49-F238E27FC236}">
                <a16:creationId xmlns:a16="http://schemas.microsoft.com/office/drawing/2014/main" id="{4622D20F-B67A-4C92-B57C-642F29A23B87}"/>
              </a:ext>
              <a:ext uri="{C183D7F6-B498-43B3-948B-1728B52AA6E4}">
                <adec:decorative xmlns:adec="http://schemas.microsoft.com/office/drawing/2017/decorative" val="0"/>
              </a:ext>
            </a:extLst>
          </p:cNvPr>
          <p:cNvSpPr/>
          <p:nvPr/>
        </p:nvSpPr>
        <p:spPr bwMode="auto">
          <a:xfrm rot="10800000" flipV="1">
            <a:off x="540889" y="416641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4</a:t>
            </a:r>
          </a:p>
        </p:txBody>
      </p:sp>
      <p:sp>
        <p:nvSpPr>
          <p:cNvPr id="7" name="Rectangle 6">
            <a:extLst>
              <a:ext uri="{FF2B5EF4-FFF2-40B4-BE49-F238E27FC236}">
                <a16:creationId xmlns:a16="http://schemas.microsoft.com/office/drawing/2014/main" id="{DB9262F5-9FC1-499E-96A8-81A654A983FD}"/>
              </a:ext>
            </a:extLst>
          </p:cNvPr>
          <p:cNvSpPr/>
          <p:nvPr/>
        </p:nvSpPr>
        <p:spPr>
          <a:xfrm>
            <a:off x="1199056" y="4195439"/>
            <a:ext cx="4846143" cy="307777"/>
          </a:xfrm>
          <a:prstGeom prst="rect">
            <a:avLst/>
          </a:prstGeom>
        </p:spPr>
        <p:txBody>
          <a:bodyPr wrap="square" lIns="0" tIns="0" rIns="0" bIns="0">
            <a:spAutoFit/>
          </a:bodyPr>
          <a:lstStyle/>
          <a:p>
            <a:r>
              <a:rPr lang="en-US" sz="2000" dirty="0"/>
              <a:t>Work together throughout the project</a:t>
            </a:r>
          </a:p>
        </p:txBody>
      </p:sp>
      <p:pic>
        <p:nvPicPr>
          <p:cNvPr id="81" name="Picture 80">
            <a:extLst>
              <a:ext uri="{FF2B5EF4-FFF2-40B4-BE49-F238E27FC236}">
                <a16:creationId xmlns:a16="http://schemas.microsoft.com/office/drawing/2014/main" id="{1BE73138-E859-4A7B-A1CA-F7C312A9DA60}"/>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4975876"/>
            <a:ext cx="593525" cy="593522"/>
          </a:xfrm>
          <a:prstGeom prst="rect">
            <a:avLst/>
          </a:prstGeom>
        </p:spPr>
      </p:pic>
      <p:sp>
        <p:nvSpPr>
          <p:cNvPr id="63" name="Oval 62">
            <a:extLst>
              <a:ext uri="{FF2B5EF4-FFF2-40B4-BE49-F238E27FC236}">
                <a16:creationId xmlns:a16="http://schemas.microsoft.com/office/drawing/2014/main" id="{C89D60CA-C163-4BF8-9C29-AC5CA089AD0C}"/>
              </a:ext>
              <a:ext uri="{C183D7F6-B498-43B3-948B-1728B52AA6E4}">
                <adec:decorative xmlns:adec="http://schemas.microsoft.com/office/drawing/2017/decorative" val="0"/>
              </a:ext>
            </a:extLst>
          </p:cNvPr>
          <p:cNvSpPr/>
          <p:nvPr/>
        </p:nvSpPr>
        <p:spPr bwMode="auto">
          <a:xfrm rot="10800000" flipV="1">
            <a:off x="540888" y="50897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5</a:t>
            </a:r>
          </a:p>
        </p:txBody>
      </p:sp>
      <p:sp>
        <p:nvSpPr>
          <p:cNvPr id="8" name="Rectangle 7">
            <a:extLst>
              <a:ext uri="{FF2B5EF4-FFF2-40B4-BE49-F238E27FC236}">
                <a16:creationId xmlns:a16="http://schemas.microsoft.com/office/drawing/2014/main" id="{3A2CED33-AE08-4439-B0A5-D7A290BB1E81}"/>
              </a:ext>
            </a:extLst>
          </p:cNvPr>
          <p:cNvSpPr/>
          <p:nvPr/>
        </p:nvSpPr>
        <p:spPr>
          <a:xfrm>
            <a:off x="1199056" y="4964861"/>
            <a:ext cx="4846143" cy="615553"/>
          </a:xfrm>
          <a:prstGeom prst="rect">
            <a:avLst/>
          </a:prstGeom>
        </p:spPr>
        <p:txBody>
          <a:bodyPr wrap="square" lIns="0" tIns="0" rIns="0" bIns="0">
            <a:spAutoFit/>
          </a:bodyPr>
          <a:lstStyle/>
          <a:p>
            <a:r>
              <a:rPr lang="en-US" sz="2000" dirty="0"/>
              <a:t>Build projects around motivated individuals</a:t>
            </a:r>
          </a:p>
        </p:txBody>
      </p:sp>
      <p:pic>
        <p:nvPicPr>
          <p:cNvPr id="88" name="Picture 87">
            <a:extLst>
              <a:ext uri="{FF2B5EF4-FFF2-40B4-BE49-F238E27FC236}">
                <a16:creationId xmlns:a16="http://schemas.microsoft.com/office/drawing/2014/main" id="{EA67FF76-367A-4092-8658-B29593D9529B}"/>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7" y="5899186"/>
            <a:ext cx="593525" cy="593522"/>
          </a:xfrm>
          <a:prstGeom prst="rect">
            <a:avLst/>
          </a:prstGeom>
        </p:spPr>
      </p:pic>
      <p:sp>
        <p:nvSpPr>
          <p:cNvPr id="76" name="Oval 75">
            <a:extLst>
              <a:ext uri="{FF2B5EF4-FFF2-40B4-BE49-F238E27FC236}">
                <a16:creationId xmlns:a16="http://schemas.microsoft.com/office/drawing/2014/main" id="{860F5318-945A-4EE8-A41E-38F0A15E7780}"/>
              </a:ext>
              <a:ext uri="{C183D7F6-B498-43B3-948B-1728B52AA6E4}">
                <adec:decorative xmlns:adec="http://schemas.microsoft.com/office/drawing/2017/decorative" val="0"/>
              </a:ext>
            </a:extLst>
          </p:cNvPr>
          <p:cNvSpPr/>
          <p:nvPr/>
        </p:nvSpPr>
        <p:spPr bwMode="auto">
          <a:xfrm rot="10800000" flipV="1">
            <a:off x="540888" y="601303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6</a:t>
            </a:r>
          </a:p>
        </p:txBody>
      </p:sp>
      <p:sp>
        <p:nvSpPr>
          <p:cNvPr id="9" name="Rectangle 8">
            <a:extLst>
              <a:ext uri="{FF2B5EF4-FFF2-40B4-BE49-F238E27FC236}">
                <a16:creationId xmlns:a16="http://schemas.microsoft.com/office/drawing/2014/main" id="{75C1A2F4-D2B6-4460-80BC-88257F475032}"/>
              </a:ext>
            </a:extLst>
          </p:cNvPr>
          <p:cNvSpPr/>
          <p:nvPr/>
        </p:nvSpPr>
        <p:spPr>
          <a:xfrm>
            <a:off x="1199056" y="6042059"/>
            <a:ext cx="4846143" cy="307777"/>
          </a:xfrm>
          <a:prstGeom prst="rect">
            <a:avLst/>
          </a:prstGeom>
        </p:spPr>
        <p:txBody>
          <a:bodyPr wrap="square" lIns="0" tIns="0" rIns="0" bIns="0">
            <a:spAutoFit/>
          </a:bodyPr>
          <a:lstStyle/>
          <a:p>
            <a:r>
              <a:rPr lang="en-US" sz="2000" dirty="0"/>
              <a:t>Use face-to-face conversation</a:t>
            </a:r>
          </a:p>
        </p:txBody>
      </p:sp>
      <p:pic>
        <p:nvPicPr>
          <p:cNvPr id="91" name="Picture 90">
            <a:extLst>
              <a:ext uri="{FF2B5EF4-FFF2-40B4-BE49-F238E27FC236}">
                <a16:creationId xmlns:a16="http://schemas.microsoft.com/office/drawing/2014/main" id="{DF8C1C6F-8C31-4091-AE35-2439C5D01512}"/>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1315681"/>
            <a:ext cx="593525" cy="593522"/>
          </a:xfrm>
          <a:prstGeom prst="rect">
            <a:avLst/>
          </a:prstGeom>
        </p:spPr>
      </p:pic>
      <p:sp>
        <p:nvSpPr>
          <p:cNvPr id="39" name="Oval 38">
            <a:extLst>
              <a:ext uri="{FF2B5EF4-FFF2-40B4-BE49-F238E27FC236}">
                <a16:creationId xmlns:a16="http://schemas.microsoft.com/office/drawing/2014/main" id="{68C3D310-DF57-4B91-9C0B-B8468F30BC82}"/>
              </a:ext>
              <a:ext uri="{C183D7F6-B498-43B3-948B-1728B52AA6E4}">
                <adec:decorative xmlns:adec="http://schemas.microsoft.com/office/drawing/2017/decorative" val="0"/>
              </a:ext>
            </a:extLst>
          </p:cNvPr>
          <p:cNvSpPr/>
          <p:nvPr/>
        </p:nvSpPr>
        <p:spPr bwMode="auto">
          <a:xfrm rot="10800000" flipV="1">
            <a:off x="6263331" y="1429533"/>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7</a:t>
            </a:r>
          </a:p>
        </p:txBody>
      </p:sp>
      <p:sp>
        <p:nvSpPr>
          <p:cNvPr id="10" name="Rectangle 9">
            <a:extLst>
              <a:ext uri="{FF2B5EF4-FFF2-40B4-BE49-F238E27FC236}">
                <a16:creationId xmlns:a16="http://schemas.microsoft.com/office/drawing/2014/main" id="{EFC23633-85AC-4188-98F7-8BD1C743E9BD}"/>
              </a:ext>
            </a:extLst>
          </p:cNvPr>
          <p:cNvSpPr/>
          <p:nvPr/>
        </p:nvSpPr>
        <p:spPr>
          <a:xfrm>
            <a:off x="6959599" y="1260222"/>
            <a:ext cx="4846143" cy="615553"/>
          </a:xfrm>
          <a:prstGeom prst="rect">
            <a:avLst/>
          </a:prstGeom>
        </p:spPr>
        <p:txBody>
          <a:bodyPr wrap="square" lIns="0" tIns="0" rIns="0" bIns="0">
            <a:spAutoFit/>
          </a:bodyPr>
          <a:lstStyle/>
          <a:p>
            <a:r>
              <a:rPr lang="en-US" sz="2000" dirty="0"/>
              <a:t>Measure progress through working software</a:t>
            </a:r>
          </a:p>
        </p:txBody>
      </p:sp>
      <p:pic>
        <p:nvPicPr>
          <p:cNvPr id="92" name="Picture 91">
            <a:extLst>
              <a:ext uri="{FF2B5EF4-FFF2-40B4-BE49-F238E27FC236}">
                <a16:creationId xmlns:a16="http://schemas.microsoft.com/office/drawing/2014/main" id="{EB440F69-A715-412B-B07A-380B6E28E1E7}"/>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2227976"/>
            <a:ext cx="593525" cy="593522"/>
          </a:xfrm>
          <a:prstGeom prst="rect">
            <a:avLst/>
          </a:prstGeom>
        </p:spPr>
      </p:pic>
      <p:sp>
        <p:nvSpPr>
          <p:cNvPr id="70" name="Oval 69">
            <a:extLst>
              <a:ext uri="{FF2B5EF4-FFF2-40B4-BE49-F238E27FC236}">
                <a16:creationId xmlns:a16="http://schemas.microsoft.com/office/drawing/2014/main" id="{64F813D1-D055-49E5-BA55-651E4AAB5FEC}"/>
              </a:ext>
              <a:ext uri="{C183D7F6-B498-43B3-948B-1728B52AA6E4}">
                <adec:decorative xmlns:adec="http://schemas.microsoft.com/office/drawing/2017/decorative" val="0"/>
              </a:ext>
            </a:extLst>
          </p:cNvPr>
          <p:cNvSpPr/>
          <p:nvPr/>
        </p:nvSpPr>
        <p:spPr bwMode="auto">
          <a:xfrm rot="10800000" flipV="1">
            <a:off x="6263331" y="23418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8</a:t>
            </a:r>
          </a:p>
        </p:txBody>
      </p:sp>
      <p:sp>
        <p:nvSpPr>
          <p:cNvPr id="11" name="Rectangle 10">
            <a:extLst>
              <a:ext uri="{FF2B5EF4-FFF2-40B4-BE49-F238E27FC236}">
                <a16:creationId xmlns:a16="http://schemas.microsoft.com/office/drawing/2014/main" id="{C9BF4192-5E68-491B-8FC3-6A4840E43266}"/>
              </a:ext>
            </a:extLst>
          </p:cNvPr>
          <p:cNvSpPr/>
          <p:nvPr/>
        </p:nvSpPr>
        <p:spPr>
          <a:xfrm>
            <a:off x="6959599" y="2170172"/>
            <a:ext cx="4846143" cy="647251"/>
          </a:xfrm>
          <a:prstGeom prst="rect">
            <a:avLst/>
          </a:prstGeom>
        </p:spPr>
        <p:txBody>
          <a:bodyPr wrap="square" lIns="0" tIns="0" rIns="0" bIns="0">
            <a:noAutofit/>
          </a:bodyPr>
          <a:lstStyle/>
          <a:p>
            <a:r>
              <a:rPr lang="en-US" sz="2000" dirty="0"/>
              <a:t>Agile processes promote sustainable development</a:t>
            </a:r>
          </a:p>
        </p:txBody>
      </p:sp>
      <p:pic>
        <p:nvPicPr>
          <p:cNvPr id="95" name="Picture 94">
            <a:extLst>
              <a:ext uri="{FF2B5EF4-FFF2-40B4-BE49-F238E27FC236}">
                <a16:creationId xmlns:a16="http://schemas.microsoft.com/office/drawing/2014/main" id="{0503E3E0-3650-48E1-A8DE-0BEDF044ADC8}"/>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3140271"/>
            <a:ext cx="593525" cy="593522"/>
          </a:xfrm>
          <a:prstGeom prst="rect">
            <a:avLst/>
          </a:prstGeom>
        </p:spPr>
      </p:pic>
      <p:sp>
        <p:nvSpPr>
          <p:cNvPr id="42" name="Oval 41">
            <a:extLst>
              <a:ext uri="{FF2B5EF4-FFF2-40B4-BE49-F238E27FC236}">
                <a16:creationId xmlns:a16="http://schemas.microsoft.com/office/drawing/2014/main" id="{7510B749-913A-484D-A4D7-771D3D835866}"/>
              </a:ext>
              <a:ext uri="{C183D7F6-B498-43B3-948B-1728B52AA6E4}">
                <adec:decorative xmlns:adec="http://schemas.microsoft.com/office/drawing/2017/decorative" val="0"/>
              </a:ext>
            </a:extLst>
          </p:cNvPr>
          <p:cNvSpPr/>
          <p:nvPr/>
        </p:nvSpPr>
        <p:spPr bwMode="auto">
          <a:xfrm rot="10800000" flipV="1">
            <a:off x="6263331" y="3254122"/>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9</a:t>
            </a:r>
          </a:p>
        </p:txBody>
      </p:sp>
      <p:sp>
        <p:nvSpPr>
          <p:cNvPr id="12" name="Rectangle 11">
            <a:extLst>
              <a:ext uri="{FF2B5EF4-FFF2-40B4-BE49-F238E27FC236}">
                <a16:creationId xmlns:a16="http://schemas.microsoft.com/office/drawing/2014/main" id="{E71059D4-AAE2-4645-A950-69A22DC7278F}"/>
              </a:ext>
            </a:extLst>
          </p:cNvPr>
          <p:cNvSpPr/>
          <p:nvPr/>
        </p:nvSpPr>
        <p:spPr>
          <a:xfrm>
            <a:off x="6959599" y="3113406"/>
            <a:ext cx="4846143" cy="647251"/>
          </a:xfrm>
          <a:prstGeom prst="rect">
            <a:avLst/>
          </a:prstGeom>
        </p:spPr>
        <p:txBody>
          <a:bodyPr wrap="square" lIns="0" tIns="0" rIns="0" bIns="0">
            <a:noAutofit/>
          </a:bodyPr>
          <a:lstStyle/>
          <a:p>
            <a:r>
              <a:rPr lang="en-US" sz="2000" dirty="0"/>
              <a:t>Continuous attention to technical excellence and good design </a:t>
            </a:r>
          </a:p>
        </p:txBody>
      </p:sp>
      <p:pic>
        <p:nvPicPr>
          <p:cNvPr id="94" name="Picture 93">
            <a:extLst>
              <a:ext uri="{FF2B5EF4-FFF2-40B4-BE49-F238E27FC236}">
                <a16:creationId xmlns:a16="http://schemas.microsoft.com/office/drawing/2014/main" id="{A2312BE1-7073-479D-BE01-4711A0F7026D}"/>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4052566"/>
            <a:ext cx="593525" cy="593522"/>
          </a:xfrm>
          <a:prstGeom prst="rect">
            <a:avLst/>
          </a:prstGeom>
        </p:spPr>
      </p:pic>
      <p:sp>
        <p:nvSpPr>
          <p:cNvPr id="45" name="Oval 44">
            <a:extLst>
              <a:ext uri="{FF2B5EF4-FFF2-40B4-BE49-F238E27FC236}">
                <a16:creationId xmlns:a16="http://schemas.microsoft.com/office/drawing/2014/main" id="{4BCDCB8A-5E3B-4D83-8E2A-BD9DDB308808}"/>
              </a:ext>
              <a:ext uri="{C183D7F6-B498-43B3-948B-1728B52AA6E4}">
                <adec:decorative xmlns:adec="http://schemas.microsoft.com/office/drawing/2017/decorative" val="0"/>
              </a:ext>
            </a:extLst>
          </p:cNvPr>
          <p:cNvSpPr/>
          <p:nvPr/>
        </p:nvSpPr>
        <p:spPr bwMode="auto">
          <a:xfrm rot="10800000" flipV="1">
            <a:off x="6263332" y="416641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10</a:t>
            </a:r>
          </a:p>
        </p:txBody>
      </p:sp>
      <p:sp>
        <p:nvSpPr>
          <p:cNvPr id="13" name="Rectangle 12">
            <a:extLst>
              <a:ext uri="{FF2B5EF4-FFF2-40B4-BE49-F238E27FC236}">
                <a16:creationId xmlns:a16="http://schemas.microsoft.com/office/drawing/2014/main" id="{299F53D8-7B2F-44AE-AA66-301E7B704904}"/>
              </a:ext>
            </a:extLst>
          </p:cNvPr>
          <p:cNvSpPr/>
          <p:nvPr/>
        </p:nvSpPr>
        <p:spPr>
          <a:xfrm>
            <a:off x="6959599" y="4041132"/>
            <a:ext cx="4846143" cy="615553"/>
          </a:xfrm>
          <a:prstGeom prst="rect">
            <a:avLst/>
          </a:prstGeom>
        </p:spPr>
        <p:txBody>
          <a:bodyPr wrap="square" lIns="0" tIns="0" rIns="0" bIns="0">
            <a:spAutoFit/>
          </a:bodyPr>
          <a:lstStyle/>
          <a:p>
            <a:r>
              <a:rPr lang="en-US" sz="2000" dirty="0"/>
              <a:t>Simplicity - the art of maximizing the amount of work not done</a:t>
            </a:r>
          </a:p>
        </p:txBody>
      </p:sp>
      <p:pic>
        <p:nvPicPr>
          <p:cNvPr id="93" name="Picture 92">
            <a:extLst>
              <a:ext uri="{FF2B5EF4-FFF2-40B4-BE49-F238E27FC236}">
                <a16:creationId xmlns:a16="http://schemas.microsoft.com/office/drawing/2014/main" id="{BD052F75-71D5-4399-A702-A48BE5A733A4}"/>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4975876"/>
            <a:ext cx="593525" cy="593522"/>
          </a:xfrm>
          <a:prstGeom prst="rect">
            <a:avLst/>
          </a:prstGeom>
        </p:spPr>
      </p:pic>
      <p:sp>
        <p:nvSpPr>
          <p:cNvPr id="54" name="Oval 53">
            <a:extLst>
              <a:ext uri="{FF2B5EF4-FFF2-40B4-BE49-F238E27FC236}">
                <a16:creationId xmlns:a16="http://schemas.microsoft.com/office/drawing/2014/main" id="{1FFE3BAA-2750-4035-A429-3D272E385C03}"/>
              </a:ext>
              <a:ext uri="{C183D7F6-B498-43B3-948B-1728B52AA6E4}">
                <adec:decorative xmlns:adec="http://schemas.microsoft.com/office/drawing/2017/decorative" val="0"/>
              </a:ext>
            </a:extLst>
          </p:cNvPr>
          <p:cNvSpPr/>
          <p:nvPr/>
        </p:nvSpPr>
        <p:spPr bwMode="auto">
          <a:xfrm rot="10800000" flipV="1">
            <a:off x="6263332" y="508972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11</a:t>
            </a:r>
          </a:p>
        </p:txBody>
      </p:sp>
      <p:sp>
        <p:nvSpPr>
          <p:cNvPr id="14" name="Rectangle 13">
            <a:extLst>
              <a:ext uri="{FF2B5EF4-FFF2-40B4-BE49-F238E27FC236}">
                <a16:creationId xmlns:a16="http://schemas.microsoft.com/office/drawing/2014/main" id="{AFF0FD1A-AE85-4359-91EF-1ECEA972632A}"/>
              </a:ext>
            </a:extLst>
          </p:cNvPr>
          <p:cNvSpPr/>
          <p:nvPr/>
        </p:nvSpPr>
        <p:spPr>
          <a:xfrm>
            <a:off x="6959599" y="5118749"/>
            <a:ext cx="4846143" cy="307777"/>
          </a:xfrm>
          <a:prstGeom prst="rect">
            <a:avLst/>
          </a:prstGeom>
        </p:spPr>
        <p:txBody>
          <a:bodyPr wrap="square" lIns="0" tIns="0" rIns="0" bIns="0">
            <a:spAutoFit/>
          </a:bodyPr>
          <a:lstStyle/>
          <a:p>
            <a:r>
              <a:rPr lang="en-US" sz="2000" dirty="0"/>
              <a:t>Use self-organizing teams</a:t>
            </a:r>
          </a:p>
        </p:txBody>
      </p:sp>
      <p:pic>
        <p:nvPicPr>
          <p:cNvPr id="96" name="Picture 95">
            <a:extLst>
              <a:ext uri="{FF2B5EF4-FFF2-40B4-BE49-F238E27FC236}">
                <a16:creationId xmlns:a16="http://schemas.microsoft.com/office/drawing/2014/main" id="{012D9254-BEAB-417D-8062-03D66AA2949F}"/>
              </a:ext>
              <a:ext uri="{C183D7F6-B498-43B3-948B-1728B52AA6E4}">
                <adec:decorative xmlns:adec="http://schemas.microsoft.com/office/drawing/2017/decorative" val="1"/>
              </a:ext>
            </a:extLst>
          </p:cNvPr>
          <p:cNvPicPr>
            <a:picLocks/>
          </p:cNvPicPr>
          <p:nvPr/>
        </p:nvPicPr>
        <p:blipFill>
          <a:blip r:embed="rId3"/>
          <a:stretch>
            <a:fillRect/>
          </a:stretch>
        </p:blipFill>
        <p:spPr>
          <a:xfrm>
            <a:off x="6149480" y="5899186"/>
            <a:ext cx="593525" cy="593522"/>
          </a:xfrm>
          <a:prstGeom prst="rect">
            <a:avLst/>
          </a:prstGeom>
        </p:spPr>
      </p:pic>
      <p:sp>
        <p:nvSpPr>
          <p:cNvPr id="57" name="Oval 56">
            <a:extLst>
              <a:ext uri="{FF2B5EF4-FFF2-40B4-BE49-F238E27FC236}">
                <a16:creationId xmlns:a16="http://schemas.microsoft.com/office/drawing/2014/main" id="{E32D2628-3DFF-4819-94D9-E5A5ACC7759C}"/>
              </a:ext>
              <a:ext uri="{C183D7F6-B498-43B3-948B-1728B52AA6E4}">
                <adec:decorative xmlns:adec="http://schemas.microsoft.com/office/drawing/2017/decorative" val="0"/>
              </a:ext>
            </a:extLst>
          </p:cNvPr>
          <p:cNvSpPr/>
          <p:nvPr/>
        </p:nvSpPr>
        <p:spPr bwMode="auto">
          <a:xfrm rot="10800000" flipV="1">
            <a:off x="6263332" y="6013037"/>
            <a:ext cx="365822" cy="365820"/>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solidFill>
                <a:latin typeface="+mj-lt"/>
                <a:cs typeface="Segoe UI" pitchFamily="34" charset="0"/>
              </a:rPr>
              <a:t>12</a:t>
            </a:r>
          </a:p>
        </p:txBody>
      </p:sp>
      <p:sp>
        <p:nvSpPr>
          <p:cNvPr id="15" name="Rectangle 14">
            <a:extLst>
              <a:ext uri="{FF2B5EF4-FFF2-40B4-BE49-F238E27FC236}">
                <a16:creationId xmlns:a16="http://schemas.microsoft.com/office/drawing/2014/main" id="{0B37BBB2-A05E-4FBD-B831-C679BFD3F219}"/>
              </a:ext>
            </a:extLst>
          </p:cNvPr>
          <p:cNvSpPr/>
          <p:nvPr/>
        </p:nvSpPr>
        <p:spPr>
          <a:xfrm>
            <a:off x="6959599" y="6042059"/>
            <a:ext cx="4846143" cy="307777"/>
          </a:xfrm>
          <a:prstGeom prst="rect">
            <a:avLst/>
          </a:prstGeom>
        </p:spPr>
        <p:txBody>
          <a:bodyPr wrap="square" lIns="0" tIns="0" rIns="0" bIns="0">
            <a:spAutoFit/>
          </a:bodyPr>
          <a:lstStyle/>
          <a:p>
            <a:r>
              <a:rPr lang="en-US" sz="2000" dirty="0"/>
              <a:t>Reflect on how to become more effective</a:t>
            </a:r>
          </a:p>
        </p:txBody>
      </p:sp>
      <p:sp>
        <p:nvSpPr>
          <p:cNvPr id="16" name="TextBox 15">
            <a:extLst>
              <a:ext uri="{FF2B5EF4-FFF2-40B4-BE49-F238E27FC236}">
                <a16:creationId xmlns:a16="http://schemas.microsoft.com/office/drawing/2014/main" id="{6BA4E2F0-AC76-4238-BCB0-DBFDCD83B582}"/>
              </a:ext>
            </a:extLst>
          </p:cNvPr>
          <p:cNvSpPr txBox="1"/>
          <p:nvPr/>
        </p:nvSpPr>
        <p:spPr>
          <a:xfrm>
            <a:off x="233680" y="6492708"/>
            <a:ext cx="12202795" cy="871008"/>
          </a:xfrm>
          <a:prstGeom prst="rect">
            <a:avLst/>
          </a:prstGeom>
          <a:noFill/>
        </p:spPr>
        <p:txBody>
          <a:bodyPr wrap="squar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rPr>
              <a:t>Source: </a:t>
            </a:r>
            <a:r>
              <a:rPr lang="en-US" sz="1600" dirty="0">
                <a:latin typeface="Segoe UI Light" pitchFamily="34" charset="0"/>
                <a:hlinkClick r:id="rId4"/>
              </a:rPr>
              <a:t>https://www.agilealliance.org/agile101/12-principles-behind-the-agile-manifesto/</a:t>
            </a:r>
            <a:endParaRPr lang="en-US" sz="1600" dirty="0">
              <a:latin typeface="Segoe UI Light" pitchFamily="34" charset="0"/>
            </a:endParaRPr>
          </a:p>
          <a:p>
            <a:pPr>
              <a:lnSpc>
                <a:spcPct val="90000"/>
              </a:lnSpc>
              <a:spcAft>
                <a:spcPts val="600"/>
              </a:spcAft>
            </a:pPr>
            <a:r>
              <a:rPr lang="en-AU"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7097831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5875-38E7-47E5-B152-C01D32781B12}"/>
              </a:ext>
            </a:extLst>
          </p:cNvPr>
          <p:cNvSpPr>
            <a:spLocks noGrp="1"/>
          </p:cNvSpPr>
          <p:nvPr>
            <p:ph type="title"/>
          </p:nvPr>
        </p:nvSpPr>
        <p:spPr>
          <a:xfrm>
            <a:off x="465138" y="632779"/>
            <a:ext cx="11533187" cy="411162"/>
          </a:xfrm>
        </p:spPr>
        <p:txBody>
          <a:bodyPr/>
          <a:lstStyle/>
          <a:p>
            <a:r>
              <a:rPr lang="en-US"/>
              <a:t>Creating organizational structures for agile practices</a:t>
            </a:r>
            <a:endParaRPr lang="en-US" dirty="0"/>
          </a:p>
        </p:txBody>
      </p:sp>
      <p:sp>
        <p:nvSpPr>
          <p:cNvPr id="5" name="Rectangle 4">
            <a:extLst>
              <a:ext uri="{FF2B5EF4-FFF2-40B4-BE49-F238E27FC236}">
                <a16:creationId xmlns:a16="http://schemas.microsoft.com/office/drawing/2014/main" id="{ADA92CDA-5570-468C-88AF-2FD2AFF56856}"/>
              </a:ext>
            </a:extLst>
          </p:cNvPr>
          <p:cNvSpPr/>
          <p:nvPr/>
        </p:nvSpPr>
        <p:spPr bwMode="auto">
          <a:xfrm>
            <a:off x="439739" y="1371599"/>
            <a:ext cx="5491162" cy="222797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Horizontal team structures divide teams according to the software architecture.</a:t>
            </a:r>
          </a:p>
        </p:txBody>
      </p:sp>
      <p:pic>
        <p:nvPicPr>
          <p:cNvPr id="7" name="Picture 6" descr="A Diagram of UI, SOA, Data with the line going through from email, Voices and TV for each of them">
            <a:extLst>
              <a:ext uri="{FF2B5EF4-FFF2-40B4-BE49-F238E27FC236}">
                <a16:creationId xmlns:a16="http://schemas.microsoft.com/office/drawing/2014/main" id="{C0244636-2F09-4419-8BE9-BC703FD47C86}"/>
              </a:ext>
            </a:extLst>
          </p:cNvPr>
          <p:cNvPicPr>
            <a:picLocks/>
          </p:cNvPicPr>
          <p:nvPr/>
        </p:nvPicPr>
        <p:blipFill>
          <a:blip r:embed="rId3"/>
          <a:stretch>
            <a:fillRect/>
          </a:stretch>
        </p:blipFill>
        <p:spPr>
          <a:xfrm>
            <a:off x="6072809" y="1371599"/>
            <a:ext cx="5925516" cy="2234081"/>
          </a:xfrm>
          <a:prstGeom prst="rect">
            <a:avLst/>
          </a:prstGeom>
        </p:spPr>
      </p:pic>
      <p:sp>
        <p:nvSpPr>
          <p:cNvPr id="6" name="Rectangle 5">
            <a:extLst>
              <a:ext uri="{FF2B5EF4-FFF2-40B4-BE49-F238E27FC236}">
                <a16:creationId xmlns:a16="http://schemas.microsoft.com/office/drawing/2014/main" id="{55752DAA-70FB-4C34-8A83-E04542636DCE}"/>
              </a:ext>
            </a:extLst>
          </p:cNvPr>
          <p:cNvSpPr/>
          <p:nvPr/>
        </p:nvSpPr>
        <p:spPr bwMode="auto">
          <a:xfrm>
            <a:off x="465138" y="3520093"/>
            <a:ext cx="5491162" cy="223408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Vertical teams span the architecture and are aligned with product outcomes, and scaling can occur by adding teams.</a:t>
            </a:r>
          </a:p>
        </p:txBody>
      </p:sp>
      <p:pic>
        <p:nvPicPr>
          <p:cNvPr id="10" name="Picture 9" descr="A Diagram of Email, Voice and TV with the line going through from UI, SOA and Data for each of them">
            <a:extLst>
              <a:ext uri="{FF2B5EF4-FFF2-40B4-BE49-F238E27FC236}">
                <a16:creationId xmlns:a16="http://schemas.microsoft.com/office/drawing/2014/main" id="{6B226829-021A-40A6-A189-35D796124E4D}"/>
              </a:ext>
            </a:extLst>
          </p:cNvPr>
          <p:cNvPicPr>
            <a:picLocks/>
          </p:cNvPicPr>
          <p:nvPr/>
        </p:nvPicPr>
        <p:blipFill>
          <a:blip r:embed="rId4"/>
          <a:stretch>
            <a:fillRect/>
          </a:stretch>
        </p:blipFill>
        <p:spPr>
          <a:xfrm>
            <a:off x="6072809" y="3739681"/>
            <a:ext cx="5925516" cy="2234081"/>
          </a:xfrm>
          <a:prstGeom prst="rect">
            <a:avLst/>
          </a:prstGeom>
        </p:spPr>
      </p:pic>
      <p:pic>
        <p:nvPicPr>
          <p:cNvPr id="3" name="Picture 2" descr="A tick mark">
            <a:extLst>
              <a:ext uri="{FF2B5EF4-FFF2-40B4-BE49-F238E27FC236}">
                <a16:creationId xmlns:a16="http://schemas.microsoft.com/office/drawing/2014/main" id="{3E341806-ED52-4688-85A4-8B7243C6CA08}"/>
              </a:ext>
            </a:extLst>
          </p:cNvPr>
          <p:cNvPicPr>
            <a:picLocks noChangeAspect="1"/>
          </p:cNvPicPr>
          <p:nvPr/>
        </p:nvPicPr>
        <p:blipFill>
          <a:blip r:embed="rId5"/>
          <a:stretch>
            <a:fillRect/>
          </a:stretch>
        </p:blipFill>
        <p:spPr>
          <a:xfrm>
            <a:off x="427038" y="6212113"/>
            <a:ext cx="786452" cy="780356"/>
          </a:xfrm>
          <a:prstGeom prst="rect">
            <a:avLst/>
          </a:prstGeom>
        </p:spPr>
      </p:pic>
      <p:sp>
        <p:nvSpPr>
          <p:cNvPr id="44" name="Freeform: Shape 43">
            <a:extLst>
              <a:ext uri="{FF2B5EF4-FFF2-40B4-BE49-F238E27FC236}">
                <a16:creationId xmlns:a16="http://schemas.microsoft.com/office/drawing/2014/main" id="{BDFD61ED-03AB-4D9F-8E4A-09E10CDF490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Vertical teams have been shown to provide stronger outcomes in Agile projects</a:t>
            </a:r>
          </a:p>
        </p:txBody>
      </p:sp>
    </p:spTree>
    <p:extLst>
      <p:ext uri="{BB962C8B-B14F-4D97-AF65-F5344CB8AC3E}">
        <p14:creationId xmlns:p14="http://schemas.microsoft.com/office/powerpoint/2010/main" val="36186782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EC40-9A1C-4A9C-A31E-BFD43B8BD00A}"/>
              </a:ext>
            </a:extLst>
          </p:cNvPr>
          <p:cNvSpPr>
            <a:spLocks noGrp="1"/>
          </p:cNvSpPr>
          <p:nvPr>
            <p:ph type="title"/>
          </p:nvPr>
        </p:nvSpPr>
        <p:spPr>
          <a:xfrm>
            <a:off x="465138" y="632779"/>
            <a:ext cx="11533187" cy="411162"/>
          </a:xfrm>
        </p:spPr>
        <p:txBody>
          <a:bodyPr/>
          <a:lstStyle/>
          <a:p>
            <a:r>
              <a:rPr lang="en-US"/>
              <a:t>Ideal DevOps team members</a:t>
            </a:r>
            <a:endParaRPr lang="en-US" dirty="0"/>
          </a:p>
        </p:txBody>
      </p:sp>
      <p:pic>
        <p:nvPicPr>
          <p:cNvPr id="5" name="Picture 4" descr="Icon of two people">
            <a:extLst>
              <a:ext uri="{FF2B5EF4-FFF2-40B4-BE49-F238E27FC236}">
                <a16:creationId xmlns:a16="http://schemas.microsoft.com/office/drawing/2014/main" id="{734BF6B8-A78B-4963-A466-EE6707AF6ADE}"/>
              </a:ext>
            </a:extLst>
          </p:cNvPr>
          <p:cNvPicPr>
            <a:picLocks noChangeAspect="1"/>
          </p:cNvPicPr>
          <p:nvPr/>
        </p:nvPicPr>
        <p:blipFill>
          <a:blip r:embed="rId3"/>
          <a:stretch>
            <a:fillRect/>
          </a:stretch>
        </p:blipFill>
        <p:spPr>
          <a:xfrm>
            <a:off x="465138" y="1423230"/>
            <a:ext cx="950976" cy="950976"/>
          </a:xfrm>
          <a:prstGeom prst="rect">
            <a:avLst/>
          </a:prstGeom>
        </p:spPr>
      </p:pic>
      <p:sp>
        <p:nvSpPr>
          <p:cNvPr id="10" name="Rectangle 9">
            <a:extLst>
              <a:ext uri="{FF2B5EF4-FFF2-40B4-BE49-F238E27FC236}">
                <a16:creationId xmlns:a16="http://schemas.microsoft.com/office/drawing/2014/main" id="{F45667E2-9FAE-4A06-8166-ECE5171CECBB}"/>
              </a:ext>
            </a:extLst>
          </p:cNvPr>
          <p:cNvSpPr/>
          <p:nvPr/>
        </p:nvSpPr>
        <p:spPr>
          <a:xfrm>
            <a:off x="1701800" y="1423230"/>
            <a:ext cx="10307638" cy="1077218"/>
          </a:xfrm>
          <a:prstGeom prst="rect">
            <a:avLst/>
          </a:prstGeom>
          <a:noFill/>
        </p:spPr>
        <p:txBody>
          <a:bodyPr wrap="square" lIns="0">
            <a:spAutoFit/>
          </a:bodyPr>
          <a:lstStyle/>
          <a:p>
            <a:pPr marL="285750" lvl="1" indent="-285750">
              <a:spcBef>
                <a:spcPts val="600"/>
              </a:spcBef>
              <a:buFont typeface="Arial" panose="020B0604020202020204" pitchFamily="34" charset="0"/>
              <a:buChar char="•"/>
            </a:pPr>
            <a:r>
              <a:rPr lang="en-US" dirty="0"/>
              <a:t>Think there is a need to change and have shown an ability to innovate</a:t>
            </a:r>
          </a:p>
          <a:p>
            <a:pPr marL="285750" lvl="1" indent="-285750">
              <a:spcBef>
                <a:spcPts val="600"/>
              </a:spcBef>
              <a:buFont typeface="Arial" panose="020B0604020202020204" pitchFamily="34" charset="0"/>
              <a:buChar char="•"/>
            </a:pPr>
            <a:r>
              <a:rPr lang="en-US" dirty="0"/>
              <a:t>Are well-respected and have broad knowledge of the organization and how it operates</a:t>
            </a:r>
          </a:p>
          <a:p>
            <a:pPr marL="285750" lvl="1" indent="-285750">
              <a:spcBef>
                <a:spcPts val="600"/>
              </a:spcBef>
              <a:buFont typeface="Arial" panose="020B0604020202020204" pitchFamily="34" charset="0"/>
              <a:buChar char="•"/>
            </a:pPr>
            <a:r>
              <a:rPr lang="en-US" dirty="0"/>
              <a:t>Ideally, already believe that DevOps practices are what is needed</a:t>
            </a:r>
          </a:p>
        </p:txBody>
      </p:sp>
    </p:spTree>
    <p:extLst>
      <p:ext uri="{BB962C8B-B14F-4D97-AF65-F5344CB8AC3E}">
        <p14:creationId xmlns:p14="http://schemas.microsoft.com/office/powerpoint/2010/main" val="1080555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4E35-8172-456C-906E-FD3F12DC9788}"/>
              </a:ext>
            </a:extLst>
          </p:cNvPr>
          <p:cNvSpPr>
            <a:spLocks noGrp="1"/>
          </p:cNvSpPr>
          <p:nvPr>
            <p:ph type="title"/>
          </p:nvPr>
        </p:nvSpPr>
        <p:spPr>
          <a:xfrm>
            <a:off x="465138" y="632779"/>
            <a:ext cx="11533187" cy="411162"/>
          </a:xfrm>
        </p:spPr>
        <p:txBody>
          <a:bodyPr/>
          <a:lstStyle/>
          <a:p>
            <a:r>
              <a:rPr lang="en-US"/>
              <a:t>Mentoring team members on agile practices</a:t>
            </a:r>
            <a:endParaRPr lang="en-US" dirty="0"/>
          </a:p>
        </p:txBody>
      </p:sp>
      <p:pic>
        <p:nvPicPr>
          <p:cNvPr id="28" name="Picture 27" descr="Icon of a person enclosed in a frame">
            <a:extLst>
              <a:ext uri="{FF2B5EF4-FFF2-40B4-BE49-F238E27FC236}">
                <a16:creationId xmlns:a16="http://schemas.microsoft.com/office/drawing/2014/main" id="{943A9D3E-8E3D-4EE1-833C-0E7E015CB929}"/>
              </a:ext>
            </a:extLst>
          </p:cNvPr>
          <p:cNvPicPr>
            <a:picLocks noChangeAspect="1"/>
          </p:cNvPicPr>
          <p:nvPr/>
        </p:nvPicPr>
        <p:blipFill>
          <a:blip r:embed="rId3"/>
          <a:stretch>
            <a:fillRect/>
          </a:stretch>
        </p:blipFill>
        <p:spPr>
          <a:xfrm>
            <a:off x="427038" y="1186385"/>
            <a:ext cx="848606" cy="848606"/>
          </a:xfrm>
          <a:prstGeom prst="rect">
            <a:avLst/>
          </a:prstGeom>
        </p:spPr>
      </p:pic>
      <p:sp>
        <p:nvSpPr>
          <p:cNvPr id="8" name="Rectangle 7">
            <a:extLst>
              <a:ext uri="{FF2B5EF4-FFF2-40B4-BE49-F238E27FC236}">
                <a16:creationId xmlns:a16="http://schemas.microsoft.com/office/drawing/2014/main" id="{35751D28-2D57-42AD-AD6E-EB940EA55B91}"/>
              </a:ext>
            </a:extLst>
          </p:cNvPr>
          <p:cNvSpPr/>
          <p:nvPr/>
        </p:nvSpPr>
        <p:spPr>
          <a:xfrm>
            <a:off x="1557868" y="1426022"/>
            <a:ext cx="10452604" cy="369332"/>
          </a:xfrm>
          <a:prstGeom prst="rect">
            <a:avLst/>
          </a:prstGeom>
        </p:spPr>
        <p:txBody>
          <a:bodyPr wrap="square" lIns="0" tIns="0" rIns="0" bIns="0">
            <a:spAutoFit/>
          </a:bodyPr>
          <a:lstStyle/>
          <a:p>
            <a:r>
              <a:rPr lang="en-US" sz="2400" dirty="0"/>
              <a:t>Many teams hire external agile coaches or mentors</a:t>
            </a:r>
          </a:p>
        </p:txBody>
      </p:sp>
      <p:cxnSp>
        <p:nvCxnSpPr>
          <p:cNvPr id="9" name="Straight Connector 8">
            <a:extLst>
              <a:ext uri="{FF2B5EF4-FFF2-40B4-BE49-F238E27FC236}">
                <a16:creationId xmlns:a16="http://schemas.microsoft.com/office/drawing/2014/main" id="{8AE732D8-A6F6-4E95-BEDB-80084955CB5E}"/>
              </a:ext>
              <a:ext uri="{C183D7F6-B498-43B3-948B-1728B52AA6E4}">
                <adec:decorative xmlns:adec="http://schemas.microsoft.com/office/drawing/2017/decorative" val="1"/>
              </a:ext>
            </a:extLst>
          </p:cNvPr>
          <p:cNvCxnSpPr>
            <a:cxnSpLocks/>
          </p:cNvCxnSpPr>
          <p:nvPr/>
        </p:nvCxnSpPr>
        <p:spPr>
          <a:xfrm>
            <a:off x="1557867" y="210581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tools">
            <a:extLst>
              <a:ext uri="{FF2B5EF4-FFF2-40B4-BE49-F238E27FC236}">
                <a16:creationId xmlns:a16="http://schemas.microsoft.com/office/drawing/2014/main" id="{9A53AD97-DD4D-406E-8CB7-78B3C7899F0C}"/>
              </a:ext>
            </a:extLst>
          </p:cNvPr>
          <p:cNvPicPr>
            <a:picLocks noChangeAspect="1"/>
          </p:cNvPicPr>
          <p:nvPr/>
        </p:nvPicPr>
        <p:blipFill>
          <a:blip r:embed="rId4"/>
          <a:stretch>
            <a:fillRect/>
          </a:stretch>
        </p:blipFill>
        <p:spPr>
          <a:xfrm>
            <a:off x="427038" y="2176635"/>
            <a:ext cx="848606" cy="848606"/>
          </a:xfrm>
          <a:prstGeom prst="rect">
            <a:avLst/>
          </a:prstGeom>
        </p:spPr>
      </p:pic>
      <p:sp>
        <p:nvSpPr>
          <p:cNvPr id="12" name="Rectangle 11">
            <a:extLst>
              <a:ext uri="{FF2B5EF4-FFF2-40B4-BE49-F238E27FC236}">
                <a16:creationId xmlns:a16="http://schemas.microsoft.com/office/drawing/2014/main" id="{01B1CB27-E687-4CCC-85C1-2DFBBC6A28C4}"/>
              </a:ext>
            </a:extLst>
          </p:cNvPr>
          <p:cNvSpPr/>
          <p:nvPr/>
        </p:nvSpPr>
        <p:spPr>
          <a:xfrm>
            <a:off x="1557868" y="2416272"/>
            <a:ext cx="10452604" cy="369332"/>
          </a:xfrm>
          <a:prstGeom prst="rect">
            <a:avLst/>
          </a:prstGeom>
        </p:spPr>
        <p:txBody>
          <a:bodyPr wrap="square" lIns="0" tIns="0" rIns="0" bIns="0">
            <a:spAutoFit/>
          </a:bodyPr>
          <a:lstStyle/>
          <a:p>
            <a:r>
              <a:rPr lang="en-US" sz="2400" dirty="0"/>
              <a:t>Agile coaches have teaching and mentoring skills</a:t>
            </a:r>
          </a:p>
        </p:txBody>
      </p:sp>
      <p:cxnSp>
        <p:nvCxnSpPr>
          <p:cNvPr id="10" name="Straight Connector 9">
            <a:extLst>
              <a:ext uri="{FF2B5EF4-FFF2-40B4-BE49-F238E27FC236}">
                <a16:creationId xmlns:a16="http://schemas.microsoft.com/office/drawing/2014/main" id="{075A9DA5-25FE-4C14-A6AE-C28ACC7F19D9}"/>
              </a:ext>
              <a:ext uri="{C183D7F6-B498-43B3-948B-1728B52AA6E4}">
                <adec:decorative xmlns:adec="http://schemas.microsoft.com/office/drawing/2017/decorative" val="1"/>
              </a:ext>
            </a:extLst>
          </p:cNvPr>
          <p:cNvCxnSpPr>
            <a:cxnSpLocks/>
          </p:cNvCxnSpPr>
          <p:nvPr/>
        </p:nvCxnSpPr>
        <p:spPr>
          <a:xfrm>
            <a:off x="1557867" y="309606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whiteboard with a cloud symbol drawn on it">
            <a:extLst>
              <a:ext uri="{FF2B5EF4-FFF2-40B4-BE49-F238E27FC236}">
                <a16:creationId xmlns:a16="http://schemas.microsoft.com/office/drawing/2014/main" id="{277CA995-FC12-4365-8E17-FFBCA641340F}"/>
              </a:ext>
            </a:extLst>
          </p:cNvPr>
          <p:cNvPicPr>
            <a:picLocks noChangeAspect="1"/>
          </p:cNvPicPr>
          <p:nvPr/>
        </p:nvPicPr>
        <p:blipFill>
          <a:blip r:embed="rId5"/>
          <a:stretch>
            <a:fillRect/>
          </a:stretch>
        </p:blipFill>
        <p:spPr>
          <a:xfrm>
            <a:off x="427038" y="3166885"/>
            <a:ext cx="848606" cy="848606"/>
          </a:xfrm>
          <a:prstGeom prst="rect">
            <a:avLst/>
          </a:prstGeom>
        </p:spPr>
      </p:pic>
      <p:sp>
        <p:nvSpPr>
          <p:cNvPr id="16" name="Rectangle 15">
            <a:extLst>
              <a:ext uri="{FF2B5EF4-FFF2-40B4-BE49-F238E27FC236}">
                <a16:creationId xmlns:a16="http://schemas.microsoft.com/office/drawing/2014/main" id="{0D629CFC-6799-4900-AFB6-2147A528BB8B}"/>
              </a:ext>
            </a:extLst>
          </p:cNvPr>
          <p:cNvSpPr/>
          <p:nvPr/>
        </p:nvSpPr>
        <p:spPr>
          <a:xfrm>
            <a:off x="1557868" y="3406522"/>
            <a:ext cx="10452604" cy="369332"/>
          </a:xfrm>
          <a:prstGeom prst="rect">
            <a:avLst/>
          </a:prstGeom>
        </p:spPr>
        <p:txBody>
          <a:bodyPr wrap="square" lIns="0" tIns="0" rIns="0" bIns="0">
            <a:spAutoFit/>
          </a:bodyPr>
          <a:lstStyle/>
          <a:p>
            <a:r>
              <a:rPr lang="en-US" sz="2400" dirty="0"/>
              <a:t>Agile coaches tend to be both trainers and consultants</a:t>
            </a:r>
          </a:p>
        </p:txBody>
      </p:sp>
      <p:cxnSp>
        <p:nvCxnSpPr>
          <p:cNvPr id="45" name="Straight Connector 44">
            <a:extLst>
              <a:ext uri="{FF2B5EF4-FFF2-40B4-BE49-F238E27FC236}">
                <a16:creationId xmlns:a16="http://schemas.microsoft.com/office/drawing/2014/main" id="{D8671786-F0AA-4615-A984-A67D843C8BA0}"/>
              </a:ext>
              <a:ext uri="{C183D7F6-B498-43B3-948B-1728B52AA6E4}">
                <adec:decorative xmlns:adec="http://schemas.microsoft.com/office/drawing/2017/decorative" val="1"/>
              </a:ext>
            </a:extLst>
          </p:cNvPr>
          <p:cNvCxnSpPr>
            <a:cxnSpLocks/>
          </p:cNvCxnSpPr>
          <p:nvPr/>
        </p:nvCxnSpPr>
        <p:spPr>
          <a:xfrm>
            <a:off x="1557867" y="408631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gear and a arrow going across it">
            <a:extLst>
              <a:ext uri="{FF2B5EF4-FFF2-40B4-BE49-F238E27FC236}">
                <a16:creationId xmlns:a16="http://schemas.microsoft.com/office/drawing/2014/main" id="{2CFF4CF9-DB76-493D-A65B-4BFD9F04D7C9}"/>
              </a:ext>
            </a:extLst>
          </p:cNvPr>
          <p:cNvPicPr>
            <a:picLocks noChangeAspect="1"/>
          </p:cNvPicPr>
          <p:nvPr/>
        </p:nvPicPr>
        <p:blipFill>
          <a:blip r:embed="rId6"/>
          <a:stretch>
            <a:fillRect/>
          </a:stretch>
        </p:blipFill>
        <p:spPr>
          <a:xfrm>
            <a:off x="427038" y="4157135"/>
            <a:ext cx="848606" cy="848606"/>
          </a:xfrm>
          <a:prstGeom prst="rect">
            <a:avLst/>
          </a:prstGeom>
        </p:spPr>
      </p:pic>
      <p:sp>
        <p:nvSpPr>
          <p:cNvPr id="35" name="Rectangle 34">
            <a:extLst>
              <a:ext uri="{FF2B5EF4-FFF2-40B4-BE49-F238E27FC236}">
                <a16:creationId xmlns:a16="http://schemas.microsoft.com/office/drawing/2014/main" id="{97576B33-0D11-49DB-B2D3-735C09AB70AF}"/>
              </a:ext>
            </a:extLst>
          </p:cNvPr>
          <p:cNvSpPr/>
          <p:nvPr/>
        </p:nvSpPr>
        <p:spPr>
          <a:xfrm>
            <a:off x="1557868" y="4396772"/>
            <a:ext cx="10452604" cy="369332"/>
          </a:xfrm>
          <a:prstGeom prst="rect">
            <a:avLst/>
          </a:prstGeom>
        </p:spPr>
        <p:txBody>
          <a:bodyPr wrap="square" lIns="0" tIns="0" rIns="0" bIns="0">
            <a:spAutoFit/>
          </a:bodyPr>
          <a:lstStyle/>
          <a:p>
            <a:r>
              <a:rPr lang="en-US" sz="2400" dirty="0"/>
              <a:t>Some coaches are technical experts</a:t>
            </a:r>
          </a:p>
        </p:txBody>
      </p:sp>
      <p:cxnSp>
        <p:nvCxnSpPr>
          <p:cNvPr id="11" name="Straight Connector 10">
            <a:extLst>
              <a:ext uri="{FF2B5EF4-FFF2-40B4-BE49-F238E27FC236}">
                <a16:creationId xmlns:a16="http://schemas.microsoft.com/office/drawing/2014/main" id="{EF5907E0-56DA-4243-A0FD-746F957E09B0}"/>
              </a:ext>
              <a:ext uri="{C183D7F6-B498-43B3-948B-1728B52AA6E4}">
                <adec:decorative xmlns:adec="http://schemas.microsoft.com/office/drawing/2017/decorative" val="1"/>
              </a:ext>
            </a:extLst>
          </p:cNvPr>
          <p:cNvCxnSpPr>
            <a:cxnSpLocks/>
          </p:cNvCxnSpPr>
          <p:nvPr/>
        </p:nvCxnSpPr>
        <p:spPr>
          <a:xfrm>
            <a:off x="1557867" y="5076563"/>
            <a:ext cx="104526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n arrow that is branched to left and right">
            <a:extLst>
              <a:ext uri="{FF2B5EF4-FFF2-40B4-BE49-F238E27FC236}">
                <a16:creationId xmlns:a16="http://schemas.microsoft.com/office/drawing/2014/main" id="{99637EF9-57B6-4486-80AC-B2B1EEBF722E}"/>
              </a:ext>
            </a:extLst>
          </p:cNvPr>
          <p:cNvPicPr>
            <a:picLocks noChangeAspect="1"/>
          </p:cNvPicPr>
          <p:nvPr/>
        </p:nvPicPr>
        <p:blipFill>
          <a:blip r:embed="rId7"/>
          <a:stretch>
            <a:fillRect/>
          </a:stretch>
        </p:blipFill>
        <p:spPr>
          <a:xfrm>
            <a:off x="427038" y="5147382"/>
            <a:ext cx="848606" cy="848606"/>
          </a:xfrm>
          <a:prstGeom prst="rect">
            <a:avLst/>
          </a:prstGeom>
        </p:spPr>
      </p:pic>
      <p:sp>
        <p:nvSpPr>
          <p:cNvPr id="20" name="Rectangle 19">
            <a:extLst>
              <a:ext uri="{FF2B5EF4-FFF2-40B4-BE49-F238E27FC236}">
                <a16:creationId xmlns:a16="http://schemas.microsoft.com/office/drawing/2014/main" id="{4CB7C6AC-954F-4DD6-8F0A-39D9FE6BD501}"/>
              </a:ext>
            </a:extLst>
          </p:cNvPr>
          <p:cNvSpPr/>
          <p:nvPr/>
        </p:nvSpPr>
        <p:spPr>
          <a:xfrm>
            <a:off x="1557868" y="5387019"/>
            <a:ext cx="10452604" cy="369332"/>
          </a:xfrm>
          <a:prstGeom prst="rect">
            <a:avLst/>
          </a:prstGeom>
        </p:spPr>
        <p:txBody>
          <a:bodyPr wrap="square" lIns="0" tIns="0" rIns="0" bIns="0">
            <a:spAutoFit/>
          </a:bodyPr>
          <a:lstStyle/>
          <a:p>
            <a:r>
              <a:rPr lang="en-US" sz="2400" dirty="0"/>
              <a:t>Some coaches are focused on agile processes</a:t>
            </a:r>
          </a:p>
        </p:txBody>
      </p:sp>
      <p:sp>
        <p:nvSpPr>
          <p:cNvPr id="23" name="Freeform: Shape 22">
            <a:extLst>
              <a:ext uri="{FF2B5EF4-FFF2-40B4-BE49-F238E27FC236}">
                <a16:creationId xmlns:a16="http://schemas.microsoft.com/office/drawing/2014/main" id="{A34945ED-7550-4679-9048-C687B6D430EA}"/>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Team members must learn as they work, and acquire skills from each other</a:t>
            </a:r>
          </a:p>
        </p:txBody>
      </p:sp>
      <p:pic>
        <p:nvPicPr>
          <p:cNvPr id="4" name="Picture 3" descr="A tick mark">
            <a:extLst>
              <a:ext uri="{FF2B5EF4-FFF2-40B4-BE49-F238E27FC236}">
                <a16:creationId xmlns:a16="http://schemas.microsoft.com/office/drawing/2014/main" id="{9973EED3-2743-4A54-990D-1345A8EF2432}"/>
              </a:ext>
            </a:extLst>
          </p:cNvPr>
          <p:cNvPicPr>
            <a:picLocks noChangeAspect="1"/>
          </p:cNvPicPr>
          <p:nvPr/>
        </p:nvPicPr>
        <p:blipFill>
          <a:blip r:embed="rId8"/>
          <a:stretch>
            <a:fillRect/>
          </a:stretch>
        </p:blipFill>
        <p:spPr>
          <a:xfrm>
            <a:off x="427038" y="6212113"/>
            <a:ext cx="786452" cy="780356"/>
          </a:xfrm>
          <a:prstGeom prst="rect">
            <a:avLst/>
          </a:prstGeom>
        </p:spPr>
      </p:pic>
    </p:spTree>
    <p:extLst>
      <p:ext uri="{BB962C8B-B14F-4D97-AF65-F5344CB8AC3E}">
        <p14:creationId xmlns:p14="http://schemas.microsoft.com/office/powerpoint/2010/main" val="26895555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1F63-A6C7-4DF2-ABC4-87306F44CFDD}"/>
              </a:ext>
            </a:extLst>
          </p:cNvPr>
          <p:cNvSpPr>
            <a:spLocks noGrp="1"/>
          </p:cNvSpPr>
          <p:nvPr>
            <p:ph type="title"/>
          </p:nvPr>
        </p:nvSpPr>
        <p:spPr>
          <a:xfrm>
            <a:off x="427039" y="632779"/>
            <a:ext cx="4754562" cy="411162"/>
          </a:xfrm>
        </p:spPr>
        <p:txBody>
          <a:bodyPr/>
          <a:lstStyle/>
          <a:p>
            <a:r>
              <a:rPr lang="en-US"/>
              <a:t>Enabling in-team and cross-team collaboration</a:t>
            </a:r>
            <a:endParaRPr lang="en-US" dirty="0"/>
          </a:p>
        </p:txBody>
      </p:sp>
      <p:pic>
        <p:nvPicPr>
          <p:cNvPr id="11" name="Picture 10" descr="Conceptual image of collaboration">
            <a:extLst>
              <a:ext uri="{FF2B5EF4-FFF2-40B4-BE49-F238E27FC236}">
                <a16:creationId xmlns:a16="http://schemas.microsoft.com/office/drawing/2014/main" id="{7F8EA23D-1E0D-4014-861F-50D95CB6B46B}"/>
              </a:ext>
            </a:extLst>
          </p:cNvPr>
          <p:cNvPicPr>
            <a:picLocks noChangeAspect="1"/>
          </p:cNvPicPr>
          <p:nvPr/>
        </p:nvPicPr>
        <p:blipFill rotWithShape="1">
          <a:blip r:embed="rId3"/>
          <a:srcRect l="5120" r="5120"/>
          <a:stretch/>
        </p:blipFill>
        <p:spPr>
          <a:xfrm>
            <a:off x="131855" y="3485544"/>
            <a:ext cx="5169084" cy="2373820"/>
          </a:xfrm>
          <a:prstGeom prst="rect">
            <a:avLst/>
          </a:prstGeom>
          <a:noFill/>
          <a:ln>
            <a:noFill/>
          </a:ln>
        </p:spPr>
      </p:pic>
      <p:sp>
        <p:nvSpPr>
          <p:cNvPr id="6" name="Freeform: Shape 5">
            <a:extLst>
              <a:ext uri="{FF2B5EF4-FFF2-40B4-BE49-F238E27FC236}">
                <a16:creationId xmlns:a16="http://schemas.microsoft.com/office/drawing/2014/main" id="{CBC726C4-CDB9-4DA5-8F8E-3BC86AF36180}"/>
              </a:ext>
            </a:extLst>
          </p:cNvPr>
          <p:cNvSpPr/>
          <p:nvPr/>
        </p:nvSpPr>
        <p:spPr>
          <a:xfrm>
            <a:off x="5644443" y="449263"/>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Cultural changes </a:t>
            </a:r>
            <a:r>
              <a:rPr lang="en-US" sz="2400" dirty="0">
                <a:solidFill>
                  <a:schemeClr val="tx1"/>
                </a:solidFill>
              </a:rPr>
              <a:t>– More open workspaces, meeting etiquette, outsourcing, better communication</a:t>
            </a:r>
          </a:p>
        </p:txBody>
      </p:sp>
      <p:sp>
        <p:nvSpPr>
          <p:cNvPr id="9" name="Freeform: Shape 8">
            <a:extLst>
              <a:ext uri="{FF2B5EF4-FFF2-40B4-BE49-F238E27FC236}">
                <a16:creationId xmlns:a16="http://schemas.microsoft.com/office/drawing/2014/main" id="{39EF28CB-F84B-4D9A-8681-30B8FE025355}"/>
              </a:ext>
            </a:extLst>
          </p:cNvPr>
          <p:cNvSpPr/>
          <p:nvPr/>
        </p:nvSpPr>
        <p:spPr>
          <a:xfrm>
            <a:off x="5644443" y="2528986"/>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Cross-functional teams – </a:t>
            </a:r>
            <a:r>
              <a:rPr lang="en-US" sz="2400" dirty="0">
                <a:solidFill>
                  <a:schemeClr val="tx1"/>
                </a:solidFill>
              </a:rPr>
              <a:t>Collaboration with others, diversity of opinion, rewarding collective behavior</a:t>
            </a:r>
          </a:p>
        </p:txBody>
      </p:sp>
      <p:sp>
        <p:nvSpPr>
          <p:cNvPr id="10" name="Freeform: Shape 9">
            <a:extLst>
              <a:ext uri="{FF2B5EF4-FFF2-40B4-BE49-F238E27FC236}">
                <a16:creationId xmlns:a16="http://schemas.microsoft.com/office/drawing/2014/main" id="{134AF58A-14B4-4D82-8576-C5C8BE41F1A0}"/>
              </a:ext>
            </a:extLst>
          </p:cNvPr>
          <p:cNvSpPr/>
          <p:nvPr/>
        </p:nvSpPr>
        <p:spPr>
          <a:xfrm>
            <a:off x="5644443" y="4608709"/>
            <a:ext cx="6353882" cy="193655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latin typeface="+mj-lt"/>
              </a:rPr>
              <a:t>Collaboration tooling –</a:t>
            </a:r>
            <a:r>
              <a:rPr lang="en-US" sz="2400" dirty="0">
                <a:solidFill>
                  <a:schemeClr val="tx1"/>
                </a:solidFill>
              </a:rPr>
              <a:t>Slack, Teams, Asana, Glip, JIRA</a:t>
            </a:r>
          </a:p>
        </p:txBody>
      </p:sp>
    </p:spTree>
    <p:extLst>
      <p:ext uri="{BB962C8B-B14F-4D97-AF65-F5344CB8AC3E}">
        <p14:creationId xmlns:p14="http://schemas.microsoft.com/office/powerpoint/2010/main" val="3762140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23762CB-E869-4B11-ABBA-4CEA0D8B2048}"/>
              </a:ext>
            </a:extLst>
          </p:cNvPr>
          <p:cNvSpPr>
            <a:spLocks noGrp="1"/>
          </p:cNvSpPr>
          <p:nvPr>
            <p:ph type="title"/>
          </p:nvPr>
        </p:nvSpPr>
        <p:spPr>
          <a:xfrm>
            <a:off x="427039" y="632779"/>
            <a:ext cx="4754562" cy="411162"/>
          </a:xfrm>
        </p:spPr>
        <p:txBody>
          <a:bodyPr/>
          <a:lstStyle/>
          <a:p>
            <a:r>
              <a:rPr lang="en-US"/>
              <a:t>Selecting tools and processes for agile practices</a:t>
            </a:r>
            <a:endParaRPr lang="en-US" dirty="0"/>
          </a:p>
        </p:txBody>
      </p:sp>
      <p:pic>
        <p:nvPicPr>
          <p:cNvPr id="9" name="Picture 8" descr="Three consoles are shown with various desktop tools">
            <a:extLst>
              <a:ext uri="{FF2B5EF4-FFF2-40B4-BE49-F238E27FC236}">
                <a16:creationId xmlns:a16="http://schemas.microsoft.com/office/drawing/2014/main" id="{2853C851-E261-460F-81B5-720F6E798E5E}"/>
              </a:ext>
            </a:extLst>
          </p:cNvPr>
          <p:cNvPicPr>
            <a:picLocks/>
          </p:cNvPicPr>
          <p:nvPr/>
        </p:nvPicPr>
        <p:blipFill rotWithShape="1">
          <a:blip r:embed="rId3">
            <a:clrChange>
              <a:clrFrom>
                <a:srgbClr val="EFEFEF"/>
              </a:clrFrom>
              <a:clrTo>
                <a:srgbClr val="EFEFEF">
                  <a:alpha val="0"/>
                </a:srgbClr>
              </a:clrTo>
            </a:clrChange>
          </a:blip>
          <a:srcRect l="-2314" r="-2314"/>
          <a:stretch/>
        </p:blipFill>
        <p:spPr>
          <a:xfrm>
            <a:off x="131855" y="3485544"/>
            <a:ext cx="5169084" cy="2122351"/>
          </a:xfrm>
          <a:prstGeom prst="rect">
            <a:avLst/>
          </a:prstGeom>
          <a:solidFill>
            <a:srgbClr val="EFEFEF"/>
          </a:solidFill>
          <a:ln>
            <a:noFill/>
          </a:ln>
        </p:spPr>
      </p:pic>
      <p:sp>
        <p:nvSpPr>
          <p:cNvPr id="11" name="Freeform: Shape 10">
            <a:extLst>
              <a:ext uri="{FF2B5EF4-FFF2-40B4-BE49-F238E27FC236}">
                <a16:creationId xmlns:a16="http://schemas.microsoft.com/office/drawing/2014/main" id="{57010E83-11D6-49B8-B823-4380F061495D}"/>
              </a:ext>
            </a:extLst>
          </p:cNvPr>
          <p:cNvSpPr/>
          <p:nvPr/>
        </p:nvSpPr>
        <p:spPr>
          <a:xfrm>
            <a:off x="5644443" y="574701"/>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Tools can often enhance the outcomes achieved. </a:t>
            </a:r>
          </a:p>
        </p:txBody>
      </p:sp>
      <p:sp>
        <p:nvSpPr>
          <p:cNvPr id="13" name="Freeform: Shape 12">
            <a:extLst>
              <a:ext uri="{FF2B5EF4-FFF2-40B4-BE49-F238E27FC236}">
                <a16:creationId xmlns:a16="http://schemas.microsoft.com/office/drawing/2014/main" id="{280DFFAF-1090-49AC-941F-F2D2D9264494}"/>
              </a:ext>
            </a:extLst>
          </p:cNvPr>
          <p:cNvSpPr/>
          <p:nvPr/>
        </p:nvSpPr>
        <p:spPr>
          <a:xfrm>
            <a:off x="5644443" y="2105496"/>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Physical tools such as white boards, index cards, sticky notes</a:t>
            </a:r>
          </a:p>
        </p:txBody>
      </p:sp>
      <p:sp>
        <p:nvSpPr>
          <p:cNvPr id="19" name="Freeform: Shape 18">
            <a:extLst>
              <a:ext uri="{FF2B5EF4-FFF2-40B4-BE49-F238E27FC236}">
                <a16:creationId xmlns:a16="http://schemas.microsoft.com/office/drawing/2014/main" id="{7D99E6B2-2F9C-464D-A218-34AD9183DB29}"/>
              </a:ext>
            </a:extLst>
          </p:cNvPr>
          <p:cNvSpPr/>
          <p:nvPr/>
        </p:nvSpPr>
        <p:spPr>
          <a:xfrm>
            <a:off x="5644443" y="3636291"/>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Project Management tools such as Kanban boards for planning, monitoring, and visualization</a:t>
            </a:r>
          </a:p>
        </p:txBody>
      </p:sp>
      <p:sp>
        <p:nvSpPr>
          <p:cNvPr id="14" name="Freeform: Shape 13">
            <a:extLst>
              <a:ext uri="{FF2B5EF4-FFF2-40B4-BE49-F238E27FC236}">
                <a16:creationId xmlns:a16="http://schemas.microsoft.com/office/drawing/2014/main" id="{0C6AE376-0560-45B5-BBD8-4CE36329B641}"/>
              </a:ext>
            </a:extLst>
          </p:cNvPr>
          <p:cNvSpPr/>
          <p:nvPr/>
        </p:nvSpPr>
        <p:spPr>
          <a:xfrm>
            <a:off x="5644443" y="5167085"/>
            <a:ext cx="6353881" cy="137817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0" rIns="91440" bIns="0" numCol="1" spcCol="1270" anchor="ctr" anchorCtr="0">
            <a:noAutofit/>
          </a:bodyPr>
          <a:lstStyle/>
          <a:p>
            <a:r>
              <a:rPr lang="en-US" sz="2400" dirty="0">
                <a:solidFill>
                  <a:schemeClr val="tx1"/>
                </a:solidFill>
              </a:rPr>
              <a:t>Screen recording tools for recording bugs, building walk-throughs, and demonstrations</a:t>
            </a:r>
          </a:p>
        </p:txBody>
      </p:sp>
    </p:spTree>
    <p:extLst>
      <p:ext uri="{BB962C8B-B14F-4D97-AF65-F5344CB8AC3E}">
        <p14:creationId xmlns:p14="http://schemas.microsoft.com/office/powerpoint/2010/main" val="17234254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FE427-78EF-48D4-8222-A71520BB6C60}"/>
              </a:ext>
            </a:extLst>
          </p:cNvPr>
          <p:cNvSpPr>
            <a:spLocks noGrp="1"/>
          </p:cNvSpPr>
          <p:nvPr>
            <p:ph type="title"/>
          </p:nvPr>
        </p:nvSpPr>
        <p:spPr>
          <a:xfrm>
            <a:off x="427039" y="3243000"/>
            <a:ext cx="9240836" cy="508524"/>
          </a:xfrm>
        </p:spPr>
        <p:txBody>
          <a:bodyPr/>
          <a:lstStyle/>
          <a:p>
            <a:r>
              <a:rPr lang="en-US" dirty="0"/>
              <a:t>Migrating to DevOps</a:t>
            </a:r>
          </a:p>
        </p:txBody>
      </p:sp>
      <p:pic>
        <p:nvPicPr>
          <p:cNvPr id="4" name="Picture 3" descr="Icon of a series of rectangular blocks depicting migrate">
            <a:extLst>
              <a:ext uri="{FF2B5EF4-FFF2-40B4-BE49-F238E27FC236}">
                <a16:creationId xmlns:a16="http://schemas.microsoft.com/office/drawing/2014/main" id="{9574317F-BA3D-4DB9-8168-755693030236}"/>
              </a:ext>
            </a:extLst>
          </p:cNvPr>
          <p:cNvPicPr>
            <a:picLocks noChangeAspect="1"/>
          </p:cNvPicPr>
          <p:nvPr/>
        </p:nvPicPr>
        <p:blipFill>
          <a:blip r:embed="rId3">
            <a:clrChange>
              <a:clrFrom>
                <a:srgbClr val="FFFFFF"/>
              </a:clrFrom>
              <a:clrTo>
                <a:srgbClr val="FFFFFF">
                  <a:alpha val="0"/>
                </a:srgbClr>
              </a:clrTo>
            </a:clrChange>
          </a:blip>
          <a:srcRect/>
          <a:stretch/>
        </p:blipFill>
        <p:spPr>
          <a:xfrm>
            <a:off x="10393680" y="2979958"/>
            <a:ext cx="1034609" cy="1034609"/>
          </a:xfrm>
          <a:prstGeom prst="rect">
            <a:avLst/>
          </a:prstGeom>
        </p:spPr>
      </p:pic>
    </p:spTree>
    <p:extLst>
      <p:ext uri="{BB962C8B-B14F-4D97-AF65-F5344CB8AC3E}">
        <p14:creationId xmlns:p14="http://schemas.microsoft.com/office/powerpoint/2010/main" val="323066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D9396F-2669-47C7-87E1-D755B2CF80DF}"/>
              </a:ext>
            </a:extLst>
          </p:cNvPr>
          <p:cNvSpPr>
            <a:spLocks noGrp="1"/>
          </p:cNvSpPr>
          <p:nvPr>
            <p:ph type="title"/>
          </p:nvPr>
        </p:nvSpPr>
        <p:spPr>
          <a:xfrm>
            <a:off x="465138" y="632779"/>
            <a:ext cx="11533187" cy="411162"/>
          </a:xfrm>
        </p:spPr>
        <p:txBody>
          <a:bodyPr/>
          <a:lstStyle/>
          <a:p>
            <a:r>
              <a:rPr lang="en-US"/>
              <a:t>What can Azure DevOps do?</a:t>
            </a:r>
            <a:endParaRPr lang="en-US" dirty="0"/>
          </a:p>
        </p:txBody>
      </p:sp>
      <p:pic>
        <p:nvPicPr>
          <p:cNvPr id="23" name="Picture 22" descr="Icon of a computer screen">
            <a:extLst>
              <a:ext uri="{FF2B5EF4-FFF2-40B4-BE49-F238E27FC236}">
                <a16:creationId xmlns:a16="http://schemas.microsoft.com/office/drawing/2014/main" id="{191708A8-4BC6-498E-89E6-1FDF5DB8C4B8}"/>
              </a:ext>
            </a:extLst>
          </p:cNvPr>
          <p:cNvPicPr>
            <a:picLocks noChangeAspect="1"/>
          </p:cNvPicPr>
          <p:nvPr/>
        </p:nvPicPr>
        <p:blipFill>
          <a:blip r:embed="rId3"/>
          <a:stretch>
            <a:fillRect/>
          </a:stretch>
        </p:blipFill>
        <p:spPr>
          <a:xfrm>
            <a:off x="465138" y="1152612"/>
            <a:ext cx="952500" cy="952500"/>
          </a:xfrm>
          <a:prstGeom prst="rect">
            <a:avLst/>
          </a:prstGeom>
        </p:spPr>
      </p:pic>
      <p:sp>
        <p:nvSpPr>
          <p:cNvPr id="5" name="Rectangle 4">
            <a:extLst>
              <a:ext uri="{FF2B5EF4-FFF2-40B4-BE49-F238E27FC236}">
                <a16:creationId xmlns:a16="http://schemas.microsoft.com/office/drawing/2014/main" id="{572A322B-E10F-4EA1-BA5C-823299F074C6}"/>
              </a:ext>
            </a:extLst>
          </p:cNvPr>
          <p:cNvSpPr/>
          <p:nvPr/>
        </p:nvSpPr>
        <p:spPr>
          <a:xfrm>
            <a:off x="1701800" y="1474974"/>
            <a:ext cx="10296524" cy="307777"/>
          </a:xfrm>
          <a:prstGeom prst="rect">
            <a:avLst/>
          </a:prstGeom>
        </p:spPr>
        <p:txBody>
          <a:bodyPr wrap="square" lIns="0" tIns="0" rIns="0" bIns="0" anchor="ctr">
            <a:spAutoFit/>
          </a:bodyPr>
          <a:lstStyle/>
          <a:p>
            <a:r>
              <a:rPr lang="en-US" sz="2000" b="1" dirty="0"/>
              <a:t>Azure Boards</a:t>
            </a:r>
            <a:r>
              <a:rPr lang="en-US" sz="2000" dirty="0"/>
              <a:t>: Agile planning, work item tracking, visualization and reporting tool</a:t>
            </a:r>
          </a:p>
        </p:txBody>
      </p:sp>
      <p:cxnSp>
        <p:nvCxnSpPr>
          <p:cNvPr id="14" name="Straight Connector 13">
            <a:extLst>
              <a:ext uri="{FF2B5EF4-FFF2-40B4-BE49-F238E27FC236}">
                <a16:creationId xmlns:a16="http://schemas.microsoft.com/office/drawing/2014/main" id="{E2D29B0D-6576-4368-9BB9-65FE9C0FEAA8}"/>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square with two smaller squares inside it">
            <a:extLst>
              <a:ext uri="{FF2B5EF4-FFF2-40B4-BE49-F238E27FC236}">
                <a16:creationId xmlns:a16="http://schemas.microsoft.com/office/drawing/2014/main" id="{3CE683F3-797F-4D11-B92B-A9A2A0181818}"/>
              </a:ext>
            </a:extLst>
          </p:cNvPr>
          <p:cNvPicPr>
            <a:picLocks noChangeAspect="1"/>
          </p:cNvPicPr>
          <p:nvPr/>
        </p:nvPicPr>
        <p:blipFill>
          <a:blip r:embed="rId4"/>
          <a:stretch>
            <a:fillRect/>
          </a:stretch>
        </p:blipFill>
        <p:spPr>
          <a:xfrm>
            <a:off x="465138" y="2257934"/>
            <a:ext cx="952500" cy="952500"/>
          </a:xfrm>
          <a:prstGeom prst="rect">
            <a:avLst/>
          </a:prstGeom>
        </p:spPr>
      </p:pic>
      <p:sp>
        <p:nvSpPr>
          <p:cNvPr id="6" name="Rectangle 5">
            <a:extLst>
              <a:ext uri="{FF2B5EF4-FFF2-40B4-BE49-F238E27FC236}">
                <a16:creationId xmlns:a16="http://schemas.microsoft.com/office/drawing/2014/main" id="{C1FA5FA2-79E0-48FE-AE26-2DEFAE0407B2}"/>
              </a:ext>
            </a:extLst>
          </p:cNvPr>
          <p:cNvSpPr/>
          <p:nvPr/>
        </p:nvSpPr>
        <p:spPr>
          <a:xfrm>
            <a:off x="1701800" y="2426407"/>
            <a:ext cx="10296524" cy="615553"/>
          </a:xfrm>
          <a:prstGeom prst="rect">
            <a:avLst/>
          </a:prstGeom>
        </p:spPr>
        <p:txBody>
          <a:bodyPr wrap="square" lIns="0" tIns="0" rIns="0" bIns="0" anchor="ctr">
            <a:spAutoFit/>
          </a:bodyPr>
          <a:lstStyle/>
          <a:p>
            <a:r>
              <a:rPr lang="en-US" sz="2000" b="1" dirty="0"/>
              <a:t>Azure Pipelines</a:t>
            </a:r>
            <a:r>
              <a:rPr lang="en-US" sz="2000" dirty="0"/>
              <a:t>: A language, platform and cloud agnostic CI/CD platform with support for containers or Kubernetes</a:t>
            </a:r>
          </a:p>
        </p:txBody>
      </p:sp>
      <p:cxnSp>
        <p:nvCxnSpPr>
          <p:cNvPr id="31" name="Straight Connector 30">
            <a:extLst>
              <a:ext uri="{FF2B5EF4-FFF2-40B4-BE49-F238E27FC236}">
                <a16:creationId xmlns:a16="http://schemas.microsoft.com/office/drawing/2014/main" id="{F406FCF7-CA02-4662-A86F-CC72785CB94D}"/>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14CFC5FB-EC5B-4383-9A4F-5505EA9DEAA8}"/>
              </a:ext>
            </a:extLst>
          </p:cNvPr>
          <p:cNvPicPr>
            <a:picLocks noChangeAspect="1"/>
          </p:cNvPicPr>
          <p:nvPr/>
        </p:nvPicPr>
        <p:blipFill>
          <a:blip r:embed="rId5"/>
          <a:stretch>
            <a:fillRect/>
          </a:stretch>
        </p:blipFill>
        <p:spPr>
          <a:xfrm>
            <a:off x="465138" y="3363256"/>
            <a:ext cx="952500" cy="952500"/>
          </a:xfrm>
          <a:prstGeom prst="rect">
            <a:avLst/>
          </a:prstGeom>
        </p:spPr>
      </p:pic>
      <p:sp>
        <p:nvSpPr>
          <p:cNvPr id="7" name="Rectangle 6">
            <a:extLst>
              <a:ext uri="{FF2B5EF4-FFF2-40B4-BE49-F238E27FC236}">
                <a16:creationId xmlns:a16="http://schemas.microsoft.com/office/drawing/2014/main" id="{7FE8307A-8337-42C5-A9C0-95B2F9C96DC7}"/>
              </a:ext>
            </a:extLst>
          </p:cNvPr>
          <p:cNvSpPr/>
          <p:nvPr/>
        </p:nvSpPr>
        <p:spPr>
          <a:xfrm>
            <a:off x="1701800" y="3685617"/>
            <a:ext cx="10296524" cy="307777"/>
          </a:xfrm>
          <a:prstGeom prst="rect">
            <a:avLst/>
          </a:prstGeom>
        </p:spPr>
        <p:txBody>
          <a:bodyPr wrap="square" lIns="0" tIns="0" rIns="0" bIns="0" anchor="ctr">
            <a:spAutoFit/>
          </a:bodyPr>
          <a:lstStyle/>
          <a:p>
            <a:r>
              <a:rPr lang="en-US" sz="2000" b="1" dirty="0"/>
              <a:t>Azure Repos</a:t>
            </a:r>
            <a:r>
              <a:rPr lang="en-US" sz="2000" dirty="0"/>
              <a:t>: Provides cloud-hosted private git repos</a:t>
            </a:r>
          </a:p>
        </p:txBody>
      </p:sp>
      <p:cxnSp>
        <p:nvCxnSpPr>
          <p:cNvPr id="32" name="Straight Connector 31">
            <a:extLst>
              <a:ext uri="{FF2B5EF4-FFF2-40B4-BE49-F238E27FC236}">
                <a16:creationId xmlns:a16="http://schemas.microsoft.com/office/drawing/2014/main" id="{A5B39D28-18D1-4803-ACB3-9A6A8A29EDF4}"/>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bar chart with circles on the bottom">
            <a:extLst>
              <a:ext uri="{FF2B5EF4-FFF2-40B4-BE49-F238E27FC236}">
                <a16:creationId xmlns:a16="http://schemas.microsoft.com/office/drawing/2014/main" id="{C0F15B55-DA90-4BD9-90B1-C97397CBA32D}"/>
              </a:ext>
            </a:extLst>
          </p:cNvPr>
          <p:cNvPicPr>
            <a:picLocks noChangeAspect="1"/>
          </p:cNvPicPr>
          <p:nvPr/>
        </p:nvPicPr>
        <p:blipFill>
          <a:blip r:embed="rId6"/>
          <a:stretch>
            <a:fillRect/>
          </a:stretch>
        </p:blipFill>
        <p:spPr>
          <a:xfrm>
            <a:off x="465138" y="4546326"/>
            <a:ext cx="952500" cy="952500"/>
          </a:xfrm>
          <a:prstGeom prst="rect">
            <a:avLst/>
          </a:prstGeom>
        </p:spPr>
      </p:pic>
      <p:sp>
        <p:nvSpPr>
          <p:cNvPr id="8" name="Rectangle 7">
            <a:extLst>
              <a:ext uri="{FF2B5EF4-FFF2-40B4-BE49-F238E27FC236}">
                <a16:creationId xmlns:a16="http://schemas.microsoft.com/office/drawing/2014/main" id="{70D7D32B-318B-4E7C-B6C8-DA76866F8FFD}"/>
              </a:ext>
            </a:extLst>
          </p:cNvPr>
          <p:cNvSpPr/>
          <p:nvPr/>
        </p:nvSpPr>
        <p:spPr>
          <a:xfrm>
            <a:off x="1701800" y="4714799"/>
            <a:ext cx="10296524" cy="615553"/>
          </a:xfrm>
          <a:prstGeom prst="rect">
            <a:avLst/>
          </a:prstGeom>
        </p:spPr>
        <p:txBody>
          <a:bodyPr wrap="square" lIns="0" tIns="0" rIns="0" bIns="0" anchor="ctr">
            <a:spAutoFit/>
          </a:bodyPr>
          <a:lstStyle/>
          <a:p>
            <a:r>
              <a:rPr lang="en-US" sz="2000" b="1" dirty="0"/>
              <a:t>Azure Artifacts</a:t>
            </a:r>
            <a:r>
              <a:rPr lang="en-US" sz="2000" dirty="0"/>
              <a:t>: Provides integrated package management with support for Maven, npm, Python and NuGet package feeds from public or private sources</a:t>
            </a:r>
          </a:p>
        </p:txBody>
      </p:sp>
      <p:cxnSp>
        <p:nvCxnSpPr>
          <p:cNvPr id="33" name="Straight Connector 32">
            <a:extLst>
              <a:ext uri="{FF2B5EF4-FFF2-40B4-BE49-F238E27FC236}">
                <a16:creationId xmlns:a16="http://schemas.microsoft.com/office/drawing/2014/main" id="{1069280B-1615-4435-8664-01F7B31B40F0}"/>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document">
            <a:extLst>
              <a:ext uri="{FF2B5EF4-FFF2-40B4-BE49-F238E27FC236}">
                <a16:creationId xmlns:a16="http://schemas.microsoft.com/office/drawing/2014/main" id="{85B84B39-DEE0-43BB-AB5A-59A5F83F5F52}"/>
              </a:ext>
            </a:extLst>
          </p:cNvPr>
          <p:cNvPicPr>
            <a:picLocks noChangeAspect="1"/>
          </p:cNvPicPr>
          <p:nvPr/>
        </p:nvPicPr>
        <p:blipFill>
          <a:blip r:embed="rId7"/>
          <a:stretch>
            <a:fillRect/>
          </a:stretch>
        </p:blipFill>
        <p:spPr>
          <a:xfrm>
            <a:off x="465138" y="5729397"/>
            <a:ext cx="952500" cy="952500"/>
          </a:xfrm>
          <a:prstGeom prst="rect">
            <a:avLst/>
          </a:prstGeom>
        </p:spPr>
      </p:pic>
      <p:sp>
        <p:nvSpPr>
          <p:cNvPr id="9" name="Rectangle 8">
            <a:extLst>
              <a:ext uri="{FF2B5EF4-FFF2-40B4-BE49-F238E27FC236}">
                <a16:creationId xmlns:a16="http://schemas.microsoft.com/office/drawing/2014/main" id="{CB057868-0B62-4C2D-A980-C93F00A3504C}"/>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Azure Test Plans</a:t>
            </a:r>
            <a:r>
              <a:rPr lang="en-US" sz="2000" dirty="0"/>
              <a:t>: Provides an integrated planned and exploratory testing solution</a:t>
            </a:r>
          </a:p>
        </p:txBody>
      </p:sp>
    </p:spTree>
    <p:extLst>
      <p:ext uri="{BB962C8B-B14F-4D97-AF65-F5344CB8AC3E}">
        <p14:creationId xmlns:p14="http://schemas.microsoft.com/office/powerpoint/2010/main" val="33990004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D9396F-2669-47C7-87E1-D755B2CF80DF}"/>
              </a:ext>
            </a:extLst>
          </p:cNvPr>
          <p:cNvSpPr>
            <a:spLocks noGrp="1"/>
          </p:cNvSpPr>
          <p:nvPr>
            <p:ph type="title"/>
          </p:nvPr>
        </p:nvSpPr>
        <p:spPr>
          <a:xfrm>
            <a:off x="465138" y="632779"/>
            <a:ext cx="11533187" cy="411162"/>
          </a:xfrm>
        </p:spPr>
        <p:txBody>
          <a:bodyPr/>
          <a:lstStyle/>
          <a:p>
            <a:r>
              <a:rPr lang="en-US"/>
              <a:t>What can GitHub do?</a:t>
            </a:r>
            <a:endParaRPr lang="en-US" dirty="0"/>
          </a:p>
        </p:txBody>
      </p:sp>
      <p:pic>
        <p:nvPicPr>
          <p:cNvPr id="23" name="Picture 22" descr="Icon of a computer screen">
            <a:extLst>
              <a:ext uri="{FF2B5EF4-FFF2-40B4-BE49-F238E27FC236}">
                <a16:creationId xmlns:a16="http://schemas.microsoft.com/office/drawing/2014/main" id="{191708A8-4BC6-498E-89E6-1FDF5DB8C4B8}"/>
              </a:ext>
            </a:extLst>
          </p:cNvPr>
          <p:cNvPicPr>
            <a:picLocks noChangeAspect="1"/>
          </p:cNvPicPr>
          <p:nvPr/>
        </p:nvPicPr>
        <p:blipFill>
          <a:blip r:embed="rId3"/>
          <a:stretch>
            <a:fillRect/>
          </a:stretch>
        </p:blipFill>
        <p:spPr>
          <a:xfrm>
            <a:off x="465138" y="1152612"/>
            <a:ext cx="952500" cy="952500"/>
          </a:xfrm>
          <a:prstGeom prst="rect">
            <a:avLst/>
          </a:prstGeom>
        </p:spPr>
      </p:pic>
      <p:sp>
        <p:nvSpPr>
          <p:cNvPr id="5" name="Rectangle 4">
            <a:extLst>
              <a:ext uri="{FF2B5EF4-FFF2-40B4-BE49-F238E27FC236}">
                <a16:creationId xmlns:a16="http://schemas.microsoft.com/office/drawing/2014/main" id="{572A322B-E10F-4EA1-BA5C-823299F074C6}"/>
              </a:ext>
            </a:extLst>
          </p:cNvPr>
          <p:cNvSpPr/>
          <p:nvPr/>
        </p:nvSpPr>
        <p:spPr>
          <a:xfrm>
            <a:off x="1674813" y="2398302"/>
            <a:ext cx="10296524" cy="615553"/>
          </a:xfrm>
          <a:prstGeom prst="rect">
            <a:avLst/>
          </a:prstGeom>
        </p:spPr>
        <p:txBody>
          <a:bodyPr wrap="square" lIns="0" tIns="0" rIns="0" bIns="0" anchor="ctr">
            <a:spAutoFit/>
          </a:bodyPr>
          <a:lstStyle/>
          <a:p>
            <a:r>
              <a:rPr lang="en-US" sz="2000" b="1" dirty="0"/>
              <a:t>Repos: </a:t>
            </a:r>
            <a:r>
              <a:rPr lang="en-US" sz="2000" dirty="0"/>
              <a:t>Provide cloud-hosted and on-premises git repos for both public and private projects</a:t>
            </a:r>
          </a:p>
        </p:txBody>
      </p:sp>
      <p:cxnSp>
        <p:nvCxnSpPr>
          <p:cNvPr id="14" name="Straight Connector 13">
            <a:extLst>
              <a:ext uri="{FF2B5EF4-FFF2-40B4-BE49-F238E27FC236}">
                <a16:creationId xmlns:a16="http://schemas.microsoft.com/office/drawing/2014/main" id="{E2D29B0D-6576-4368-9BB9-65FE9C0FEAA8}"/>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square with two smaller squares inside it">
            <a:extLst>
              <a:ext uri="{FF2B5EF4-FFF2-40B4-BE49-F238E27FC236}">
                <a16:creationId xmlns:a16="http://schemas.microsoft.com/office/drawing/2014/main" id="{3CE683F3-797F-4D11-B92B-A9A2A0181818}"/>
              </a:ext>
            </a:extLst>
          </p:cNvPr>
          <p:cNvPicPr>
            <a:picLocks noChangeAspect="1"/>
          </p:cNvPicPr>
          <p:nvPr/>
        </p:nvPicPr>
        <p:blipFill>
          <a:blip r:embed="rId4"/>
          <a:stretch>
            <a:fillRect/>
          </a:stretch>
        </p:blipFill>
        <p:spPr>
          <a:xfrm>
            <a:off x="465138" y="2257934"/>
            <a:ext cx="952500" cy="952500"/>
          </a:xfrm>
          <a:prstGeom prst="rect">
            <a:avLst/>
          </a:prstGeom>
        </p:spPr>
      </p:pic>
      <p:sp>
        <p:nvSpPr>
          <p:cNvPr id="6" name="Rectangle 5">
            <a:extLst>
              <a:ext uri="{FF2B5EF4-FFF2-40B4-BE49-F238E27FC236}">
                <a16:creationId xmlns:a16="http://schemas.microsoft.com/office/drawing/2014/main" id="{C1FA5FA2-79E0-48FE-AE26-2DEFAE0407B2}"/>
              </a:ext>
            </a:extLst>
          </p:cNvPr>
          <p:cNvSpPr/>
          <p:nvPr/>
        </p:nvSpPr>
        <p:spPr>
          <a:xfrm>
            <a:off x="1674813" y="3626073"/>
            <a:ext cx="10296524" cy="307777"/>
          </a:xfrm>
          <a:prstGeom prst="rect">
            <a:avLst/>
          </a:prstGeom>
        </p:spPr>
        <p:txBody>
          <a:bodyPr wrap="square" lIns="0" tIns="0" rIns="0" bIns="0" anchor="ctr">
            <a:spAutoFit/>
          </a:bodyPr>
          <a:lstStyle/>
          <a:p>
            <a:r>
              <a:rPr lang="en-US" sz="2000" b="1" dirty="0"/>
              <a:t>Actions: </a:t>
            </a:r>
            <a:r>
              <a:rPr lang="en-US" sz="2000" dirty="0"/>
              <a:t>Create automation workflows with environment variables and customized scripts </a:t>
            </a:r>
          </a:p>
        </p:txBody>
      </p:sp>
      <p:cxnSp>
        <p:nvCxnSpPr>
          <p:cNvPr id="31" name="Straight Connector 30">
            <a:extLst>
              <a:ext uri="{FF2B5EF4-FFF2-40B4-BE49-F238E27FC236}">
                <a16:creationId xmlns:a16="http://schemas.microsoft.com/office/drawing/2014/main" id="{F406FCF7-CA02-4662-A86F-CC72785CB94D}"/>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14CFC5FB-EC5B-4383-9A4F-5505EA9DEAA8}"/>
              </a:ext>
            </a:extLst>
          </p:cNvPr>
          <p:cNvPicPr>
            <a:picLocks noChangeAspect="1"/>
          </p:cNvPicPr>
          <p:nvPr/>
        </p:nvPicPr>
        <p:blipFill>
          <a:blip r:embed="rId5"/>
          <a:stretch>
            <a:fillRect/>
          </a:stretch>
        </p:blipFill>
        <p:spPr>
          <a:xfrm>
            <a:off x="465138" y="3363256"/>
            <a:ext cx="952500" cy="952500"/>
          </a:xfrm>
          <a:prstGeom prst="rect">
            <a:avLst/>
          </a:prstGeom>
        </p:spPr>
      </p:pic>
      <p:sp>
        <p:nvSpPr>
          <p:cNvPr id="7" name="Rectangle 6">
            <a:extLst>
              <a:ext uri="{FF2B5EF4-FFF2-40B4-BE49-F238E27FC236}">
                <a16:creationId xmlns:a16="http://schemas.microsoft.com/office/drawing/2014/main" id="{7FE8307A-8337-42C5-A9C0-95B2F9C96DC7}"/>
              </a:ext>
            </a:extLst>
          </p:cNvPr>
          <p:cNvSpPr/>
          <p:nvPr/>
        </p:nvSpPr>
        <p:spPr>
          <a:xfrm>
            <a:off x="1701800" y="4868688"/>
            <a:ext cx="10296524" cy="307777"/>
          </a:xfrm>
          <a:prstGeom prst="rect">
            <a:avLst/>
          </a:prstGeom>
        </p:spPr>
        <p:txBody>
          <a:bodyPr wrap="square" lIns="0" tIns="0" rIns="0" bIns="0" anchor="ctr">
            <a:spAutoFit/>
          </a:bodyPr>
          <a:lstStyle/>
          <a:p>
            <a:r>
              <a:rPr lang="en-US" sz="2000" b="1" dirty="0"/>
              <a:t>Artifacts: </a:t>
            </a:r>
            <a:r>
              <a:rPr lang="en-US" sz="2000" dirty="0"/>
              <a:t>Ease integration with numerous existing packages and open-source repositories</a:t>
            </a:r>
          </a:p>
        </p:txBody>
      </p:sp>
      <p:cxnSp>
        <p:nvCxnSpPr>
          <p:cNvPr id="32" name="Straight Connector 31">
            <a:extLst>
              <a:ext uri="{FF2B5EF4-FFF2-40B4-BE49-F238E27FC236}">
                <a16:creationId xmlns:a16="http://schemas.microsoft.com/office/drawing/2014/main" id="{A5B39D28-18D1-4803-ACB3-9A6A8A29EDF4}"/>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bar chart with circles on the bottom">
            <a:extLst>
              <a:ext uri="{FF2B5EF4-FFF2-40B4-BE49-F238E27FC236}">
                <a16:creationId xmlns:a16="http://schemas.microsoft.com/office/drawing/2014/main" id="{C0F15B55-DA90-4BD9-90B1-C97397CBA32D}"/>
              </a:ext>
            </a:extLst>
          </p:cNvPr>
          <p:cNvPicPr>
            <a:picLocks noChangeAspect="1"/>
          </p:cNvPicPr>
          <p:nvPr/>
        </p:nvPicPr>
        <p:blipFill>
          <a:blip r:embed="rId6"/>
          <a:stretch>
            <a:fillRect/>
          </a:stretch>
        </p:blipFill>
        <p:spPr>
          <a:xfrm>
            <a:off x="465138" y="4546326"/>
            <a:ext cx="952500" cy="952500"/>
          </a:xfrm>
          <a:prstGeom prst="rect">
            <a:avLst/>
          </a:prstGeom>
        </p:spPr>
      </p:pic>
      <p:sp>
        <p:nvSpPr>
          <p:cNvPr id="8" name="Rectangle 7">
            <a:extLst>
              <a:ext uri="{FF2B5EF4-FFF2-40B4-BE49-F238E27FC236}">
                <a16:creationId xmlns:a16="http://schemas.microsoft.com/office/drawing/2014/main" id="{70D7D32B-318B-4E7C-B6C8-DA76866F8FFD}"/>
              </a:ext>
            </a:extLst>
          </p:cNvPr>
          <p:cNvSpPr/>
          <p:nvPr/>
        </p:nvSpPr>
        <p:spPr>
          <a:xfrm>
            <a:off x="1701800" y="1458447"/>
            <a:ext cx="10296524" cy="307777"/>
          </a:xfrm>
          <a:prstGeom prst="rect">
            <a:avLst/>
          </a:prstGeom>
        </p:spPr>
        <p:txBody>
          <a:bodyPr wrap="square" lIns="0" tIns="0" rIns="0" bIns="0" anchor="ctr">
            <a:spAutoFit/>
          </a:bodyPr>
          <a:lstStyle/>
          <a:p>
            <a:r>
              <a:rPr lang="en-US" sz="2000" b="1" dirty="0"/>
              <a:t>Codespaces: </a:t>
            </a:r>
            <a:r>
              <a:rPr lang="en-US" sz="2000" dirty="0"/>
              <a:t>Provide cloud-hosted collaborative development environments</a:t>
            </a:r>
          </a:p>
        </p:txBody>
      </p:sp>
      <p:cxnSp>
        <p:nvCxnSpPr>
          <p:cNvPr id="33" name="Straight Connector 32">
            <a:extLst>
              <a:ext uri="{FF2B5EF4-FFF2-40B4-BE49-F238E27FC236}">
                <a16:creationId xmlns:a16="http://schemas.microsoft.com/office/drawing/2014/main" id="{1069280B-1615-4435-8664-01F7B31B40F0}"/>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document">
            <a:extLst>
              <a:ext uri="{FF2B5EF4-FFF2-40B4-BE49-F238E27FC236}">
                <a16:creationId xmlns:a16="http://schemas.microsoft.com/office/drawing/2014/main" id="{85B84B39-DEE0-43BB-AB5A-59A5F83F5F52}"/>
              </a:ext>
            </a:extLst>
          </p:cNvPr>
          <p:cNvPicPr>
            <a:picLocks noChangeAspect="1"/>
          </p:cNvPicPr>
          <p:nvPr/>
        </p:nvPicPr>
        <p:blipFill>
          <a:blip r:embed="rId7"/>
          <a:stretch>
            <a:fillRect/>
          </a:stretch>
        </p:blipFill>
        <p:spPr>
          <a:xfrm>
            <a:off x="465138" y="5729397"/>
            <a:ext cx="952500" cy="952500"/>
          </a:xfrm>
          <a:prstGeom prst="rect">
            <a:avLst/>
          </a:prstGeom>
        </p:spPr>
      </p:pic>
      <p:sp>
        <p:nvSpPr>
          <p:cNvPr id="9" name="Rectangle 8">
            <a:extLst>
              <a:ext uri="{FF2B5EF4-FFF2-40B4-BE49-F238E27FC236}">
                <a16:creationId xmlns:a16="http://schemas.microsoft.com/office/drawing/2014/main" id="{CB057868-0B62-4C2D-A980-C93F00A3504C}"/>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Security: </a:t>
            </a:r>
            <a:r>
              <a:rPr lang="en-US" sz="2000" dirty="0"/>
              <a:t>Review code and identity vulnerabilities early in the development cycle</a:t>
            </a:r>
          </a:p>
        </p:txBody>
      </p:sp>
    </p:spTree>
    <p:extLst>
      <p:ext uri="{BB962C8B-B14F-4D97-AF65-F5344CB8AC3E}">
        <p14:creationId xmlns:p14="http://schemas.microsoft.com/office/powerpoint/2010/main" val="37944590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141-9042-456D-87C2-3EB4C429C68D}"/>
              </a:ext>
            </a:extLst>
          </p:cNvPr>
          <p:cNvSpPr>
            <a:spLocks noGrp="1"/>
          </p:cNvSpPr>
          <p:nvPr>
            <p:ph type="title"/>
          </p:nvPr>
        </p:nvSpPr>
        <p:spPr>
          <a:xfrm>
            <a:off x="465138" y="632779"/>
            <a:ext cx="11533187" cy="411162"/>
          </a:xfrm>
        </p:spPr>
        <p:txBody>
          <a:bodyPr/>
          <a:lstStyle/>
          <a:p>
            <a:r>
              <a:rPr lang="en-US"/>
              <a:t>Designing an authorization and access strategy for Azure DevOps</a:t>
            </a:r>
            <a:endParaRPr lang="en-US" dirty="0"/>
          </a:p>
        </p:txBody>
      </p:sp>
      <p:pic>
        <p:nvPicPr>
          <p:cNvPr id="23" name="Picture 22" descr="Icon of three squares and a cloud">
            <a:extLst>
              <a:ext uri="{FF2B5EF4-FFF2-40B4-BE49-F238E27FC236}">
                <a16:creationId xmlns:a16="http://schemas.microsoft.com/office/drawing/2014/main" id="{5EDBB828-0CF4-4A1B-9B1D-E711ECC4EC0B}"/>
              </a:ext>
            </a:extLst>
          </p:cNvPr>
          <p:cNvPicPr>
            <a:picLocks noChangeAspect="1"/>
          </p:cNvPicPr>
          <p:nvPr/>
        </p:nvPicPr>
        <p:blipFill>
          <a:blip r:embed="rId3"/>
          <a:stretch>
            <a:fillRect/>
          </a:stretch>
        </p:blipFill>
        <p:spPr>
          <a:xfrm>
            <a:off x="444060" y="1375567"/>
            <a:ext cx="952500" cy="952500"/>
          </a:xfrm>
          <a:prstGeom prst="rect">
            <a:avLst/>
          </a:prstGeom>
        </p:spPr>
      </p:pic>
      <p:sp>
        <p:nvSpPr>
          <p:cNvPr id="4" name="Rectangle 3">
            <a:extLst>
              <a:ext uri="{FF2B5EF4-FFF2-40B4-BE49-F238E27FC236}">
                <a16:creationId xmlns:a16="http://schemas.microsoft.com/office/drawing/2014/main" id="{DB536D6C-172F-4935-9054-11E52A89077A}"/>
              </a:ext>
            </a:extLst>
          </p:cNvPr>
          <p:cNvSpPr/>
          <p:nvPr/>
        </p:nvSpPr>
        <p:spPr>
          <a:xfrm>
            <a:off x="1676400" y="1482485"/>
            <a:ext cx="10333038" cy="738664"/>
          </a:xfrm>
          <a:prstGeom prst="rect">
            <a:avLst/>
          </a:prstGeom>
        </p:spPr>
        <p:txBody>
          <a:bodyPr wrap="square" lIns="0" tIns="0" rIns="0" bIns="0" anchor="ctr">
            <a:spAutoFit/>
          </a:bodyPr>
          <a:lstStyle/>
          <a:p>
            <a:r>
              <a:rPr lang="en-US" sz="2400" dirty="0"/>
              <a:t>Azure DevOps Services uses either a Microsoft account or Azure Active Directory, to protect and secure your data</a:t>
            </a:r>
          </a:p>
        </p:txBody>
      </p:sp>
      <p:cxnSp>
        <p:nvCxnSpPr>
          <p:cNvPr id="24" name="Straight Connector 23">
            <a:extLst>
              <a:ext uri="{FF2B5EF4-FFF2-40B4-BE49-F238E27FC236}">
                <a16:creationId xmlns:a16="http://schemas.microsoft.com/office/drawing/2014/main" id="{1D42B63B-8ED4-484D-9BA6-85C21035A67B}"/>
              </a:ext>
              <a:ext uri="{C183D7F6-B498-43B3-948B-1728B52AA6E4}">
                <adec:decorative xmlns:adec="http://schemas.microsoft.com/office/drawing/2017/decorative" val="1"/>
              </a:ext>
            </a:extLst>
          </p:cNvPr>
          <p:cNvCxnSpPr>
            <a:cxnSpLocks/>
          </p:cNvCxnSpPr>
          <p:nvPr/>
        </p:nvCxnSpPr>
        <p:spPr>
          <a:xfrm>
            <a:off x="1676400" y="251500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sitting in a desk">
            <a:extLst>
              <a:ext uri="{FF2B5EF4-FFF2-40B4-BE49-F238E27FC236}">
                <a16:creationId xmlns:a16="http://schemas.microsoft.com/office/drawing/2014/main" id="{4E72E61B-E31D-4A35-BF3F-4328ECBB0200}"/>
              </a:ext>
            </a:extLst>
          </p:cNvPr>
          <p:cNvPicPr>
            <a:picLocks noChangeAspect="1"/>
          </p:cNvPicPr>
          <p:nvPr/>
        </p:nvPicPr>
        <p:blipFill>
          <a:blip r:embed="rId4"/>
          <a:stretch>
            <a:fillRect/>
          </a:stretch>
        </p:blipFill>
        <p:spPr>
          <a:xfrm>
            <a:off x="444060" y="2701947"/>
            <a:ext cx="952500" cy="952500"/>
          </a:xfrm>
          <a:prstGeom prst="rect">
            <a:avLst/>
          </a:prstGeom>
        </p:spPr>
      </p:pic>
      <p:sp>
        <p:nvSpPr>
          <p:cNvPr id="5" name="Rectangle 4">
            <a:extLst>
              <a:ext uri="{FF2B5EF4-FFF2-40B4-BE49-F238E27FC236}">
                <a16:creationId xmlns:a16="http://schemas.microsoft.com/office/drawing/2014/main" id="{1BE17046-99DB-40C5-BDFB-192DBDDF197F}"/>
              </a:ext>
            </a:extLst>
          </p:cNvPr>
          <p:cNvSpPr/>
          <p:nvPr/>
        </p:nvSpPr>
        <p:spPr>
          <a:xfrm>
            <a:off x="1676400" y="2808865"/>
            <a:ext cx="10333038" cy="738664"/>
          </a:xfrm>
          <a:prstGeom prst="rect">
            <a:avLst/>
          </a:prstGeom>
        </p:spPr>
        <p:txBody>
          <a:bodyPr wrap="square" lIns="0" tIns="0" rIns="0" bIns="0" anchor="ctr">
            <a:spAutoFit/>
          </a:bodyPr>
          <a:lstStyle/>
          <a:p>
            <a:r>
              <a:rPr lang="en-US" sz="2400" dirty="0"/>
              <a:t>For non-Microsoft tools like Git, NuGet, or Xcode you can use personal access tokens</a:t>
            </a:r>
          </a:p>
        </p:txBody>
      </p:sp>
      <p:cxnSp>
        <p:nvCxnSpPr>
          <p:cNvPr id="25" name="Straight Connector 24">
            <a:extLst>
              <a:ext uri="{FF2B5EF4-FFF2-40B4-BE49-F238E27FC236}">
                <a16:creationId xmlns:a16="http://schemas.microsoft.com/office/drawing/2014/main" id="{8DA7DC6E-DC61-453F-83DD-3D05B2788FB9}"/>
              </a:ext>
              <a:ext uri="{C183D7F6-B498-43B3-948B-1728B52AA6E4}">
                <adec:decorative xmlns:adec="http://schemas.microsoft.com/office/drawing/2017/decorative" val="1"/>
              </a:ext>
            </a:extLst>
          </p:cNvPr>
          <p:cNvCxnSpPr>
            <a:cxnSpLocks/>
          </p:cNvCxnSpPr>
          <p:nvPr/>
        </p:nvCxnSpPr>
        <p:spPr>
          <a:xfrm>
            <a:off x="1676400" y="384138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two people">
            <a:extLst>
              <a:ext uri="{FF2B5EF4-FFF2-40B4-BE49-F238E27FC236}">
                <a16:creationId xmlns:a16="http://schemas.microsoft.com/office/drawing/2014/main" id="{253BC505-57EA-4A1C-9CEF-29DB7B794AC1}"/>
              </a:ext>
            </a:extLst>
          </p:cNvPr>
          <p:cNvPicPr>
            <a:picLocks noChangeAspect="1"/>
          </p:cNvPicPr>
          <p:nvPr/>
        </p:nvPicPr>
        <p:blipFill>
          <a:blip r:embed="rId5"/>
          <a:stretch>
            <a:fillRect/>
          </a:stretch>
        </p:blipFill>
        <p:spPr>
          <a:xfrm>
            <a:off x="444060" y="4028327"/>
            <a:ext cx="950976" cy="950976"/>
          </a:xfrm>
          <a:prstGeom prst="rect">
            <a:avLst/>
          </a:prstGeom>
        </p:spPr>
      </p:pic>
      <p:sp>
        <p:nvSpPr>
          <p:cNvPr id="6" name="Rectangle 5">
            <a:extLst>
              <a:ext uri="{FF2B5EF4-FFF2-40B4-BE49-F238E27FC236}">
                <a16:creationId xmlns:a16="http://schemas.microsoft.com/office/drawing/2014/main" id="{6019F95D-7AEA-43EA-95D5-F1EE686BEA64}"/>
              </a:ext>
            </a:extLst>
          </p:cNvPr>
          <p:cNvSpPr/>
          <p:nvPr/>
        </p:nvSpPr>
        <p:spPr>
          <a:xfrm>
            <a:off x="1676400" y="4134483"/>
            <a:ext cx="10333038" cy="738664"/>
          </a:xfrm>
          <a:prstGeom prst="rect">
            <a:avLst/>
          </a:prstGeom>
        </p:spPr>
        <p:txBody>
          <a:bodyPr wrap="square" lIns="0" tIns="0" rIns="0" bIns="0" anchor="ctr">
            <a:spAutoFit/>
          </a:bodyPr>
          <a:lstStyle/>
          <a:p>
            <a:r>
              <a:rPr lang="en-US" sz="2400" dirty="0"/>
              <a:t>Azure DevOps is pre-configured with default security groups and permissions</a:t>
            </a:r>
          </a:p>
        </p:txBody>
      </p:sp>
      <p:cxnSp>
        <p:nvCxnSpPr>
          <p:cNvPr id="31" name="Straight Connector 30">
            <a:extLst>
              <a:ext uri="{FF2B5EF4-FFF2-40B4-BE49-F238E27FC236}">
                <a16:creationId xmlns:a16="http://schemas.microsoft.com/office/drawing/2014/main" id="{C88C3116-3931-44A7-B8B0-4B1A09F74FBE}"/>
              </a:ext>
              <a:ext uri="{C183D7F6-B498-43B3-948B-1728B52AA6E4}">
                <adec:decorative xmlns:adec="http://schemas.microsoft.com/office/drawing/2017/decorative" val="1"/>
              </a:ext>
            </a:extLst>
          </p:cNvPr>
          <p:cNvCxnSpPr>
            <a:cxnSpLocks/>
          </p:cNvCxnSpPr>
          <p:nvPr/>
        </p:nvCxnSpPr>
        <p:spPr>
          <a:xfrm>
            <a:off x="1676400" y="5166243"/>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gear and a arrow going across it">
            <a:extLst>
              <a:ext uri="{FF2B5EF4-FFF2-40B4-BE49-F238E27FC236}">
                <a16:creationId xmlns:a16="http://schemas.microsoft.com/office/drawing/2014/main" id="{0C433741-6D11-4C2B-9639-2BBEC0AC4795}"/>
              </a:ext>
            </a:extLst>
          </p:cNvPr>
          <p:cNvPicPr>
            <a:picLocks noChangeAspect="1"/>
          </p:cNvPicPr>
          <p:nvPr/>
        </p:nvPicPr>
        <p:blipFill>
          <a:blip r:embed="rId6"/>
          <a:stretch>
            <a:fillRect/>
          </a:stretch>
        </p:blipFill>
        <p:spPr>
          <a:xfrm>
            <a:off x="444060" y="5353186"/>
            <a:ext cx="952500" cy="952500"/>
          </a:xfrm>
          <a:prstGeom prst="rect">
            <a:avLst/>
          </a:prstGeom>
        </p:spPr>
      </p:pic>
      <p:sp>
        <p:nvSpPr>
          <p:cNvPr id="7" name="Rectangle 6">
            <a:extLst>
              <a:ext uri="{FF2B5EF4-FFF2-40B4-BE49-F238E27FC236}">
                <a16:creationId xmlns:a16="http://schemas.microsoft.com/office/drawing/2014/main" id="{B42BF492-B8AA-4A83-8E39-0A9C7835EC21}"/>
              </a:ext>
            </a:extLst>
          </p:cNvPr>
          <p:cNvSpPr/>
          <p:nvPr/>
        </p:nvSpPr>
        <p:spPr>
          <a:xfrm>
            <a:off x="1676400" y="5644770"/>
            <a:ext cx="10333038" cy="369332"/>
          </a:xfrm>
          <a:prstGeom prst="rect">
            <a:avLst/>
          </a:prstGeom>
        </p:spPr>
        <p:txBody>
          <a:bodyPr wrap="square" lIns="0" tIns="0" rIns="0" bIns="0" anchor="ctr">
            <a:spAutoFit/>
          </a:bodyPr>
          <a:lstStyle/>
          <a:p>
            <a:r>
              <a:rPr lang="en-US" sz="2400" dirty="0"/>
              <a:t>You can also configure app access policies and conditional access policies</a:t>
            </a:r>
          </a:p>
        </p:txBody>
      </p:sp>
    </p:spTree>
    <p:extLst>
      <p:ext uri="{BB962C8B-B14F-4D97-AF65-F5344CB8AC3E}">
        <p14:creationId xmlns:p14="http://schemas.microsoft.com/office/powerpoint/2010/main" val="15581049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63F21-F3D1-441A-BD6E-69B847B0E36D}"/>
              </a:ext>
            </a:extLst>
          </p:cNvPr>
          <p:cNvSpPr>
            <a:spLocks noGrp="1"/>
          </p:cNvSpPr>
          <p:nvPr>
            <p:ph type="title"/>
          </p:nvPr>
        </p:nvSpPr>
        <p:spPr>
          <a:xfrm>
            <a:off x="465138" y="632779"/>
            <a:ext cx="11533187" cy="411162"/>
          </a:xfrm>
        </p:spPr>
        <p:txBody>
          <a:bodyPr/>
          <a:lstStyle/>
          <a:p>
            <a:r>
              <a:rPr lang="en-US"/>
              <a:t>Learning objectives</a:t>
            </a:r>
            <a:endParaRPr lang="en-US" dirty="0"/>
          </a:p>
        </p:txBody>
      </p:sp>
      <p:sp>
        <p:nvSpPr>
          <p:cNvPr id="5" name="Rectangle 4">
            <a:extLst>
              <a:ext uri="{FF2B5EF4-FFF2-40B4-BE49-F238E27FC236}">
                <a16:creationId xmlns:a16="http://schemas.microsoft.com/office/drawing/2014/main" id="{0EC575D1-7AD9-4C95-AAC1-959010EB5EFE}"/>
              </a:ext>
            </a:extLst>
          </p:cNvPr>
          <p:cNvSpPr/>
          <p:nvPr/>
        </p:nvSpPr>
        <p:spPr>
          <a:xfrm>
            <a:off x="465138" y="1221878"/>
            <a:ext cx="10670266" cy="369332"/>
          </a:xfrm>
          <a:prstGeom prst="rect">
            <a:avLst/>
          </a:prstGeom>
        </p:spPr>
        <p:txBody>
          <a:bodyPr lIns="0" tIns="0" rIns="0" bIns="0">
            <a:spAutoFit/>
          </a:bodyPr>
          <a:lstStyle/>
          <a:p>
            <a:r>
              <a:rPr lang="en-US" sz="2400" dirty="0">
                <a:latin typeface="+mj-lt"/>
              </a:rPr>
              <a:t>After completing this module, students will be able to:</a:t>
            </a:r>
          </a:p>
        </p:txBody>
      </p:sp>
      <p:pic>
        <p:nvPicPr>
          <p:cNvPr id="14" name="Picture 13" descr="Icon of a wrench and a clipboard">
            <a:extLst>
              <a:ext uri="{FF2B5EF4-FFF2-40B4-BE49-F238E27FC236}">
                <a16:creationId xmlns:a16="http://schemas.microsoft.com/office/drawing/2014/main" id="{A63DD6D7-F145-4774-993C-D94C20C134C0}"/>
              </a:ext>
            </a:extLst>
          </p:cNvPr>
          <p:cNvPicPr>
            <a:picLocks noChangeAspect="1"/>
          </p:cNvPicPr>
          <p:nvPr/>
        </p:nvPicPr>
        <p:blipFill>
          <a:blip r:embed="rId3"/>
          <a:stretch>
            <a:fillRect/>
          </a:stretch>
        </p:blipFill>
        <p:spPr>
          <a:xfrm>
            <a:off x="437986" y="1721555"/>
            <a:ext cx="952500" cy="952500"/>
          </a:xfrm>
          <a:prstGeom prst="rect">
            <a:avLst/>
          </a:prstGeom>
        </p:spPr>
      </p:pic>
      <p:sp>
        <p:nvSpPr>
          <p:cNvPr id="6" name="Rectangle 5">
            <a:extLst>
              <a:ext uri="{FF2B5EF4-FFF2-40B4-BE49-F238E27FC236}">
                <a16:creationId xmlns:a16="http://schemas.microsoft.com/office/drawing/2014/main" id="{E43BCF0A-F77F-4B1D-BFAE-100076BCF206}"/>
              </a:ext>
            </a:extLst>
          </p:cNvPr>
          <p:cNvSpPr/>
          <p:nvPr/>
        </p:nvSpPr>
        <p:spPr>
          <a:xfrm>
            <a:off x="1603023" y="1890029"/>
            <a:ext cx="4416552" cy="615553"/>
          </a:xfrm>
          <a:prstGeom prst="rect">
            <a:avLst/>
          </a:prstGeom>
        </p:spPr>
        <p:txBody>
          <a:bodyPr wrap="square" lIns="0" tIns="0" rIns="0" bIns="0" anchor="ctr">
            <a:spAutoFit/>
          </a:bodyPr>
          <a:lstStyle/>
          <a:p>
            <a:r>
              <a:rPr lang="en-US" sz="2000" dirty="0"/>
              <a:t>Plan for the transformation with shared</a:t>
            </a:r>
            <a:br>
              <a:rPr lang="en-US" sz="2000" dirty="0"/>
            </a:br>
            <a:r>
              <a:rPr lang="en-US" sz="2000" dirty="0"/>
              <a:t>goals and timelines</a:t>
            </a:r>
          </a:p>
        </p:txBody>
      </p:sp>
      <p:cxnSp>
        <p:nvCxnSpPr>
          <p:cNvPr id="36" name="Straight Connector 35">
            <a:extLst>
              <a:ext uri="{FF2B5EF4-FFF2-40B4-BE49-F238E27FC236}">
                <a16:creationId xmlns:a16="http://schemas.microsoft.com/office/drawing/2014/main" id="{B04101F1-BFD6-4D1B-B804-651249BCEC16}"/>
              </a:ext>
              <a:ext uri="{C183D7F6-B498-43B3-948B-1728B52AA6E4}">
                <adec:decorative xmlns:adec="http://schemas.microsoft.com/office/drawing/2017/decorative" val="1"/>
              </a:ext>
            </a:extLst>
          </p:cNvPr>
          <p:cNvCxnSpPr>
            <a:cxnSpLocks/>
          </p:cNvCxnSpPr>
          <p:nvPr/>
        </p:nvCxnSpPr>
        <p:spPr>
          <a:xfrm>
            <a:off x="1635712" y="283872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document with a checkmark">
            <a:extLst>
              <a:ext uri="{FF2B5EF4-FFF2-40B4-BE49-F238E27FC236}">
                <a16:creationId xmlns:a16="http://schemas.microsoft.com/office/drawing/2014/main" id="{8A1F87D9-EA2D-41B7-A750-9464C460175C}"/>
              </a:ext>
            </a:extLst>
          </p:cNvPr>
          <p:cNvPicPr>
            <a:picLocks noChangeAspect="1"/>
          </p:cNvPicPr>
          <p:nvPr/>
        </p:nvPicPr>
        <p:blipFill>
          <a:blip r:embed="rId4"/>
          <a:stretch>
            <a:fillRect/>
          </a:stretch>
        </p:blipFill>
        <p:spPr>
          <a:xfrm>
            <a:off x="437986" y="3003385"/>
            <a:ext cx="950976" cy="950976"/>
          </a:xfrm>
          <a:prstGeom prst="rect">
            <a:avLst/>
          </a:prstGeom>
        </p:spPr>
      </p:pic>
      <p:sp>
        <p:nvSpPr>
          <p:cNvPr id="7" name="Rectangle 6">
            <a:extLst>
              <a:ext uri="{FF2B5EF4-FFF2-40B4-BE49-F238E27FC236}">
                <a16:creationId xmlns:a16="http://schemas.microsoft.com/office/drawing/2014/main" id="{B7A59C6C-CA56-4BD2-826B-2B23046D2E50}"/>
              </a:ext>
            </a:extLst>
          </p:cNvPr>
          <p:cNvSpPr/>
          <p:nvPr/>
        </p:nvSpPr>
        <p:spPr>
          <a:xfrm>
            <a:off x="1603022" y="3013902"/>
            <a:ext cx="4416552" cy="929942"/>
          </a:xfrm>
          <a:prstGeom prst="rect">
            <a:avLst/>
          </a:prstGeom>
        </p:spPr>
        <p:txBody>
          <a:bodyPr wrap="square" lIns="0" tIns="0" rIns="0" bIns="0" anchor="ctr">
            <a:noAutofit/>
          </a:bodyPr>
          <a:lstStyle/>
          <a:p>
            <a:r>
              <a:rPr lang="en-US" sz="2000" dirty="0"/>
              <a:t>Select a project and identify project metrics and Key Performance Indicators (KPI’s)</a:t>
            </a:r>
          </a:p>
        </p:txBody>
      </p:sp>
      <p:cxnSp>
        <p:nvCxnSpPr>
          <p:cNvPr id="37" name="Straight Connector 36">
            <a:extLst>
              <a:ext uri="{FF2B5EF4-FFF2-40B4-BE49-F238E27FC236}">
                <a16:creationId xmlns:a16="http://schemas.microsoft.com/office/drawing/2014/main" id="{CE0439F9-BEF0-427A-A8D0-C309128EBD39}"/>
              </a:ext>
              <a:ext uri="{C183D7F6-B498-43B3-948B-1728B52AA6E4}">
                <adec:decorative xmlns:adec="http://schemas.microsoft.com/office/drawing/2017/decorative" val="1"/>
              </a:ext>
            </a:extLst>
          </p:cNvPr>
          <p:cNvCxnSpPr>
            <a:cxnSpLocks/>
          </p:cNvCxnSpPr>
          <p:nvPr/>
        </p:nvCxnSpPr>
        <p:spPr>
          <a:xfrm>
            <a:off x="1635712" y="411902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two people">
            <a:extLst>
              <a:ext uri="{FF2B5EF4-FFF2-40B4-BE49-F238E27FC236}">
                <a16:creationId xmlns:a16="http://schemas.microsoft.com/office/drawing/2014/main" id="{F6BFDF87-B3E3-4039-943F-B9F542ECD365}"/>
              </a:ext>
            </a:extLst>
          </p:cNvPr>
          <p:cNvPicPr>
            <a:picLocks noChangeAspect="1"/>
          </p:cNvPicPr>
          <p:nvPr/>
        </p:nvPicPr>
        <p:blipFill>
          <a:blip r:embed="rId5"/>
          <a:stretch>
            <a:fillRect/>
          </a:stretch>
        </p:blipFill>
        <p:spPr>
          <a:xfrm>
            <a:off x="447244" y="4283691"/>
            <a:ext cx="950976" cy="950976"/>
          </a:xfrm>
          <a:prstGeom prst="rect">
            <a:avLst/>
          </a:prstGeom>
        </p:spPr>
      </p:pic>
      <p:sp>
        <p:nvSpPr>
          <p:cNvPr id="8" name="Rectangle 7">
            <a:extLst>
              <a:ext uri="{FF2B5EF4-FFF2-40B4-BE49-F238E27FC236}">
                <a16:creationId xmlns:a16="http://schemas.microsoft.com/office/drawing/2014/main" id="{05201CD9-F1B4-41DB-92BC-91BB198B970B}"/>
              </a:ext>
            </a:extLst>
          </p:cNvPr>
          <p:cNvSpPr/>
          <p:nvPr/>
        </p:nvSpPr>
        <p:spPr>
          <a:xfrm>
            <a:off x="1603022" y="4451403"/>
            <a:ext cx="4416552" cy="615553"/>
          </a:xfrm>
          <a:prstGeom prst="rect">
            <a:avLst/>
          </a:prstGeom>
        </p:spPr>
        <p:txBody>
          <a:bodyPr wrap="square" lIns="0" tIns="0" rIns="0" bIns="0" anchor="ctr">
            <a:spAutoFit/>
          </a:bodyPr>
          <a:lstStyle/>
          <a:p>
            <a:r>
              <a:rPr lang="en-US" sz="2000" dirty="0"/>
              <a:t>Create a team and agile organizational structure</a:t>
            </a:r>
          </a:p>
        </p:txBody>
      </p:sp>
      <p:cxnSp>
        <p:nvCxnSpPr>
          <p:cNvPr id="38" name="Straight Connector 37">
            <a:extLst>
              <a:ext uri="{FF2B5EF4-FFF2-40B4-BE49-F238E27FC236}">
                <a16:creationId xmlns:a16="http://schemas.microsoft.com/office/drawing/2014/main" id="{F75D2635-5E5B-4610-8AFC-346DE24A0854}"/>
              </a:ext>
              <a:ext uri="{C183D7F6-B498-43B3-948B-1728B52AA6E4}">
                <adec:decorative xmlns:adec="http://schemas.microsoft.com/office/drawing/2017/decorative" val="1"/>
              </a:ext>
            </a:extLst>
          </p:cNvPr>
          <p:cNvCxnSpPr>
            <a:cxnSpLocks/>
          </p:cNvCxnSpPr>
          <p:nvPr/>
        </p:nvCxnSpPr>
        <p:spPr>
          <a:xfrm>
            <a:off x="1635712" y="539933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wrench and screw driver">
            <a:extLst>
              <a:ext uri="{FF2B5EF4-FFF2-40B4-BE49-F238E27FC236}">
                <a16:creationId xmlns:a16="http://schemas.microsoft.com/office/drawing/2014/main" id="{149451F3-CB0E-4F7F-A71F-7FE8447BC840}"/>
              </a:ext>
            </a:extLst>
          </p:cNvPr>
          <p:cNvPicPr>
            <a:picLocks noChangeAspect="1"/>
          </p:cNvPicPr>
          <p:nvPr/>
        </p:nvPicPr>
        <p:blipFill>
          <a:blip r:embed="rId6"/>
          <a:stretch>
            <a:fillRect/>
          </a:stretch>
        </p:blipFill>
        <p:spPr>
          <a:xfrm>
            <a:off x="437986" y="5563996"/>
            <a:ext cx="952500" cy="952500"/>
          </a:xfrm>
          <a:prstGeom prst="rect">
            <a:avLst/>
          </a:prstGeom>
        </p:spPr>
      </p:pic>
      <p:sp>
        <p:nvSpPr>
          <p:cNvPr id="9" name="Rectangle 8">
            <a:extLst>
              <a:ext uri="{FF2B5EF4-FFF2-40B4-BE49-F238E27FC236}">
                <a16:creationId xmlns:a16="http://schemas.microsoft.com/office/drawing/2014/main" id="{B74DC97B-8217-4CB0-89D6-96D9C1B5E8AD}"/>
              </a:ext>
            </a:extLst>
          </p:cNvPr>
          <p:cNvSpPr/>
          <p:nvPr/>
        </p:nvSpPr>
        <p:spPr>
          <a:xfrm>
            <a:off x="1603022" y="5886358"/>
            <a:ext cx="4416552" cy="307777"/>
          </a:xfrm>
          <a:prstGeom prst="rect">
            <a:avLst/>
          </a:prstGeom>
        </p:spPr>
        <p:txBody>
          <a:bodyPr wrap="square" lIns="0" tIns="0" rIns="0" bIns="0" anchor="ctr">
            <a:spAutoFit/>
          </a:bodyPr>
          <a:lstStyle/>
          <a:p>
            <a:r>
              <a:rPr lang="en-US" sz="2000" dirty="0"/>
              <a:t>Design a tool integration strategy</a:t>
            </a:r>
          </a:p>
        </p:txBody>
      </p:sp>
      <p:pic>
        <p:nvPicPr>
          <p:cNvPr id="48" name="Picture 47" descr="Icon of a screen with filled chart ">
            <a:extLst>
              <a:ext uri="{FF2B5EF4-FFF2-40B4-BE49-F238E27FC236}">
                <a16:creationId xmlns:a16="http://schemas.microsoft.com/office/drawing/2014/main" id="{DC03A202-6546-4C69-8140-6135B4859A31}"/>
              </a:ext>
            </a:extLst>
          </p:cNvPr>
          <p:cNvPicPr>
            <a:picLocks noChangeAspect="1"/>
          </p:cNvPicPr>
          <p:nvPr/>
        </p:nvPicPr>
        <p:blipFill>
          <a:blip r:embed="rId7"/>
          <a:stretch>
            <a:fillRect/>
          </a:stretch>
        </p:blipFill>
        <p:spPr>
          <a:xfrm>
            <a:off x="6353175" y="1721555"/>
            <a:ext cx="952500" cy="952500"/>
          </a:xfrm>
          <a:prstGeom prst="rect">
            <a:avLst/>
          </a:prstGeom>
        </p:spPr>
      </p:pic>
      <p:sp>
        <p:nvSpPr>
          <p:cNvPr id="10" name="Rectangle 9">
            <a:extLst>
              <a:ext uri="{FF2B5EF4-FFF2-40B4-BE49-F238E27FC236}">
                <a16:creationId xmlns:a16="http://schemas.microsoft.com/office/drawing/2014/main" id="{A9C1AF2B-05A2-47B3-A5C2-C3603E6CF46A}"/>
              </a:ext>
            </a:extLst>
          </p:cNvPr>
          <p:cNvSpPr/>
          <p:nvPr/>
        </p:nvSpPr>
        <p:spPr>
          <a:xfrm>
            <a:off x="7530179" y="1883692"/>
            <a:ext cx="4416552" cy="628226"/>
          </a:xfrm>
          <a:prstGeom prst="rect">
            <a:avLst/>
          </a:prstGeom>
        </p:spPr>
        <p:txBody>
          <a:bodyPr wrap="square" lIns="0" tIns="0" rIns="0" bIns="0" anchor="ctr">
            <a:spAutoFit/>
          </a:bodyPr>
          <a:lstStyle/>
          <a:p>
            <a:r>
              <a:rPr lang="en-US" sz="2000" dirty="0"/>
              <a:t>Design a license management strategy </a:t>
            </a:r>
            <a:br>
              <a:rPr lang="en-US" sz="2000" dirty="0"/>
            </a:br>
            <a:r>
              <a:rPr lang="en-US" sz="2000" dirty="0"/>
              <a:t>(e.g. Azure DevOps users)</a:t>
            </a:r>
          </a:p>
        </p:txBody>
      </p:sp>
      <p:cxnSp>
        <p:nvCxnSpPr>
          <p:cNvPr id="59" name="Straight Connector 58">
            <a:extLst>
              <a:ext uri="{FF2B5EF4-FFF2-40B4-BE49-F238E27FC236}">
                <a16:creationId xmlns:a16="http://schemas.microsoft.com/office/drawing/2014/main" id="{E65D6887-5FB0-4C8D-8876-843BD63D2131}"/>
              </a:ext>
              <a:ext uri="{C183D7F6-B498-43B3-948B-1728B52AA6E4}">
                <adec:decorative xmlns:adec="http://schemas.microsoft.com/office/drawing/2017/decorative" val="1"/>
              </a:ext>
            </a:extLst>
          </p:cNvPr>
          <p:cNvCxnSpPr>
            <a:cxnSpLocks/>
          </p:cNvCxnSpPr>
          <p:nvPr/>
        </p:nvCxnSpPr>
        <p:spPr>
          <a:xfrm>
            <a:off x="7530179" y="283821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screen with line charts">
            <a:extLst>
              <a:ext uri="{FF2B5EF4-FFF2-40B4-BE49-F238E27FC236}">
                <a16:creationId xmlns:a16="http://schemas.microsoft.com/office/drawing/2014/main" id="{E2452F0A-DE80-4AB5-A5D3-500090B2EB9A}"/>
              </a:ext>
            </a:extLst>
          </p:cNvPr>
          <p:cNvPicPr>
            <a:picLocks noChangeAspect="1"/>
          </p:cNvPicPr>
          <p:nvPr/>
        </p:nvPicPr>
        <p:blipFill>
          <a:blip r:embed="rId8"/>
          <a:stretch>
            <a:fillRect/>
          </a:stretch>
        </p:blipFill>
        <p:spPr>
          <a:xfrm>
            <a:off x="6353175" y="3002369"/>
            <a:ext cx="952500" cy="952500"/>
          </a:xfrm>
          <a:prstGeom prst="rect">
            <a:avLst/>
          </a:prstGeom>
        </p:spPr>
      </p:pic>
      <p:sp>
        <p:nvSpPr>
          <p:cNvPr id="11" name="Rectangle 10">
            <a:extLst>
              <a:ext uri="{FF2B5EF4-FFF2-40B4-BE49-F238E27FC236}">
                <a16:creationId xmlns:a16="http://schemas.microsoft.com/office/drawing/2014/main" id="{5B2FE7D7-BD36-49A0-8B4E-BDDA485B0668}"/>
              </a:ext>
            </a:extLst>
          </p:cNvPr>
          <p:cNvSpPr/>
          <p:nvPr/>
        </p:nvSpPr>
        <p:spPr>
          <a:xfrm>
            <a:off x="7530179" y="3013902"/>
            <a:ext cx="4416552" cy="923330"/>
          </a:xfrm>
          <a:prstGeom prst="rect">
            <a:avLst/>
          </a:prstGeom>
        </p:spPr>
        <p:txBody>
          <a:bodyPr wrap="square" lIns="0" tIns="0" rIns="0" bIns="0" anchor="ctr">
            <a:spAutoFit/>
          </a:bodyPr>
          <a:lstStyle/>
          <a:p>
            <a:r>
              <a:rPr lang="en-US" sz="2000" dirty="0"/>
              <a:t>Design a strategy for end-to-end traceability from work items to working software</a:t>
            </a:r>
          </a:p>
        </p:txBody>
      </p:sp>
      <p:cxnSp>
        <p:nvCxnSpPr>
          <p:cNvPr id="60" name="Straight Connector 59">
            <a:extLst>
              <a:ext uri="{FF2B5EF4-FFF2-40B4-BE49-F238E27FC236}">
                <a16:creationId xmlns:a16="http://schemas.microsoft.com/office/drawing/2014/main" id="{CE8CB3D2-C0B3-47BD-9F2D-5A4E590BAA2E}"/>
              </a:ext>
              <a:ext uri="{C183D7F6-B498-43B3-948B-1728B52AA6E4}">
                <adec:decorative xmlns:adec="http://schemas.microsoft.com/office/drawing/2017/decorative" val="1"/>
              </a:ext>
            </a:extLst>
          </p:cNvPr>
          <p:cNvCxnSpPr>
            <a:cxnSpLocks/>
          </p:cNvCxnSpPr>
          <p:nvPr/>
        </p:nvCxnSpPr>
        <p:spPr>
          <a:xfrm>
            <a:off x="7530179" y="411902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key">
            <a:extLst>
              <a:ext uri="{FF2B5EF4-FFF2-40B4-BE49-F238E27FC236}">
                <a16:creationId xmlns:a16="http://schemas.microsoft.com/office/drawing/2014/main" id="{9A090166-68EA-47DE-9FFC-A87E3A09DCAA}"/>
              </a:ext>
            </a:extLst>
          </p:cNvPr>
          <p:cNvPicPr>
            <a:picLocks noChangeAspect="1"/>
          </p:cNvPicPr>
          <p:nvPr/>
        </p:nvPicPr>
        <p:blipFill>
          <a:blip r:embed="rId9"/>
          <a:stretch>
            <a:fillRect/>
          </a:stretch>
        </p:blipFill>
        <p:spPr>
          <a:xfrm>
            <a:off x="6353175" y="4283183"/>
            <a:ext cx="952500" cy="952500"/>
          </a:xfrm>
          <a:prstGeom prst="rect">
            <a:avLst/>
          </a:prstGeom>
        </p:spPr>
      </p:pic>
      <p:sp>
        <p:nvSpPr>
          <p:cNvPr id="12" name="Rectangle 11">
            <a:extLst>
              <a:ext uri="{FF2B5EF4-FFF2-40B4-BE49-F238E27FC236}">
                <a16:creationId xmlns:a16="http://schemas.microsoft.com/office/drawing/2014/main" id="{100E31A2-76D6-48AA-8DAB-25658C772B74}"/>
              </a:ext>
            </a:extLst>
          </p:cNvPr>
          <p:cNvSpPr/>
          <p:nvPr/>
        </p:nvSpPr>
        <p:spPr>
          <a:xfrm>
            <a:off x="7530179" y="4445320"/>
            <a:ext cx="4416552" cy="628226"/>
          </a:xfrm>
          <a:prstGeom prst="rect">
            <a:avLst/>
          </a:prstGeom>
        </p:spPr>
        <p:txBody>
          <a:bodyPr wrap="square" lIns="0" tIns="0" rIns="0" bIns="0" anchor="ctr">
            <a:spAutoFit/>
          </a:bodyPr>
          <a:lstStyle/>
          <a:p>
            <a:r>
              <a:rPr lang="en-US" sz="2000" dirty="0"/>
              <a:t>Design an authentication and access strategy</a:t>
            </a:r>
          </a:p>
        </p:txBody>
      </p:sp>
      <p:cxnSp>
        <p:nvCxnSpPr>
          <p:cNvPr id="61" name="Straight Connector 60">
            <a:extLst>
              <a:ext uri="{FF2B5EF4-FFF2-40B4-BE49-F238E27FC236}">
                <a16:creationId xmlns:a16="http://schemas.microsoft.com/office/drawing/2014/main" id="{8B5D1FFD-D978-42F7-9587-A349FB56A209}"/>
              </a:ext>
              <a:ext uri="{C183D7F6-B498-43B3-948B-1728B52AA6E4}">
                <adec:decorative xmlns:adec="http://schemas.microsoft.com/office/drawing/2017/decorative" val="1"/>
              </a:ext>
            </a:extLst>
          </p:cNvPr>
          <p:cNvCxnSpPr>
            <a:cxnSpLocks/>
          </p:cNvCxnSpPr>
          <p:nvPr/>
        </p:nvCxnSpPr>
        <p:spPr>
          <a:xfrm>
            <a:off x="7530179" y="539984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hiteboard with a cloud symbol drawn on it">
            <a:extLst>
              <a:ext uri="{FF2B5EF4-FFF2-40B4-BE49-F238E27FC236}">
                <a16:creationId xmlns:a16="http://schemas.microsoft.com/office/drawing/2014/main" id="{B890ECE1-6AE4-469A-988D-383AB69BDC4A}"/>
              </a:ext>
            </a:extLst>
          </p:cNvPr>
          <p:cNvPicPr>
            <a:picLocks noChangeAspect="1"/>
          </p:cNvPicPr>
          <p:nvPr/>
        </p:nvPicPr>
        <p:blipFill>
          <a:blip r:embed="rId10"/>
          <a:stretch>
            <a:fillRect/>
          </a:stretch>
        </p:blipFill>
        <p:spPr>
          <a:xfrm>
            <a:off x="6353175" y="5563996"/>
            <a:ext cx="952500" cy="952500"/>
          </a:xfrm>
          <a:prstGeom prst="rect">
            <a:avLst/>
          </a:prstGeom>
        </p:spPr>
      </p:pic>
      <p:sp>
        <p:nvSpPr>
          <p:cNvPr id="13" name="Rectangle 12">
            <a:extLst>
              <a:ext uri="{FF2B5EF4-FFF2-40B4-BE49-F238E27FC236}">
                <a16:creationId xmlns:a16="http://schemas.microsoft.com/office/drawing/2014/main" id="{432E5B00-B3C6-417D-8B03-7CB1A1063759}"/>
              </a:ext>
            </a:extLst>
          </p:cNvPr>
          <p:cNvSpPr/>
          <p:nvPr/>
        </p:nvSpPr>
        <p:spPr>
          <a:xfrm>
            <a:off x="7530179" y="5726133"/>
            <a:ext cx="4416552" cy="628226"/>
          </a:xfrm>
          <a:prstGeom prst="rect">
            <a:avLst/>
          </a:prstGeom>
        </p:spPr>
        <p:txBody>
          <a:bodyPr wrap="square" lIns="0" tIns="0" rIns="0" bIns="0" anchor="ctr">
            <a:spAutoFit/>
          </a:bodyPr>
          <a:lstStyle/>
          <a:p>
            <a:r>
              <a:rPr lang="en-US" sz="2000" dirty="0"/>
              <a:t>Design a strategy for integrating </a:t>
            </a:r>
            <a:br>
              <a:rPr lang="en-US" sz="2000" dirty="0"/>
            </a:br>
            <a:r>
              <a:rPr lang="en-US" sz="2000" dirty="0"/>
              <a:t>on-premises and cloud resources</a:t>
            </a:r>
          </a:p>
        </p:txBody>
      </p:sp>
    </p:spTree>
    <p:extLst>
      <p:ext uri="{BB962C8B-B14F-4D97-AF65-F5344CB8AC3E}">
        <p14:creationId xmlns:p14="http://schemas.microsoft.com/office/powerpoint/2010/main" val="14451613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4849-B5A4-4593-93DE-A7CDFC3EA096}"/>
              </a:ext>
            </a:extLst>
          </p:cNvPr>
          <p:cNvSpPr>
            <a:spLocks noGrp="1"/>
          </p:cNvSpPr>
          <p:nvPr>
            <p:ph type="title"/>
          </p:nvPr>
        </p:nvSpPr>
        <p:spPr>
          <a:xfrm>
            <a:off x="465138" y="632779"/>
            <a:ext cx="11533187" cy="411162"/>
          </a:xfrm>
        </p:spPr>
        <p:txBody>
          <a:bodyPr/>
          <a:lstStyle/>
          <a:p>
            <a:r>
              <a:rPr lang="en-US"/>
              <a:t>Migrating or integrating existing work management tools</a:t>
            </a:r>
            <a:endParaRPr lang="en-US" dirty="0"/>
          </a:p>
        </p:txBody>
      </p:sp>
      <p:pic>
        <p:nvPicPr>
          <p:cNvPr id="6" name="Picture 5" descr="Icon of small circles connected by lines forming a big circle">
            <a:extLst>
              <a:ext uri="{FF2B5EF4-FFF2-40B4-BE49-F238E27FC236}">
                <a16:creationId xmlns:a16="http://schemas.microsoft.com/office/drawing/2014/main" id="{56C34FC5-7049-4352-9C9F-0214898E9D26}"/>
              </a:ext>
            </a:extLst>
          </p:cNvPr>
          <p:cNvPicPr>
            <a:picLocks noChangeAspect="1"/>
          </p:cNvPicPr>
          <p:nvPr/>
        </p:nvPicPr>
        <p:blipFill>
          <a:blip r:embed="rId4"/>
          <a:stretch>
            <a:fillRect/>
          </a:stretch>
        </p:blipFill>
        <p:spPr>
          <a:xfrm>
            <a:off x="427037" y="1843728"/>
            <a:ext cx="949326" cy="949326"/>
          </a:xfrm>
          <a:prstGeom prst="rect">
            <a:avLst/>
          </a:prstGeom>
        </p:spPr>
      </p:pic>
      <p:sp>
        <p:nvSpPr>
          <p:cNvPr id="4" name="Rectangle 3">
            <a:extLst>
              <a:ext uri="{FF2B5EF4-FFF2-40B4-BE49-F238E27FC236}">
                <a16:creationId xmlns:a16="http://schemas.microsoft.com/office/drawing/2014/main" id="{607E3438-CC5C-4F8D-8F2C-5A2C5B60EA3A}"/>
              </a:ext>
            </a:extLst>
          </p:cNvPr>
          <p:cNvSpPr/>
          <p:nvPr/>
        </p:nvSpPr>
        <p:spPr>
          <a:xfrm>
            <a:off x="1676400" y="1843728"/>
            <a:ext cx="5348514" cy="4339650"/>
          </a:xfrm>
          <a:prstGeom prst="rect">
            <a:avLst/>
          </a:prstGeom>
        </p:spPr>
        <p:txBody>
          <a:bodyPr wrap="square" lIns="0" tIns="0" rIns="0" bIns="0" anchor="t">
            <a:spAutoFit/>
          </a:bodyPr>
          <a:lstStyle/>
          <a:p>
            <a:pPr>
              <a:spcBef>
                <a:spcPts val="600"/>
              </a:spcBef>
              <a:spcAft>
                <a:spcPts val="600"/>
              </a:spcAft>
            </a:pPr>
            <a:r>
              <a:rPr lang="en-US" sz="2400" dirty="0">
                <a:latin typeface="+mj-lt"/>
              </a:rPr>
              <a:t>Both Azure DevOps and GitHub can be integrated with a wide variety of existing work management tools:</a:t>
            </a:r>
          </a:p>
          <a:p>
            <a:pPr marL="353695" lvl="1" indent="-342900">
              <a:spcBef>
                <a:spcPts val="600"/>
              </a:spcBef>
              <a:spcAft>
                <a:spcPts val="600"/>
              </a:spcAft>
              <a:buClr>
                <a:schemeClr val="tx1"/>
              </a:buClr>
              <a:buFont typeface="Arial"/>
              <a:buChar char="•"/>
            </a:pPr>
            <a:r>
              <a:rPr lang="en-US" sz="2000" dirty="0">
                <a:solidFill>
                  <a:schemeClr val="tx2"/>
                </a:solidFill>
                <a:hlinkClick r:id="rId5">
                  <a:extLst>
                    <a:ext uri="{A12FA001-AC4F-418D-AE19-62706E023703}">
                      <ahyp:hlinkClr xmlns:ahyp="http://schemas.microsoft.com/office/drawing/2018/hyperlinkcolor" val="tx"/>
                    </a:ext>
                  </a:extLst>
                </a:hlinkClick>
              </a:rPr>
              <a:t>Trello integration tooling</a:t>
            </a:r>
            <a:r>
              <a:rPr lang="en-US" sz="2000" dirty="0">
                <a:solidFill>
                  <a:schemeClr val="tx2"/>
                </a:solidFill>
              </a:rPr>
              <a:t> </a:t>
            </a:r>
            <a:r>
              <a:rPr lang="en-US" sz="2000" dirty="0"/>
              <a:t>is a free, flexible, and visual way to organize anything with anyone. </a:t>
            </a:r>
            <a:endParaRPr lang="en-US" sz="2000" dirty="0">
              <a:cs typeface="Segoe UI"/>
            </a:endParaRPr>
          </a:p>
          <a:p>
            <a:pPr marL="353695" lvl="1" indent="-342900">
              <a:spcBef>
                <a:spcPts val="600"/>
              </a:spcBef>
              <a:spcAft>
                <a:spcPts val="600"/>
              </a:spcAft>
              <a:buClr>
                <a:schemeClr val="tx1"/>
              </a:buClr>
              <a:buFont typeface="Arial"/>
              <a:buChar char="•"/>
            </a:pPr>
            <a:r>
              <a:rPr lang="en-US" sz="2000" dirty="0">
                <a:solidFill>
                  <a:schemeClr val="tx2"/>
                </a:solidFill>
                <a:hlinkClick r:id="rId6">
                  <a:extLst>
                    <a:ext uri="{A12FA001-AC4F-418D-AE19-62706E023703}">
                      <ahyp:hlinkClr xmlns:ahyp="http://schemas.microsoft.com/office/drawing/2018/hyperlinkcolor" val="tx"/>
                    </a:ext>
                  </a:extLst>
                </a:hlinkClick>
              </a:rPr>
              <a:t>Solidify</a:t>
            </a:r>
            <a:r>
              <a:rPr lang="en-US" sz="2000" dirty="0"/>
              <a:t> offers a tool for Jira to Azure DevOps migration.</a:t>
            </a:r>
            <a:endParaRPr lang="en-US" sz="2000" dirty="0">
              <a:cs typeface="Segoe UI"/>
            </a:endParaRPr>
          </a:p>
          <a:p>
            <a:pPr marL="353695" lvl="1" indent="-342900">
              <a:spcBef>
                <a:spcPts val="600"/>
              </a:spcBef>
              <a:spcAft>
                <a:spcPts val="600"/>
              </a:spcAft>
              <a:buClr>
                <a:schemeClr val="tx1"/>
              </a:buClr>
              <a:buFont typeface="Arial"/>
              <a:buChar char="•"/>
            </a:pPr>
            <a:r>
              <a:rPr lang="en-US" sz="2000" dirty="0"/>
              <a:t>Third party organizations offer commercial tooling to assist with migrating other work management tools like Aha, BugZilla, ClearQuest.</a:t>
            </a:r>
            <a:endParaRPr lang="en-US" sz="2000" dirty="0">
              <a:cs typeface="Segoe UI"/>
            </a:endParaRPr>
          </a:p>
        </p:txBody>
      </p:sp>
    </p:spTree>
    <p:extLst>
      <p:ext uri="{BB962C8B-B14F-4D97-AF65-F5344CB8AC3E}">
        <p14:creationId xmlns:p14="http://schemas.microsoft.com/office/powerpoint/2010/main" val="23257980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4B4C-57B7-4AD3-A3E8-848AB10337B3}"/>
              </a:ext>
            </a:extLst>
          </p:cNvPr>
          <p:cNvSpPr>
            <a:spLocks noGrp="1"/>
          </p:cNvSpPr>
          <p:nvPr>
            <p:ph type="title"/>
          </p:nvPr>
        </p:nvSpPr>
        <p:spPr>
          <a:xfrm>
            <a:off x="465138" y="632779"/>
            <a:ext cx="11533187" cy="411162"/>
          </a:xfrm>
        </p:spPr>
        <p:txBody>
          <a:bodyPr/>
          <a:lstStyle/>
          <a:p>
            <a:r>
              <a:rPr lang="en-US"/>
              <a:t>Migrating or integrating existing test management tools</a:t>
            </a:r>
            <a:endParaRPr lang="en-US" dirty="0"/>
          </a:p>
        </p:txBody>
      </p:sp>
      <p:pic>
        <p:nvPicPr>
          <p:cNvPr id="7" name="Picture 6" descr="Icon of two chat bubbles">
            <a:extLst>
              <a:ext uri="{FF2B5EF4-FFF2-40B4-BE49-F238E27FC236}">
                <a16:creationId xmlns:a16="http://schemas.microsoft.com/office/drawing/2014/main" id="{BA9F4029-DE72-40D5-BEDA-478C47ECF0DA}"/>
              </a:ext>
            </a:extLst>
          </p:cNvPr>
          <p:cNvPicPr>
            <a:picLocks noChangeAspect="1"/>
          </p:cNvPicPr>
          <p:nvPr/>
        </p:nvPicPr>
        <p:blipFill>
          <a:blip r:embed="rId3"/>
          <a:stretch>
            <a:fillRect/>
          </a:stretch>
        </p:blipFill>
        <p:spPr>
          <a:xfrm>
            <a:off x="427036" y="1426249"/>
            <a:ext cx="1004825" cy="1004825"/>
          </a:xfrm>
          <a:prstGeom prst="rect">
            <a:avLst/>
          </a:prstGeom>
        </p:spPr>
      </p:pic>
      <p:sp>
        <p:nvSpPr>
          <p:cNvPr id="8" name="Rectangle 7">
            <a:extLst>
              <a:ext uri="{FF2B5EF4-FFF2-40B4-BE49-F238E27FC236}">
                <a16:creationId xmlns:a16="http://schemas.microsoft.com/office/drawing/2014/main" id="{A41A343B-AA10-42C1-9C26-3616E2271E42}"/>
              </a:ext>
            </a:extLst>
          </p:cNvPr>
          <p:cNvSpPr/>
          <p:nvPr/>
        </p:nvSpPr>
        <p:spPr>
          <a:xfrm>
            <a:off x="1741714" y="1559329"/>
            <a:ext cx="9991374" cy="738664"/>
          </a:xfrm>
          <a:prstGeom prst="rect">
            <a:avLst/>
          </a:prstGeom>
        </p:spPr>
        <p:txBody>
          <a:bodyPr wrap="square" lIns="0" tIns="0" rIns="0" bIns="0" anchor="t">
            <a:spAutoFit/>
          </a:bodyPr>
          <a:lstStyle/>
          <a:p>
            <a:r>
              <a:rPr lang="en-US" sz="2400" dirty="0"/>
              <a:t>Azure Test Plans are used to track sprints and milestones. There is a Test &amp; Feedback extension available in the Visual Studio Marketplace.</a:t>
            </a:r>
          </a:p>
        </p:txBody>
      </p:sp>
      <p:cxnSp>
        <p:nvCxnSpPr>
          <p:cNvPr id="9" name="Straight Connector 8">
            <a:extLst>
              <a:ext uri="{FF2B5EF4-FFF2-40B4-BE49-F238E27FC236}">
                <a16:creationId xmlns:a16="http://schemas.microsoft.com/office/drawing/2014/main" id="{D7CB46DA-7980-4C26-BD63-9D4C823C6A11}"/>
              </a:ext>
              <a:ext uri="{C183D7F6-B498-43B3-948B-1728B52AA6E4}">
                <adec:decorative xmlns:adec="http://schemas.microsoft.com/office/drawing/2017/decorative" val="1"/>
              </a:ext>
            </a:extLst>
          </p:cNvPr>
          <p:cNvCxnSpPr>
            <a:cxnSpLocks/>
          </p:cNvCxnSpPr>
          <p:nvPr/>
        </p:nvCxnSpPr>
        <p:spPr>
          <a:xfrm>
            <a:off x="1800225" y="2708576"/>
            <a:ext cx="10210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wrench and screw driver">
            <a:extLst>
              <a:ext uri="{FF2B5EF4-FFF2-40B4-BE49-F238E27FC236}">
                <a16:creationId xmlns:a16="http://schemas.microsoft.com/office/drawing/2014/main" id="{C19A529E-5701-400F-9BDF-18CFE519E47D}"/>
              </a:ext>
            </a:extLst>
          </p:cNvPr>
          <p:cNvPicPr>
            <a:picLocks noChangeAspect="1"/>
          </p:cNvPicPr>
          <p:nvPr/>
        </p:nvPicPr>
        <p:blipFill>
          <a:blip r:embed="rId4"/>
          <a:stretch>
            <a:fillRect/>
          </a:stretch>
        </p:blipFill>
        <p:spPr>
          <a:xfrm>
            <a:off x="452499" y="3119160"/>
            <a:ext cx="1004825" cy="1004825"/>
          </a:xfrm>
          <a:prstGeom prst="rect">
            <a:avLst/>
          </a:prstGeom>
        </p:spPr>
      </p:pic>
      <p:sp>
        <p:nvSpPr>
          <p:cNvPr id="11" name="Rectangle 10">
            <a:extLst>
              <a:ext uri="{FF2B5EF4-FFF2-40B4-BE49-F238E27FC236}">
                <a16:creationId xmlns:a16="http://schemas.microsoft.com/office/drawing/2014/main" id="{C6458003-2519-4378-9348-1625553B4239}"/>
              </a:ext>
            </a:extLst>
          </p:cNvPr>
          <p:cNvSpPr/>
          <p:nvPr/>
        </p:nvSpPr>
        <p:spPr>
          <a:xfrm>
            <a:off x="1741714" y="3119160"/>
            <a:ext cx="10269070" cy="1985159"/>
          </a:xfrm>
          <a:prstGeom prst="rect">
            <a:avLst/>
          </a:prstGeom>
        </p:spPr>
        <p:txBody>
          <a:bodyPr wrap="square" lIns="0" tIns="0" rIns="0" bIns="0" anchor="t">
            <a:spAutoFit/>
          </a:bodyPr>
          <a:lstStyle/>
          <a:p>
            <a:r>
              <a:rPr lang="en-US" sz="2400" dirty="0">
                <a:latin typeface="+mj-lt"/>
              </a:rPr>
              <a:t>Other tools:</a:t>
            </a:r>
          </a:p>
          <a:p>
            <a:pPr marL="0" lvl="1">
              <a:spcBef>
                <a:spcPts val="600"/>
              </a:spcBef>
              <a:spcAft>
                <a:spcPts val="600"/>
              </a:spcAft>
              <a:buClr>
                <a:schemeClr val="tx1"/>
              </a:buClr>
            </a:pPr>
            <a:r>
              <a:rPr lang="en-US" sz="2000" dirty="0">
                <a:solidFill>
                  <a:schemeClr val="tx2"/>
                </a:solidFill>
                <a:hlinkClick r:id="rId5">
                  <a:extLst>
                    <a:ext uri="{A12FA001-AC4F-418D-AE19-62706E023703}">
                      <ahyp:hlinkClr xmlns:ahyp="http://schemas.microsoft.com/office/drawing/2018/hyperlinkcolor" val="tx"/>
                    </a:ext>
                  </a:extLst>
                </a:hlinkClick>
              </a:rPr>
              <a:t>Apache JMeter</a:t>
            </a:r>
            <a:r>
              <a:rPr lang="en-US" sz="2000" dirty="0">
                <a:solidFill>
                  <a:schemeClr val="tx2"/>
                </a:solidFill>
              </a:rPr>
              <a:t> </a:t>
            </a:r>
            <a:r>
              <a:rPr lang="en-US" sz="2000" dirty="0"/>
              <a:t>is open-source software written in Java and designed to load test functional behavior and measure performance.</a:t>
            </a:r>
            <a:endParaRPr lang="en-US" sz="2000" dirty="0">
              <a:cs typeface="Segoe UI"/>
            </a:endParaRPr>
          </a:p>
          <a:p>
            <a:pPr marL="0" lvl="1">
              <a:spcBef>
                <a:spcPts val="600"/>
              </a:spcBef>
              <a:spcAft>
                <a:spcPts val="600"/>
              </a:spcAft>
              <a:buClr>
                <a:schemeClr val="tx1"/>
              </a:buClr>
            </a:pPr>
            <a:r>
              <a:rPr lang="en-US" sz="2000" dirty="0">
                <a:solidFill>
                  <a:schemeClr val="tx2"/>
                </a:solidFill>
                <a:hlinkClick r:id="rId6">
                  <a:extLst>
                    <a:ext uri="{A12FA001-AC4F-418D-AE19-62706E023703}">
                      <ahyp:hlinkClr xmlns:ahyp="http://schemas.microsoft.com/office/drawing/2018/hyperlinkcolor" val="tx"/>
                    </a:ext>
                  </a:extLst>
                </a:hlinkClick>
              </a:rPr>
              <a:t>Pester</a:t>
            </a:r>
            <a:r>
              <a:rPr lang="en-US" sz="2000" dirty="0">
                <a:solidFill>
                  <a:schemeClr val="tx2"/>
                </a:solidFill>
              </a:rPr>
              <a:t> </a:t>
            </a:r>
            <a:r>
              <a:rPr lang="en-US" sz="2000" dirty="0"/>
              <a:t>is a tool that can be used to automate the testing of PowerShell code.</a:t>
            </a:r>
            <a:endParaRPr lang="en-US" sz="2000" dirty="0">
              <a:cs typeface="Segoe UI"/>
            </a:endParaRPr>
          </a:p>
          <a:p>
            <a:pPr marL="0" lvl="1">
              <a:spcBef>
                <a:spcPts val="600"/>
              </a:spcBef>
              <a:spcAft>
                <a:spcPts val="600"/>
              </a:spcAft>
              <a:buClr>
                <a:schemeClr val="tx1"/>
              </a:buClr>
            </a:pPr>
            <a:r>
              <a:rPr lang="en-US" sz="2000" dirty="0">
                <a:solidFill>
                  <a:schemeClr val="tx2"/>
                </a:solidFill>
                <a:hlinkClick r:id="rId7">
                  <a:extLst>
                    <a:ext uri="{A12FA001-AC4F-418D-AE19-62706E023703}">
                      <ahyp:hlinkClr xmlns:ahyp="http://schemas.microsoft.com/office/drawing/2018/hyperlinkcolor" val="tx"/>
                    </a:ext>
                  </a:extLst>
                </a:hlinkClick>
              </a:rPr>
              <a:t>SoapUI</a:t>
            </a:r>
            <a:r>
              <a:rPr lang="en-US" sz="2000" dirty="0">
                <a:solidFill>
                  <a:schemeClr val="tx2"/>
                </a:solidFill>
              </a:rPr>
              <a:t> </a:t>
            </a:r>
            <a:r>
              <a:rPr lang="en-US" sz="2000" dirty="0"/>
              <a:t>provides another testing framework for SOAP and REST testing.</a:t>
            </a:r>
            <a:endParaRPr lang="en-US" sz="2000" dirty="0">
              <a:cs typeface="Segoe UI"/>
            </a:endParaRPr>
          </a:p>
        </p:txBody>
      </p:sp>
      <p:pic>
        <p:nvPicPr>
          <p:cNvPr id="3" name="Picture 2" descr="A tick mark">
            <a:extLst>
              <a:ext uri="{FF2B5EF4-FFF2-40B4-BE49-F238E27FC236}">
                <a16:creationId xmlns:a16="http://schemas.microsoft.com/office/drawing/2014/main" id="{9E395DB8-A9D3-4147-9505-147A5EDDED09}"/>
              </a:ext>
            </a:extLst>
          </p:cNvPr>
          <p:cNvPicPr>
            <a:picLocks noChangeAspect="1"/>
          </p:cNvPicPr>
          <p:nvPr/>
        </p:nvPicPr>
        <p:blipFill>
          <a:blip r:embed="rId8"/>
          <a:stretch>
            <a:fillRect/>
          </a:stretch>
        </p:blipFill>
        <p:spPr>
          <a:xfrm>
            <a:off x="427038" y="6212113"/>
            <a:ext cx="786452" cy="780356"/>
          </a:xfrm>
          <a:prstGeom prst="rect">
            <a:avLst/>
          </a:prstGeom>
        </p:spPr>
      </p:pic>
      <p:sp>
        <p:nvSpPr>
          <p:cNvPr id="12" name="Freeform: Shape 11">
            <a:extLst>
              <a:ext uri="{FF2B5EF4-FFF2-40B4-BE49-F238E27FC236}">
                <a16:creationId xmlns:a16="http://schemas.microsoft.com/office/drawing/2014/main" id="{9DBEDB39-0E0B-4C2A-8172-2760C65BF83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If you are using Microsoft Test Manager, you should plan to migrate to Azure Test Plans</a:t>
            </a:r>
          </a:p>
        </p:txBody>
      </p:sp>
    </p:spTree>
    <p:extLst>
      <p:ext uri="{BB962C8B-B14F-4D97-AF65-F5344CB8AC3E}">
        <p14:creationId xmlns:p14="http://schemas.microsoft.com/office/powerpoint/2010/main" val="6313405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9141-9042-456D-87C2-3EB4C429C68D}"/>
              </a:ext>
            </a:extLst>
          </p:cNvPr>
          <p:cNvSpPr>
            <a:spLocks noGrp="1"/>
          </p:cNvSpPr>
          <p:nvPr>
            <p:ph type="title"/>
          </p:nvPr>
        </p:nvSpPr>
        <p:spPr>
          <a:xfrm>
            <a:off x="465138" y="632779"/>
            <a:ext cx="11533187" cy="411162"/>
          </a:xfrm>
        </p:spPr>
        <p:txBody>
          <a:bodyPr/>
          <a:lstStyle/>
          <a:p>
            <a:r>
              <a:rPr lang="en-US"/>
              <a:t>Designing a license management strategy</a:t>
            </a:r>
            <a:endParaRPr lang="en-US" dirty="0"/>
          </a:p>
        </p:txBody>
      </p:sp>
      <p:pic>
        <p:nvPicPr>
          <p:cNvPr id="23" name="Picture 22" descr="Icon of three squares and a cloud">
            <a:extLst>
              <a:ext uri="{FF2B5EF4-FFF2-40B4-BE49-F238E27FC236}">
                <a16:creationId xmlns:a16="http://schemas.microsoft.com/office/drawing/2014/main" id="{5EDBB828-0CF4-4A1B-9B1D-E711ECC4EC0B}"/>
              </a:ext>
            </a:extLst>
          </p:cNvPr>
          <p:cNvPicPr>
            <a:picLocks noChangeAspect="1"/>
          </p:cNvPicPr>
          <p:nvPr/>
        </p:nvPicPr>
        <p:blipFill>
          <a:blip r:embed="rId3"/>
          <a:stretch>
            <a:fillRect/>
          </a:stretch>
        </p:blipFill>
        <p:spPr>
          <a:xfrm>
            <a:off x="444060" y="1375567"/>
            <a:ext cx="952500" cy="952500"/>
          </a:xfrm>
          <a:prstGeom prst="rect">
            <a:avLst/>
          </a:prstGeom>
        </p:spPr>
      </p:pic>
      <p:sp>
        <p:nvSpPr>
          <p:cNvPr id="4" name="Rectangle 3">
            <a:extLst>
              <a:ext uri="{FF2B5EF4-FFF2-40B4-BE49-F238E27FC236}">
                <a16:creationId xmlns:a16="http://schemas.microsoft.com/office/drawing/2014/main" id="{DB536D6C-172F-4935-9054-11E52A89077A}"/>
              </a:ext>
            </a:extLst>
          </p:cNvPr>
          <p:cNvSpPr/>
          <p:nvPr/>
        </p:nvSpPr>
        <p:spPr>
          <a:xfrm>
            <a:off x="1676400" y="1482485"/>
            <a:ext cx="10333038" cy="738664"/>
          </a:xfrm>
          <a:prstGeom prst="rect">
            <a:avLst/>
          </a:prstGeom>
        </p:spPr>
        <p:txBody>
          <a:bodyPr wrap="square" lIns="0" tIns="0" rIns="0" bIns="0" anchor="ctr">
            <a:spAutoFit/>
          </a:bodyPr>
          <a:lstStyle/>
          <a:p>
            <a:r>
              <a:rPr lang="en-US" sz="2400" dirty="0"/>
              <a:t>Azure DevOps can be licensed for individual services or for users. It offers free and paid tiers:</a:t>
            </a:r>
          </a:p>
        </p:txBody>
      </p:sp>
      <p:cxnSp>
        <p:nvCxnSpPr>
          <p:cNvPr id="24" name="Straight Connector 23">
            <a:extLst>
              <a:ext uri="{FF2B5EF4-FFF2-40B4-BE49-F238E27FC236}">
                <a16:creationId xmlns:a16="http://schemas.microsoft.com/office/drawing/2014/main" id="{1D42B63B-8ED4-484D-9BA6-85C21035A67B}"/>
              </a:ext>
              <a:ext uri="{C183D7F6-B498-43B3-948B-1728B52AA6E4}">
                <adec:decorative xmlns:adec="http://schemas.microsoft.com/office/drawing/2017/decorative" val="1"/>
              </a:ext>
            </a:extLst>
          </p:cNvPr>
          <p:cNvCxnSpPr>
            <a:cxnSpLocks/>
          </p:cNvCxnSpPr>
          <p:nvPr/>
        </p:nvCxnSpPr>
        <p:spPr>
          <a:xfrm>
            <a:off x="1676400" y="251500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BE17046-99DB-40C5-BDFB-192DBDDF197F}"/>
              </a:ext>
            </a:extLst>
          </p:cNvPr>
          <p:cNvSpPr/>
          <p:nvPr/>
        </p:nvSpPr>
        <p:spPr>
          <a:xfrm>
            <a:off x="1676400" y="2808865"/>
            <a:ext cx="10333038" cy="738664"/>
          </a:xfrm>
          <a:prstGeom prst="rect">
            <a:avLst/>
          </a:prstGeom>
        </p:spPr>
        <p:txBody>
          <a:bodyPr wrap="square" lIns="0" tIns="0" rIns="0" bIns="0" anchor="ctr">
            <a:spAutoFit/>
          </a:bodyPr>
          <a:lstStyle/>
          <a:p>
            <a:r>
              <a:rPr lang="en-US" sz="2400" dirty="0">
                <a:hlinkClick r:id="rId4"/>
              </a:rPr>
              <a:t>https://azure.microsoft.com/en-us/pricing/details/devops/azure-devops-services/</a:t>
            </a:r>
            <a:endParaRPr lang="en-US" sz="2400" dirty="0"/>
          </a:p>
        </p:txBody>
      </p:sp>
      <p:cxnSp>
        <p:nvCxnSpPr>
          <p:cNvPr id="25" name="Straight Connector 24">
            <a:extLst>
              <a:ext uri="{FF2B5EF4-FFF2-40B4-BE49-F238E27FC236}">
                <a16:creationId xmlns:a16="http://schemas.microsoft.com/office/drawing/2014/main" id="{8DA7DC6E-DC61-453F-83DD-3D05B2788FB9}"/>
              </a:ext>
              <a:ext uri="{C183D7F6-B498-43B3-948B-1728B52AA6E4}">
                <adec:decorative xmlns:adec="http://schemas.microsoft.com/office/drawing/2017/decorative" val="1"/>
              </a:ext>
            </a:extLst>
          </p:cNvPr>
          <p:cNvCxnSpPr>
            <a:cxnSpLocks/>
          </p:cNvCxnSpPr>
          <p:nvPr/>
        </p:nvCxnSpPr>
        <p:spPr>
          <a:xfrm>
            <a:off x="1676400" y="3841387"/>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two people">
            <a:extLst>
              <a:ext uri="{FF2B5EF4-FFF2-40B4-BE49-F238E27FC236}">
                <a16:creationId xmlns:a16="http://schemas.microsoft.com/office/drawing/2014/main" id="{253BC505-57EA-4A1C-9CEF-29DB7B794AC1}"/>
              </a:ext>
            </a:extLst>
          </p:cNvPr>
          <p:cNvPicPr>
            <a:picLocks noChangeAspect="1"/>
          </p:cNvPicPr>
          <p:nvPr/>
        </p:nvPicPr>
        <p:blipFill>
          <a:blip r:embed="rId5"/>
          <a:stretch>
            <a:fillRect/>
          </a:stretch>
        </p:blipFill>
        <p:spPr>
          <a:xfrm>
            <a:off x="444060" y="4028327"/>
            <a:ext cx="950976" cy="950976"/>
          </a:xfrm>
          <a:prstGeom prst="rect">
            <a:avLst/>
          </a:prstGeom>
        </p:spPr>
      </p:pic>
      <p:sp>
        <p:nvSpPr>
          <p:cNvPr id="6" name="Rectangle 5">
            <a:extLst>
              <a:ext uri="{FF2B5EF4-FFF2-40B4-BE49-F238E27FC236}">
                <a16:creationId xmlns:a16="http://schemas.microsoft.com/office/drawing/2014/main" id="{6019F95D-7AEA-43EA-95D5-F1EE686BEA64}"/>
              </a:ext>
            </a:extLst>
          </p:cNvPr>
          <p:cNvSpPr/>
          <p:nvPr/>
        </p:nvSpPr>
        <p:spPr>
          <a:xfrm>
            <a:off x="1676400" y="4134483"/>
            <a:ext cx="10333038" cy="738664"/>
          </a:xfrm>
          <a:prstGeom prst="rect">
            <a:avLst/>
          </a:prstGeom>
        </p:spPr>
        <p:txBody>
          <a:bodyPr wrap="square" lIns="0" tIns="0" rIns="0" bIns="0" anchor="ctr">
            <a:spAutoFit/>
          </a:bodyPr>
          <a:lstStyle/>
          <a:p>
            <a:r>
              <a:rPr lang="en-US" sz="2400" dirty="0"/>
              <a:t>GitHub can be licensed for individuals, teams, and enterprises. It offers free and paid tiers:</a:t>
            </a:r>
          </a:p>
        </p:txBody>
      </p:sp>
      <p:cxnSp>
        <p:nvCxnSpPr>
          <p:cNvPr id="31" name="Straight Connector 30">
            <a:extLst>
              <a:ext uri="{FF2B5EF4-FFF2-40B4-BE49-F238E27FC236}">
                <a16:creationId xmlns:a16="http://schemas.microsoft.com/office/drawing/2014/main" id="{C88C3116-3931-44A7-B8B0-4B1A09F74FBE}"/>
              </a:ext>
              <a:ext uri="{C183D7F6-B498-43B3-948B-1728B52AA6E4}">
                <adec:decorative xmlns:adec="http://schemas.microsoft.com/office/drawing/2017/decorative" val="1"/>
              </a:ext>
            </a:extLst>
          </p:cNvPr>
          <p:cNvCxnSpPr>
            <a:cxnSpLocks/>
          </p:cNvCxnSpPr>
          <p:nvPr/>
        </p:nvCxnSpPr>
        <p:spPr>
          <a:xfrm>
            <a:off x="1676400" y="5166243"/>
            <a:ext cx="103330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42BF492-B8AA-4A83-8E39-0A9C7835EC21}"/>
              </a:ext>
            </a:extLst>
          </p:cNvPr>
          <p:cNvSpPr/>
          <p:nvPr/>
        </p:nvSpPr>
        <p:spPr>
          <a:xfrm>
            <a:off x="1676400" y="5644770"/>
            <a:ext cx="10333038" cy="369332"/>
          </a:xfrm>
          <a:prstGeom prst="rect">
            <a:avLst/>
          </a:prstGeom>
        </p:spPr>
        <p:txBody>
          <a:bodyPr wrap="square" lIns="0" tIns="0" rIns="0" bIns="0" anchor="ctr">
            <a:spAutoFit/>
          </a:bodyPr>
          <a:lstStyle/>
          <a:p>
            <a:r>
              <a:rPr lang="en-US" sz="2400" dirty="0">
                <a:hlinkClick r:id="rId6"/>
              </a:rPr>
              <a:t>https://github.com/pricing</a:t>
            </a:r>
            <a:endParaRPr lang="en-US" sz="2400" dirty="0"/>
          </a:p>
        </p:txBody>
      </p:sp>
    </p:spTree>
    <p:extLst>
      <p:ext uri="{BB962C8B-B14F-4D97-AF65-F5344CB8AC3E}">
        <p14:creationId xmlns:p14="http://schemas.microsoft.com/office/powerpoint/2010/main" val="24601720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43D413-097A-419C-9413-9012E6A6E475}"/>
              </a:ext>
            </a:extLst>
          </p:cNvPr>
          <p:cNvSpPr>
            <a:spLocks noGrp="1"/>
          </p:cNvSpPr>
          <p:nvPr>
            <p:ph type="title"/>
          </p:nvPr>
        </p:nvSpPr>
        <p:spPr>
          <a:xfrm>
            <a:off x="427039" y="3243000"/>
            <a:ext cx="9240836" cy="508524"/>
          </a:xfrm>
        </p:spPr>
        <p:txBody>
          <a:bodyPr/>
          <a:lstStyle/>
          <a:p>
            <a:r>
              <a:rPr lang="en-US" dirty="0"/>
              <a:t>Lab</a:t>
            </a:r>
          </a:p>
        </p:txBody>
      </p:sp>
      <p:pic>
        <p:nvPicPr>
          <p:cNvPr id="2" name="Picture 1" descr="Icon of a lab flask">
            <a:extLst>
              <a:ext uri="{FF2B5EF4-FFF2-40B4-BE49-F238E27FC236}">
                <a16:creationId xmlns:a16="http://schemas.microsoft.com/office/drawing/2014/main" id="{381A4523-636E-4D1F-A8BE-19F12FEE3CC5}"/>
              </a:ext>
            </a:extLst>
          </p:cNvPr>
          <p:cNvPicPr>
            <a:picLocks noChangeAspect="1"/>
          </p:cNvPicPr>
          <p:nvPr/>
        </p:nvPicPr>
        <p:blipFill>
          <a:blip r:embed="rId3"/>
          <a:stretch>
            <a:fillRect/>
          </a:stretch>
        </p:blipFill>
        <p:spPr>
          <a:xfrm>
            <a:off x="10525626" y="2872466"/>
            <a:ext cx="859220" cy="1249592"/>
          </a:xfrm>
          <a:prstGeom prst="rect">
            <a:avLst/>
          </a:prstGeom>
        </p:spPr>
      </p:pic>
    </p:spTree>
    <p:extLst>
      <p:ext uri="{BB962C8B-B14F-4D97-AF65-F5344CB8AC3E}">
        <p14:creationId xmlns:p14="http://schemas.microsoft.com/office/powerpoint/2010/main" val="26176238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Agile planning and portfolio management with Azure Boards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about the agile planning and portfolio management tools and processes provided by Azure Boards and how they can help you quickly plan, manage, and track work across your entire team.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285750" lvl="1" indent="-285750">
              <a:buFont typeface="Arial" panose="020B0604020202020204" pitchFamily="34" charset="0"/>
              <a:buChar char="•"/>
            </a:pPr>
            <a:r>
              <a:rPr lang="en-US" sz="1600" dirty="0"/>
              <a:t>Manage teams, areas, and iterations</a:t>
            </a:r>
          </a:p>
          <a:p>
            <a:pPr marL="285750" lvl="1" indent="-285750">
              <a:buFont typeface="Arial" panose="020B0604020202020204" pitchFamily="34" charset="0"/>
              <a:buChar char="•"/>
            </a:pPr>
            <a:r>
              <a:rPr lang="en-US" sz="1600" dirty="0"/>
              <a:t>Manage work items</a:t>
            </a:r>
          </a:p>
          <a:p>
            <a:pPr marL="285750" lvl="1" indent="-285750">
              <a:buFont typeface="Arial" panose="020B0604020202020204" pitchFamily="34" charset="0"/>
              <a:buChar char="•"/>
            </a:pPr>
            <a:r>
              <a:rPr lang="en-US" sz="1600" dirty="0"/>
              <a:t>Manage sprints and capacity</a:t>
            </a:r>
          </a:p>
          <a:p>
            <a:pPr marL="285750" lvl="1" indent="-285750">
              <a:buFont typeface="Arial" panose="020B0604020202020204" pitchFamily="34" charset="0"/>
              <a:buChar char="•"/>
            </a:pPr>
            <a:r>
              <a:rPr lang="en-US" sz="1600" dirty="0"/>
              <a:t>Customize Kanban boards</a:t>
            </a:r>
          </a:p>
          <a:p>
            <a:pPr marL="285750" lvl="1" indent="-285750">
              <a:buFont typeface="Arial" panose="020B0604020202020204" pitchFamily="34" charset="0"/>
              <a:buChar char="•"/>
            </a:pPr>
            <a:r>
              <a:rPr lang="en-US" sz="1600" dirty="0"/>
              <a:t>Define dashboards</a:t>
            </a:r>
          </a:p>
          <a:p>
            <a:pPr marL="285750" lvl="1" indent="-285750">
              <a:buFont typeface="Arial" panose="020B0604020202020204" pitchFamily="34" charset="0"/>
              <a:buChar char="•"/>
            </a:pPr>
            <a:r>
              <a:rPr lang="en-US" sz="1600" dirty="0"/>
              <a:t>Customize team process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3" name="!!timer" descr="Pie chart indicating that students have 45 minutes (out of 60 minutes total) to complete the lab.">
            <a:extLst>
              <a:ext uri="{FF2B5EF4-FFF2-40B4-BE49-F238E27FC236}">
                <a16:creationId xmlns:a16="http://schemas.microsoft.com/office/drawing/2014/main" id="{485907A6-AF59-47F3-8030-B667C5FB7489}"/>
              </a:ext>
            </a:extLst>
          </p:cNvPr>
          <p:cNvGraphicFramePr/>
          <p:nvPr>
            <p:extLst>
              <p:ext uri="{D42A27DB-BD31-4B8C-83A1-F6EECF244321}">
                <p14:modId xmlns:p14="http://schemas.microsoft.com/office/powerpoint/2010/main" val="1323111383"/>
              </p:ext>
            </p:extLst>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9D8D08-929A-445D-BA7D-A8EB3A9C78B1}"/>
              </a:ext>
            </a:extLst>
          </p:cNvPr>
          <p:cNvSpPr>
            <a:spLocks noGrp="1"/>
          </p:cNvSpPr>
          <p:nvPr>
            <p:ph type="title"/>
          </p:nvPr>
        </p:nvSpPr>
        <p:spPr>
          <a:xfrm>
            <a:off x="427039" y="3243000"/>
            <a:ext cx="9240836" cy="508524"/>
          </a:xfrm>
        </p:spPr>
        <p:txBody>
          <a:bodyPr/>
          <a:lstStyle/>
          <a:p>
            <a:r>
              <a:rPr lang="en-US" dirty="0"/>
              <a:t>Module review and takeaways</a:t>
            </a:r>
          </a:p>
        </p:txBody>
      </p:sp>
      <p:pic>
        <p:nvPicPr>
          <p:cNvPr id="6" name="Picture 5" descr="Icon of a document with a checkmark">
            <a:extLst>
              <a:ext uri="{FF2B5EF4-FFF2-40B4-BE49-F238E27FC236}">
                <a16:creationId xmlns:a16="http://schemas.microsoft.com/office/drawing/2014/main" id="{CE31928A-8E33-4A10-A58B-D581666449D1}"/>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6205833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9933F-1460-48AC-9B62-A18347F6FBA4}"/>
              </a:ext>
            </a:extLst>
          </p:cNvPr>
          <p:cNvSpPr>
            <a:spLocks noGrp="1"/>
          </p:cNvSpPr>
          <p:nvPr>
            <p:ph type="title"/>
          </p:nvPr>
        </p:nvSpPr>
        <p:spPr>
          <a:xfrm>
            <a:off x="465138" y="632779"/>
            <a:ext cx="11533187" cy="411162"/>
          </a:xfrm>
        </p:spPr>
        <p:txBody>
          <a:bodyPr/>
          <a:lstStyle/>
          <a:p>
            <a:r>
              <a:rPr lang="en-US"/>
              <a:t>What did you learn?</a:t>
            </a:r>
            <a:endParaRPr lang="en-US" dirty="0"/>
          </a:p>
        </p:txBody>
      </p:sp>
      <p:pic>
        <p:nvPicPr>
          <p:cNvPr id="2" name="Picture 1" descr="Icon of a document with a checkmark">
            <a:extLst>
              <a:ext uri="{FF2B5EF4-FFF2-40B4-BE49-F238E27FC236}">
                <a16:creationId xmlns:a16="http://schemas.microsoft.com/office/drawing/2014/main" id="{A2490519-2B65-42E9-810C-A4C607A48091}"/>
              </a:ext>
            </a:extLst>
          </p:cNvPr>
          <p:cNvPicPr>
            <a:picLocks noChangeAspect="1"/>
          </p:cNvPicPr>
          <p:nvPr/>
        </p:nvPicPr>
        <p:blipFill>
          <a:blip r:embed="rId3"/>
          <a:stretch>
            <a:fillRect/>
          </a:stretch>
        </p:blipFill>
        <p:spPr>
          <a:xfrm>
            <a:off x="417512" y="1192213"/>
            <a:ext cx="950976" cy="950976"/>
          </a:xfrm>
          <a:prstGeom prst="rect">
            <a:avLst/>
          </a:prstGeom>
        </p:spPr>
      </p:pic>
      <p:sp>
        <p:nvSpPr>
          <p:cNvPr id="6" name="Rectangle 5">
            <a:extLst>
              <a:ext uri="{FF2B5EF4-FFF2-40B4-BE49-F238E27FC236}">
                <a16:creationId xmlns:a16="http://schemas.microsoft.com/office/drawing/2014/main" id="{BADB5033-D6FE-4B81-987B-3495AB184F05}"/>
              </a:ext>
            </a:extLst>
          </p:cNvPr>
          <p:cNvSpPr/>
          <p:nvPr/>
        </p:nvSpPr>
        <p:spPr>
          <a:xfrm>
            <a:off x="1619252" y="1359925"/>
            <a:ext cx="4339759" cy="615553"/>
          </a:xfrm>
          <a:prstGeom prst="rect">
            <a:avLst/>
          </a:prstGeom>
        </p:spPr>
        <p:txBody>
          <a:bodyPr wrap="square" lIns="0" tIns="0" rIns="0" bIns="0" anchor="ctr">
            <a:spAutoFit/>
          </a:bodyPr>
          <a:lstStyle/>
          <a:p>
            <a:r>
              <a:rPr lang="en-US" sz="2000" dirty="0"/>
              <a:t>Plan for the transformation with shared goals and timelines</a:t>
            </a:r>
          </a:p>
        </p:txBody>
      </p:sp>
      <p:cxnSp>
        <p:nvCxnSpPr>
          <p:cNvPr id="55" name="Straight Connector 54">
            <a:extLst>
              <a:ext uri="{FF2B5EF4-FFF2-40B4-BE49-F238E27FC236}">
                <a16:creationId xmlns:a16="http://schemas.microsoft.com/office/drawing/2014/main" id="{64A76DE1-C8A3-4A4F-95E6-06CAE13630A8}"/>
              </a:ext>
              <a:ext uri="{C183D7F6-B498-43B3-948B-1728B52AA6E4}">
                <adec:decorative xmlns:adec="http://schemas.microsoft.com/office/drawing/2017/decorative" val="1"/>
              </a:ext>
            </a:extLst>
          </p:cNvPr>
          <p:cNvCxnSpPr>
            <a:cxnSpLocks/>
          </p:cNvCxnSpPr>
          <p:nvPr/>
        </p:nvCxnSpPr>
        <p:spPr>
          <a:xfrm>
            <a:off x="1619252" y="239966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check mark enclosed by an arc">
            <a:extLst>
              <a:ext uri="{FF2B5EF4-FFF2-40B4-BE49-F238E27FC236}">
                <a16:creationId xmlns:a16="http://schemas.microsoft.com/office/drawing/2014/main" id="{8A1B0995-579B-467B-BF5E-0D2E49D4031D}"/>
              </a:ext>
            </a:extLst>
          </p:cNvPr>
          <p:cNvPicPr>
            <a:picLocks noChangeAspect="1"/>
          </p:cNvPicPr>
          <p:nvPr/>
        </p:nvPicPr>
        <p:blipFill>
          <a:blip r:embed="rId4"/>
          <a:stretch>
            <a:fillRect/>
          </a:stretch>
        </p:blipFill>
        <p:spPr>
          <a:xfrm>
            <a:off x="417512" y="2645902"/>
            <a:ext cx="950976" cy="950976"/>
          </a:xfrm>
          <a:prstGeom prst="rect">
            <a:avLst/>
          </a:prstGeom>
        </p:spPr>
      </p:pic>
      <p:sp>
        <p:nvSpPr>
          <p:cNvPr id="7" name="Rectangle 6">
            <a:extLst>
              <a:ext uri="{FF2B5EF4-FFF2-40B4-BE49-F238E27FC236}">
                <a16:creationId xmlns:a16="http://schemas.microsoft.com/office/drawing/2014/main" id="{4AC42EA9-176E-468D-AF0C-661B1C0F5DEA}"/>
              </a:ext>
            </a:extLst>
          </p:cNvPr>
          <p:cNvSpPr/>
          <p:nvPr/>
        </p:nvSpPr>
        <p:spPr>
          <a:xfrm>
            <a:off x="1619252" y="2659725"/>
            <a:ext cx="4416552" cy="923330"/>
          </a:xfrm>
          <a:prstGeom prst="rect">
            <a:avLst/>
          </a:prstGeom>
        </p:spPr>
        <p:txBody>
          <a:bodyPr lIns="0" tIns="0" rIns="0" bIns="0" anchor="ctr">
            <a:spAutoFit/>
          </a:bodyPr>
          <a:lstStyle/>
          <a:p>
            <a:r>
              <a:rPr lang="en-US" sz="2000" dirty="0"/>
              <a:t>Select a project and identify project metrics and Key Performance Indicators (KPI’s)</a:t>
            </a:r>
          </a:p>
        </p:txBody>
      </p:sp>
      <p:cxnSp>
        <p:nvCxnSpPr>
          <p:cNvPr id="16" name="Straight Connector 15">
            <a:extLst>
              <a:ext uri="{FF2B5EF4-FFF2-40B4-BE49-F238E27FC236}">
                <a16:creationId xmlns:a16="http://schemas.microsoft.com/office/drawing/2014/main" id="{483E8AA6-CA47-4709-B6B1-E10FEA531770}"/>
              </a:ext>
              <a:ext uri="{C183D7F6-B498-43B3-948B-1728B52AA6E4}">
                <adec:decorative xmlns:adec="http://schemas.microsoft.com/office/drawing/2017/decorative" val="1"/>
              </a:ext>
            </a:extLst>
          </p:cNvPr>
          <p:cNvCxnSpPr>
            <a:cxnSpLocks/>
          </p:cNvCxnSpPr>
          <p:nvPr/>
        </p:nvCxnSpPr>
        <p:spPr>
          <a:xfrm>
            <a:off x="1619252" y="383593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two people">
            <a:extLst>
              <a:ext uri="{FF2B5EF4-FFF2-40B4-BE49-F238E27FC236}">
                <a16:creationId xmlns:a16="http://schemas.microsoft.com/office/drawing/2014/main" id="{A92E2A2F-9405-41D5-874F-AFA286A1F5D9}"/>
              </a:ext>
            </a:extLst>
          </p:cNvPr>
          <p:cNvPicPr>
            <a:picLocks noChangeAspect="1"/>
          </p:cNvPicPr>
          <p:nvPr/>
        </p:nvPicPr>
        <p:blipFill>
          <a:blip r:embed="rId5"/>
          <a:stretch>
            <a:fillRect/>
          </a:stretch>
        </p:blipFill>
        <p:spPr>
          <a:xfrm>
            <a:off x="417512" y="4094480"/>
            <a:ext cx="950976" cy="950976"/>
          </a:xfrm>
          <a:prstGeom prst="rect">
            <a:avLst/>
          </a:prstGeom>
        </p:spPr>
      </p:pic>
      <p:sp>
        <p:nvSpPr>
          <p:cNvPr id="8" name="Rectangle 7">
            <a:extLst>
              <a:ext uri="{FF2B5EF4-FFF2-40B4-BE49-F238E27FC236}">
                <a16:creationId xmlns:a16="http://schemas.microsoft.com/office/drawing/2014/main" id="{5F442921-F76A-4137-A241-BB7F557DA656}"/>
              </a:ext>
            </a:extLst>
          </p:cNvPr>
          <p:cNvSpPr/>
          <p:nvPr/>
        </p:nvSpPr>
        <p:spPr>
          <a:xfrm>
            <a:off x="1619252" y="4262192"/>
            <a:ext cx="4416552" cy="615553"/>
          </a:xfrm>
          <a:prstGeom prst="rect">
            <a:avLst/>
          </a:prstGeom>
        </p:spPr>
        <p:txBody>
          <a:bodyPr lIns="0" tIns="0" rIns="0" bIns="0" anchor="ctr">
            <a:spAutoFit/>
          </a:bodyPr>
          <a:lstStyle/>
          <a:p>
            <a:r>
              <a:rPr lang="en-US" sz="2000" dirty="0"/>
              <a:t>Create a team and agile organizational structure</a:t>
            </a:r>
          </a:p>
        </p:txBody>
      </p:sp>
      <p:cxnSp>
        <p:nvCxnSpPr>
          <p:cNvPr id="50" name="Straight Connector 49">
            <a:extLst>
              <a:ext uri="{FF2B5EF4-FFF2-40B4-BE49-F238E27FC236}">
                <a16:creationId xmlns:a16="http://schemas.microsoft.com/office/drawing/2014/main" id="{72BC9AC8-C76F-4F64-AA9C-CC099F4C01D9}"/>
              </a:ext>
              <a:ext uri="{C183D7F6-B498-43B3-948B-1728B52AA6E4}">
                <adec:decorative xmlns:adec="http://schemas.microsoft.com/office/drawing/2017/decorative" val="1"/>
              </a:ext>
            </a:extLst>
          </p:cNvPr>
          <p:cNvCxnSpPr>
            <a:cxnSpLocks/>
          </p:cNvCxnSpPr>
          <p:nvPr/>
        </p:nvCxnSpPr>
        <p:spPr>
          <a:xfrm>
            <a:off x="1619252" y="529985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a screen with square, isosceles triangle and circle shapes in it">
            <a:extLst>
              <a:ext uri="{FF2B5EF4-FFF2-40B4-BE49-F238E27FC236}">
                <a16:creationId xmlns:a16="http://schemas.microsoft.com/office/drawing/2014/main" id="{47706377-608A-459B-AB36-97577015093F}"/>
              </a:ext>
            </a:extLst>
          </p:cNvPr>
          <p:cNvPicPr>
            <a:picLocks noChangeAspect="1"/>
          </p:cNvPicPr>
          <p:nvPr/>
        </p:nvPicPr>
        <p:blipFill>
          <a:blip r:embed="rId6"/>
          <a:stretch>
            <a:fillRect/>
          </a:stretch>
        </p:blipFill>
        <p:spPr>
          <a:xfrm>
            <a:off x="417512" y="5556323"/>
            <a:ext cx="989076" cy="989076"/>
          </a:xfrm>
          <a:prstGeom prst="rect">
            <a:avLst/>
          </a:prstGeom>
        </p:spPr>
      </p:pic>
      <p:sp>
        <p:nvSpPr>
          <p:cNvPr id="9" name="Rectangle 8">
            <a:extLst>
              <a:ext uri="{FF2B5EF4-FFF2-40B4-BE49-F238E27FC236}">
                <a16:creationId xmlns:a16="http://schemas.microsoft.com/office/drawing/2014/main" id="{982570F6-305A-4585-A4C5-7B72E66C69E0}"/>
              </a:ext>
            </a:extLst>
          </p:cNvPr>
          <p:cNvSpPr/>
          <p:nvPr/>
        </p:nvSpPr>
        <p:spPr>
          <a:xfrm>
            <a:off x="1619252" y="5896973"/>
            <a:ext cx="4416552" cy="307777"/>
          </a:xfrm>
          <a:prstGeom prst="rect">
            <a:avLst/>
          </a:prstGeom>
        </p:spPr>
        <p:txBody>
          <a:bodyPr lIns="0" tIns="0" rIns="0" bIns="0" anchor="ctr">
            <a:spAutoFit/>
          </a:bodyPr>
          <a:lstStyle/>
          <a:p>
            <a:r>
              <a:rPr lang="en-US" sz="2000" dirty="0"/>
              <a:t>Design a tool integration strategy</a:t>
            </a:r>
          </a:p>
        </p:txBody>
      </p:sp>
      <p:pic>
        <p:nvPicPr>
          <p:cNvPr id="14" name="Picture 13" descr="Icon of arrow positioned diagonally">
            <a:extLst>
              <a:ext uri="{FF2B5EF4-FFF2-40B4-BE49-F238E27FC236}">
                <a16:creationId xmlns:a16="http://schemas.microsoft.com/office/drawing/2014/main" id="{EF84D977-BB7A-45EC-AA9D-53178D3E9832}"/>
              </a:ext>
            </a:extLst>
          </p:cNvPr>
          <p:cNvPicPr>
            <a:picLocks noChangeAspect="1"/>
          </p:cNvPicPr>
          <p:nvPr/>
        </p:nvPicPr>
        <p:blipFill>
          <a:blip r:embed="rId7"/>
          <a:stretch>
            <a:fillRect/>
          </a:stretch>
        </p:blipFill>
        <p:spPr>
          <a:xfrm>
            <a:off x="6394453" y="1192213"/>
            <a:ext cx="952627" cy="950976"/>
          </a:xfrm>
          <a:prstGeom prst="rect">
            <a:avLst/>
          </a:prstGeom>
        </p:spPr>
      </p:pic>
      <p:sp>
        <p:nvSpPr>
          <p:cNvPr id="10" name="Rectangle 9">
            <a:extLst>
              <a:ext uri="{FF2B5EF4-FFF2-40B4-BE49-F238E27FC236}">
                <a16:creationId xmlns:a16="http://schemas.microsoft.com/office/drawing/2014/main" id="{7578A5D2-2388-4237-9442-369A07DF9B6E}"/>
              </a:ext>
            </a:extLst>
          </p:cNvPr>
          <p:cNvSpPr/>
          <p:nvPr/>
        </p:nvSpPr>
        <p:spPr>
          <a:xfrm>
            <a:off x="7592886" y="1416595"/>
            <a:ext cx="4416552" cy="646331"/>
          </a:xfrm>
          <a:prstGeom prst="rect">
            <a:avLst/>
          </a:prstGeom>
        </p:spPr>
        <p:txBody>
          <a:bodyPr lIns="0" tIns="0" rIns="0" bIns="0" anchor="ctr">
            <a:noAutofit/>
          </a:bodyPr>
          <a:lstStyle/>
          <a:p>
            <a:r>
              <a:rPr lang="en-US" sz="2000" dirty="0"/>
              <a:t>Design a license management strategy (e.g., Azure DevOps and GitHub users)</a:t>
            </a:r>
          </a:p>
        </p:txBody>
      </p:sp>
      <p:cxnSp>
        <p:nvCxnSpPr>
          <p:cNvPr id="52" name="Straight Connector 51">
            <a:extLst>
              <a:ext uri="{FF2B5EF4-FFF2-40B4-BE49-F238E27FC236}">
                <a16:creationId xmlns:a16="http://schemas.microsoft.com/office/drawing/2014/main" id="{A043A072-169D-46F9-8E27-4CE45E61870A}"/>
              </a:ext>
              <a:ext uri="{C183D7F6-B498-43B3-948B-1728B52AA6E4}">
                <adec:decorative xmlns:adec="http://schemas.microsoft.com/office/drawing/2017/decorative" val="1"/>
              </a:ext>
            </a:extLst>
          </p:cNvPr>
          <p:cNvCxnSpPr>
            <a:cxnSpLocks/>
          </p:cNvCxnSpPr>
          <p:nvPr/>
        </p:nvCxnSpPr>
        <p:spPr>
          <a:xfrm>
            <a:off x="7592886" y="240510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three gears with varying sizes">
            <a:extLst>
              <a:ext uri="{FF2B5EF4-FFF2-40B4-BE49-F238E27FC236}">
                <a16:creationId xmlns:a16="http://schemas.microsoft.com/office/drawing/2014/main" id="{4ED8F1DB-3E8A-4F4B-BFA0-B4BD98D4D901}"/>
              </a:ext>
            </a:extLst>
          </p:cNvPr>
          <p:cNvPicPr>
            <a:picLocks noChangeAspect="1"/>
          </p:cNvPicPr>
          <p:nvPr/>
        </p:nvPicPr>
        <p:blipFill>
          <a:blip r:embed="rId8"/>
          <a:stretch>
            <a:fillRect/>
          </a:stretch>
        </p:blipFill>
        <p:spPr>
          <a:xfrm>
            <a:off x="6354763" y="2645902"/>
            <a:ext cx="950976" cy="950976"/>
          </a:xfrm>
          <a:prstGeom prst="rect">
            <a:avLst/>
          </a:prstGeom>
        </p:spPr>
      </p:pic>
      <p:sp>
        <p:nvSpPr>
          <p:cNvPr id="11" name="Rectangle 10">
            <a:extLst>
              <a:ext uri="{FF2B5EF4-FFF2-40B4-BE49-F238E27FC236}">
                <a16:creationId xmlns:a16="http://schemas.microsoft.com/office/drawing/2014/main" id="{198F7D0A-DA59-4D1F-BA05-E35A1CD97398}"/>
              </a:ext>
            </a:extLst>
          </p:cNvPr>
          <p:cNvSpPr/>
          <p:nvPr/>
        </p:nvSpPr>
        <p:spPr>
          <a:xfrm>
            <a:off x="7592886" y="2655087"/>
            <a:ext cx="4416552" cy="932606"/>
          </a:xfrm>
          <a:prstGeom prst="rect">
            <a:avLst/>
          </a:prstGeom>
        </p:spPr>
        <p:txBody>
          <a:bodyPr lIns="0" tIns="0" rIns="0" bIns="0" anchor="ctr">
            <a:noAutofit/>
          </a:bodyPr>
          <a:lstStyle/>
          <a:p>
            <a:r>
              <a:rPr lang="en-US" sz="2000" dirty="0"/>
              <a:t>Design a strategy for end-to-end traceability from work items to working software</a:t>
            </a:r>
          </a:p>
        </p:txBody>
      </p:sp>
      <p:cxnSp>
        <p:nvCxnSpPr>
          <p:cNvPr id="53" name="Straight Connector 52">
            <a:extLst>
              <a:ext uri="{FF2B5EF4-FFF2-40B4-BE49-F238E27FC236}">
                <a16:creationId xmlns:a16="http://schemas.microsoft.com/office/drawing/2014/main" id="{9883A922-EAF3-423D-830C-0F38389CB18F}"/>
              </a:ext>
              <a:ext uri="{C183D7F6-B498-43B3-948B-1728B52AA6E4}">
                <adec:decorative xmlns:adec="http://schemas.microsoft.com/office/drawing/2017/decorative" val="1"/>
              </a:ext>
            </a:extLst>
          </p:cNvPr>
          <p:cNvCxnSpPr>
            <a:cxnSpLocks/>
          </p:cNvCxnSpPr>
          <p:nvPr/>
        </p:nvCxnSpPr>
        <p:spPr>
          <a:xfrm>
            <a:off x="7592886" y="382952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ulb">
            <a:extLst>
              <a:ext uri="{FF2B5EF4-FFF2-40B4-BE49-F238E27FC236}">
                <a16:creationId xmlns:a16="http://schemas.microsoft.com/office/drawing/2014/main" id="{1703E23F-22BC-4700-B4AF-D598C81B763F}"/>
              </a:ext>
            </a:extLst>
          </p:cNvPr>
          <p:cNvPicPr>
            <a:picLocks noChangeAspect="1"/>
          </p:cNvPicPr>
          <p:nvPr/>
        </p:nvPicPr>
        <p:blipFill>
          <a:blip r:embed="rId9"/>
          <a:stretch>
            <a:fillRect/>
          </a:stretch>
        </p:blipFill>
        <p:spPr>
          <a:xfrm>
            <a:off x="6394453" y="4075430"/>
            <a:ext cx="989076" cy="989076"/>
          </a:xfrm>
          <a:prstGeom prst="rect">
            <a:avLst/>
          </a:prstGeom>
        </p:spPr>
      </p:pic>
      <p:sp>
        <p:nvSpPr>
          <p:cNvPr id="12" name="Rectangle 11">
            <a:extLst>
              <a:ext uri="{FF2B5EF4-FFF2-40B4-BE49-F238E27FC236}">
                <a16:creationId xmlns:a16="http://schemas.microsoft.com/office/drawing/2014/main" id="{C9C6763B-A14F-459D-8371-10CDEDE07C53}"/>
              </a:ext>
            </a:extLst>
          </p:cNvPr>
          <p:cNvSpPr/>
          <p:nvPr/>
        </p:nvSpPr>
        <p:spPr>
          <a:xfrm>
            <a:off x="7592886" y="4246803"/>
            <a:ext cx="4416552" cy="646331"/>
          </a:xfrm>
          <a:prstGeom prst="rect">
            <a:avLst/>
          </a:prstGeom>
        </p:spPr>
        <p:txBody>
          <a:bodyPr lIns="0" tIns="0" rIns="0" bIns="0" anchor="ctr">
            <a:noAutofit/>
          </a:bodyPr>
          <a:lstStyle/>
          <a:p>
            <a:r>
              <a:rPr lang="en-US" sz="2000" dirty="0"/>
              <a:t>Design an authentication and access strategy</a:t>
            </a:r>
          </a:p>
        </p:txBody>
      </p:sp>
      <p:cxnSp>
        <p:nvCxnSpPr>
          <p:cNvPr id="54" name="Straight Connector 53">
            <a:extLst>
              <a:ext uri="{FF2B5EF4-FFF2-40B4-BE49-F238E27FC236}">
                <a16:creationId xmlns:a16="http://schemas.microsoft.com/office/drawing/2014/main" id="{59E1CCED-DBCE-4509-AD5E-51271A4395B6}"/>
              </a:ext>
              <a:ext uri="{C183D7F6-B498-43B3-948B-1728B52AA6E4}">
                <adec:decorative xmlns:adec="http://schemas.microsoft.com/office/drawing/2017/decorative" val="1"/>
              </a:ext>
            </a:extLst>
          </p:cNvPr>
          <p:cNvCxnSpPr>
            <a:cxnSpLocks/>
          </p:cNvCxnSpPr>
          <p:nvPr/>
        </p:nvCxnSpPr>
        <p:spPr>
          <a:xfrm>
            <a:off x="7592886" y="5310413"/>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cloud with multiples lines extending from it">
            <a:extLst>
              <a:ext uri="{FF2B5EF4-FFF2-40B4-BE49-F238E27FC236}">
                <a16:creationId xmlns:a16="http://schemas.microsoft.com/office/drawing/2014/main" id="{56818ED9-82B3-45C8-AB6F-1B2FCA5E652C}"/>
              </a:ext>
            </a:extLst>
          </p:cNvPr>
          <p:cNvPicPr>
            <a:picLocks noChangeAspect="1"/>
          </p:cNvPicPr>
          <p:nvPr/>
        </p:nvPicPr>
        <p:blipFill>
          <a:blip r:embed="rId10"/>
          <a:stretch>
            <a:fillRect/>
          </a:stretch>
        </p:blipFill>
        <p:spPr>
          <a:xfrm>
            <a:off x="6394453" y="5556323"/>
            <a:ext cx="989076" cy="989076"/>
          </a:xfrm>
          <a:prstGeom prst="rect">
            <a:avLst/>
          </a:prstGeom>
        </p:spPr>
      </p:pic>
      <p:sp>
        <p:nvSpPr>
          <p:cNvPr id="13" name="Rectangle 12">
            <a:extLst>
              <a:ext uri="{FF2B5EF4-FFF2-40B4-BE49-F238E27FC236}">
                <a16:creationId xmlns:a16="http://schemas.microsoft.com/office/drawing/2014/main" id="{09B5FEF6-DC16-413C-8D16-401121DBC055}"/>
              </a:ext>
            </a:extLst>
          </p:cNvPr>
          <p:cNvSpPr/>
          <p:nvPr/>
        </p:nvSpPr>
        <p:spPr>
          <a:xfrm>
            <a:off x="7592886" y="5727696"/>
            <a:ext cx="4416552" cy="646331"/>
          </a:xfrm>
          <a:prstGeom prst="rect">
            <a:avLst/>
          </a:prstGeom>
        </p:spPr>
        <p:txBody>
          <a:bodyPr lIns="0" tIns="0" rIns="0" bIns="0" anchor="ctr">
            <a:noAutofit/>
          </a:bodyPr>
          <a:lstStyle/>
          <a:p>
            <a:r>
              <a:rPr lang="en-US" sz="2000" dirty="0"/>
              <a:t>Design a strategy for integrating</a:t>
            </a:r>
            <a:br>
              <a:rPr lang="en-US" sz="2000" dirty="0"/>
            </a:br>
            <a:r>
              <a:rPr lang="en-US" sz="2000" dirty="0"/>
              <a:t>on-premises and cloud resources</a:t>
            </a:r>
          </a:p>
        </p:txBody>
      </p:sp>
    </p:spTree>
    <p:extLst>
      <p:ext uri="{BB962C8B-B14F-4D97-AF65-F5344CB8AC3E}">
        <p14:creationId xmlns:p14="http://schemas.microsoft.com/office/powerpoint/2010/main" val="28412701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8061-16AD-4557-AFC1-6BE8ECEB0831}"/>
              </a:ext>
            </a:extLst>
          </p:cNvPr>
          <p:cNvSpPr>
            <a:spLocks noGrp="1"/>
          </p:cNvSpPr>
          <p:nvPr>
            <p:ph type="title"/>
          </p:nvPr>
        </p:nvSpPr>
        <p:spPr>
          <a:xfrm>
            <a:off x="465138" y="632779"/>
            <a:ext cx="11533187" cy="411162"/>
          </a:xfrm>
        </p:spPr>
        <p:txBody>
          <a:bodyPr/>
          <a:lstStyle/>
          <a:p>
            <a:r>
              <a:rPr lang="en-US"/>
              <a:t>Module review questions</a:t>
            </a:r>
            <a:endParaRPr lang="en-US" dirty="0"/>
          </a:p>
        </p:txBody>
      </p:sp>
      <p:pic>
        <p:nvPicPr>
          <p:cNvPr id="3" name="Picture 2">
            <a:extLst>
              <a:ext uri="{FF2B5EF4-FFF2-40B4-BE49-F238E27FC236}">
                <a16:creationId xmlns:a16="http://schemas.microsoft.com/office/drawing/2014/main" id="{4FB2379F-937E-46C0-994B-980379AB3B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9" name="Oval 8">
            <a:extLst>
              <a:ext uri="{FF2B5EF4-FFF2-40B4-BE49-F238E27FC236}">
                <a16:creationId xmlns:a16="http://schemas.microsoft.com/office/drawing/2014/main" id="{E5581FAE-4B8F-4F08-A565-CB04978C0221}"/>
              </a:ext>
            </a:extLst>
          </p:cNvPr>
          <p:cNvSpPr/>
          <p:nvPr/>
        </p:nvSpPr>
        <p:spPr bwMode="auto">
          <a:xfrm rot="10800000" flipV="1">
            <a:off x="499585" y="126113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4" name="Rectangle 3">
            <a:extLst>
              <a:ext uri="{FF2B5EF4-FFF2-40B4-BE49-F238E27FC236}">
                <a16:creationId xmlns:a16="http://schemas.microsoft.com/office/drawing/2014/main" id="{7980EDB9-A5A3-4D1E-9E59-2A405586663E}"/>
              </a:ext>
            </a:extLst>
          </p:cNvPr>
          <p:cNvSpPr/>
          <p:nvPr/>
        </p:nvSpPr>
        <p:spPr>
          <a:xfrm>
            <a:off x="1567543" y="1296232"/>
            <a:ext cx="10451420" cy="707886"/>
          </a:xfrm>
          <a:prstGeom prst="rect">
            <a:avLst/>
          </a:prstGeom>
        </p:spPr>
        <p:txBody>
          <a:bodyPr wrap="square" lIns="0" tIns="0" rIns="0" bIns="0" anchor="ctr">
            <a:noAutofit/>
          </a:bodyPr>
          <a:lstStyle/>
          <a:p>
            <a:r>
              <a:rPr lang="en-US" sz="2400" dirty="0"/>
              <a:t>Which of the following would a system that manages inventory in a warehouse be considered?  - System of Record or System of Engagement</a:t>
            </a:r>
          </a:p>
        </p:txBody>
      </p:sp>
      <p:cxnSp>
        <p:nvCxnSpPr>
          <p:cNvPr id="10" name="Straight Connector 9">
            <a:extLst>
              <a:ext uri="{FF2B5EF4-FFF2-40B4-BE49-F238E27FC236}">
                <a16:creationId xmlns:a16="http://schemas.microsoft.com/office/drawing/2014/main" id="{FA256E52-DFA9-4BF4-9AC5-C23D010A6C51}"/>
              </a:ext>
              <a:ext uri="{C183D7F6-B498-43B3-948B-1728B52AA6E4}">
                <adec:decorative xmlns:adec="http://schemas.microsoft.com/office/drawing/2017/decorative" val="1"/>
              </a:ext>
            </a:extLst>
          </p:cNvPr>
          <p:cNvCxnSpPr>
            <a:cxnSpLocks/>
          </p:cNvCxnSpPr>
          <p:nvPr/>
        </p:nvCxnSpPr>
        <p:spPr>
          <a:xfrm>
            <a:off x="1567543" y="2168506"/>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FCF99C2-F184-44A5-8343-25B39F73224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74970"/>
            <a:ext cx="915924" cy="915924"/>
          </a:xfrm>
          <a:prstGeom prst="rect">
            <a:avLst/>
          </a:prstGeom>
        </p:spPr>
      </p:pic>
      <p:sp>
        <p:nvSpPr>
          <p:cNvPr id="13" name="Oval 12">
            <a:extLst>
              <a:ext uri="{FF2B5EF4-FFF2-40B4-BE49-F238E27FC236}">
                <a16:creationId xmlns:a16="http://schemas.microsoft.com/office/drawing/2014/main" id="{FD310393-020F-41AE-803D-1F32186F87EA}"/>
              </a:ext>
            </a:extLst>
          </p:cNvPr>
          <p:cNvSpPr/>
          <p:nvPr/>
        </p:nvSpPr>
        <p:spPr bwMode="auto">
          <a:xfrm rot="10800000" flipV="1">
            <a:off x="499585" y="244388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5" name="Rectangle 4">
            <a:extLst>
              <a:ext uri="{FF2B5EF4-FFF2-40B4-BE49-F238E27FC236}">
                <a16:creationId xmlns:a16="http://schemas.microsoft.com/office/drawing/2014/main" id="{3E68D245-7311-4104-8D87-70CD6166FFD3}"/>
              </a:ext>
            </a:extLst>
          </p:cNvPr>
          <p:cNvSpPr/>
          <p:nvPr/>
        </p:nvSpPr>
        <p:spPr>
          <a:xfrm>
            <a:off x="1567543" y="2228875"/>
            <a:ext cx="10451420" cy="1208115"/>
          </a:xfrm>
          <a:prstGeom prst="rect">
            <a:avLst/>
          </a:prstGeom>
        </p:spPr>
        <p:txBody>
          <a:bodyPr wrap="square" lIns="0" tIns="0" rIns="0" bIns="0" anchor="ctr">
            <a:noAutofit/>
          </a:bodyPr>
          <a:lstStyle/>
          <a:p>
            <a:r>
              <a:rPr lang="en-US" sz="2400" dirty="0"/>
              <a:t>An Agile tool that is used to manage and visualize work by showing tasks moving from left to right across columns representing stages. What is this tool commonly called? </a:t>
            </a:r>
          </a:p>
        </p:txBody>
      </p:sp>
      <p:cxnSp>
        <p:nvCxnSpPr>
          <p:cNvPr id="34" name="Straight Connector 33">
            <a:extLst>
              <a:ext uri="{FF2B5EF4-FFF2-40B4-BE49-F238E27FC236}">
                <a16:creationId xmlns:a16="http://schemas.microsoft.com/office/drawing/2014/main" id="{B6E53C55-25D2-4CBA-87D9-6B9EDA4C7AF4}"/>
              </a:ext>
              <a:ext uri="{C183D7F6-B498-43B3-948B-1728B52AA6E4}">
                <adec:decorative xmlns:adec="http://schemas.microsoft.com/office/drawing/2017/decorative" val="1"/>
              </a:ext>
            </a:extLst>
          </p:cNvPr>
          <p:cNvCxnSpPr>
            <a:cxnSpLocks/>
          </p:cNvCxnSpPr>
          <p:nvPr/>
        </p:nvCxnSpPr>
        <p:spPr>
          <a:xfrm>
            <a:off x="1567543" y="3497359"/>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A69B23B-36BA-4297-BC53-D8B51747B51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57728"/>
            <a:ext cx="915924" cy="915924"/>
          </a:xfrm>
          <a:prstGeom prst="rect">
            <a:avLst/>
          </a:prstGeom>
        </p:spPr>
      </p:pic>
      <p:sp>
        <p:nvSpPr>
          <p:cNvPr id="15" name="Oval 14">
            <a:extLst>
              <a:ext uri="{FF2B5EF4-FFF2-40B4-BE49-F238E27FC236}">
                <a16:creationId xmlns:a16="http://schemas.microsoft.com/office/drawing/2014/main" id="{E146753B-F9AC-4EEA-960F-FD3C8DE6F9A4}"/>
              </a:ext>
            </a:extLst>
          </p:cNvPr>
          <p:cNvSpPr/>
          <p:nvPr/>
        </p:nvSpPr>
        <p:spPr bwMode="auto">
          <a:xfrm rot="10800000" flipV="1">
            <a:off x="499585" y="362664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6" name="Rectangle 5">
            <a:extLst>
              <a:ext uri="{FF2B5EF4-FFF2-40B4-BE49-F238E27FC236}">
                <a16:creationId xmlns:a16="http://schemas.microsoft.com/office/drawing/2014/main" id="{088B4C83-C387-40E7-8976-4711E97DF917}"/>
              </a:ext>
            </a:extLst>
          </p:cNvPr>
          <p:cNvSpPr/>
          <p:nvPr/>
        </p:nvSpPr>
        <p:spPr>
          <a:xfrm>
            <a:off x="1638663" y="4710990"/>
            <a:ext cx="10451420" cy="707886"/>
          </a:xfrm>
          <a:prstGeom prst="rect">
            <a:avLst/>
          </a:prstGeom>
        </p:spPr>
        <p:txBody>
          <a:bodyPr wrap="square" lIns="0" tIns="0" rIns="0" bIns="0" anchor="ctr">
            <a:noAutofit/>
          </a:bodyPr>
          <a:lstStyle/>
          <a:p>
            <a:r>
              <a:rPr lang="en-US" sz="2400" dirty="0"/>
              <a:t>As a project metric, what is Lead Time measuring?</a:t>
            </a:r>
          </a:p>
        </p:txBody>
      </p:sp>
      <p:cxnSp>
        <p:nvCxnSpPr>
          <p:cNvPr id="35" name="Straight Connector 34">
            <a:extLst>
              <a:ext uri="{FF2B5EF4-FFF2-40B4-BE49-F238E27FC236}">
                <a16:creationId xmlns:a16="http://schemas.microsoft.com/office/drawing/2014/main" id="{B007FB2D-3602-4A23-8426-2A60110E2E2D}"/>
              </a:ext>
              <a:ext uri="{C183D7F6-B498-43B3-948B-1728B52AA6E4}">
                <adec:decorative xmlns:adec="http://schemas.microsoft.com/office/drawing/2017/decorative" val="1"/>
              </a:ext>
            </a:extLst>
          </p:cNvPr>
          <p:cNvCxnSpPr>
            <a:cxnSpLocks/>
          </p:cNvCxnSpPr>
          <p:nvPr/>
        </p:nvCxnSpPr>
        <p:spPr>
          <a:xfrm>
            <a:off x="1567543" y="4534021"/>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3A7CEF6-6912-4BAB-95EA-2D2DEAE797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94390"/>
            <a:ext cx="915924" cy="915924"/>
          </a:xfrm>
          <a:prstGeom prst="rect">
            <a:avLst/>
          </a:prstGeom>
        </p:spPr>
      </p:pic>
      <p:sp>
        <p:nvSpPr>
          <p:cNvPr id="18" name="Oval 17">
            <a:extLst>
              <a:ext uri="{FF2B5EF4-FFF2-40B4-BE49-F238E27FC236}">
                <a16:creationId xmlns:a16="http://schemas.microsoft.com/office/drawing/2014/main" id="{C61A5CB5-8B6C-4B7A-AA4A-78A3DF2B13C1}"/>
              </a:ext>
            </a:extLst>
          </p:cNvPr>
          <p:cNvSpPr/>
          <p:nvPr/>
        </p:nvSpPr>
        <p:spPr bwMode="auto">
          <a:xfrm rot="10800000" flipV="1">
            <a:off x="499585" y="466330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4</a:t>
            </a:r>
          </a:p>
        </p:txBody>
      </p:sp>
      <p:sp>
        <p:nvSpPr>
          <p:cNvPr id="7" name="Rectangle 6">
            <a:extLst>
              <a:ext uri="{FF2B5EF4-FFF2-40B4-BE49-F238E27FC236}">
                <a16:creationId xmlns:a16="http://schemas.microsoft.com/office/drawing/2014/main" id="{BF33C845-D91D-4FF7-851A-292C4BFAB9CC}"/>
              </a:ext>
            </a:extLst>
          </p:cNvPr>
          <p:cNvSpPr/>
          <p:nvPr/>
        </p:nvSpPr>
        <p:spPr>
          <a:xfrm>
            <a:off x="1638663" y="5808022"/>
            <a:ext cx="10451420" cy="707886"/>
          </a:xfrm>
          <a:prstGeom prst="rect">
            <a:avLst/>
          </a:prstGeom>
        </p:spPr>
        <p:txBody>
          <a:bodyPr wrap="square" lIns="0" tIns="0" rIns="0" bIns="0" anchor="ctr">
            <a:noAutofit/>
          </a:bodyPr>
          <a:lstStyle/>
          <a:p>
            <a:r>
              <a:rPr lang="en-US" sz="2400" dirty="0"/>
              <a:t>What is a cross-functional team?</a:t>
            </a:r>
          </a:p>
        </p:txBody>
      </p:sp>
      <p:cxnSp>
        <p:nvCxnSpPr>
          <p:cNvPr id="36" name="Straight Connector 35">
            <a:extLst>
              <a:ext uri="{FF2B5EF4-FFF2-40B4-BE49-F238E27FC236}">
                <a16:creationId xmlns:a16="http://schemas.microsoft.com/office/drawing/2014/main" id="{78DC88E5-81B0-42C0-92FD-4DEB38964B70}"/>
              </a:ext>
              <a:ext uri="{C183D7F6-B498-43B3-948B-1728B52AA6E4}">
                <adec:decorative xmlns:adec="http://schemas.microsoft.com/office/drawing/2017/decorative" val="1"/>
              </a:ext>
            </a:extLst>
          </p:cNvPr>
          <p:cNvCxnSpPr>
            <a:cxnSpLocks/>
          </p:cNvCxnSpPr>
          <p:nvPr/>
        </p:nvCxnSpPr>
        <p:spPr>
          <a:xfrm>
            <a:off x="1567543" y="5570683"/>
            <a:ext cx="104514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B842C32-F0B5-46FC-8DD7-34AD31F8F59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22" name="Oval 21">
            <a:extLst>
              <a:ext uri="{FF2B5EF4-FFF2-40B4-BE49-F238E27FC236}">
                <a16:creationId xmlns:a16="http://schemas.microsoft.com/office/drawing/2014/main" id="{C8E49231-9A09-4488-BCC0-08FD6CA55D2D}"/>
              </a:ext>
            </a:extLst>
          </p:cNvPr>
          <p:cNvSpPr/>
          <p:nvPr/>
        </p:nvSpPr>
        <p:spPr bwMode="auto">
          <a:xfrm rot="10800000" flipV="1">
            <a:off x="499585" y="569997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5</a:t>
            </a:r>
          </a:p>
        </p:txBody>
      </p:sp>
      <p:sp>
        <p:nvSpPr>
          <p:cNvPr id="8" name="Rectangle 7">
            <a:extLst>
              <a:ext uri="{FF2B5EF4-FFF2-40B4-BE49-F238E27FC236}">
                <a16:creationId xmlns:a16="http://schemas.microsoft.com/office/drawing/2014/main" id="{8FE97E61-EFC0-4E89-9F89-F8D63A5C2BFE}"/>
              </a:ext>
            </a:extLst>
          </p:cNvPr>
          <p:cNvSpPr/>
          <p:nvPr/>
        </p:nvSpPr>
        <p:spPr>
          <a:xfrm>
            <a:off x="1567543" y="3661747"/>
            <a:ext cx="10451420" cy="707886"/>
          </a:xfrm>
          <a:prstGeom prst="rect">
            <a:avLst/>
          </a:prstGeom>
        </p:spPr>
        <p:txBody>
          <a:bodyPr wrap="square" lIns="0" tIns="0" rIns="0" bIns="0" anchor="ctr">
            <a:noAutofit/>
          </a:bodyPr>
          <a:lstStyle/>
          <a:p>
            <a:r>
              <a:rPr lang="en-US" sz="2400" dirty="0"/>
              <a:t>In which of the following would you find large amounts of technical debt? </a:t>
            </a:r>
          </a:p>
          <a:p>
            <a:r>
              <a:rPr lang="en-US" sz="2400" dirty="0"/>
              <a:t>Greenfield or Brownfield</a:t>
            </a:r>
          </a:p>
        </p:txBody>
      </p:sp>
    </p:spTree>
    <p:extLst>
      <p:ext uri="{BB962C8B-B14F-4D97-AF65-F5344CB8AC3E}">
        <p14:creationId xmlns:p14="http://schemas.microsoft.com/office/powerpoint/2010/main" val="1860389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E6DD6B-02EF-4958-9AED-694D7EEBF0BB}"/>
              </a:ext>
            </a:extLst>
          </p:cNvPr>
          <p:cNvSpPr>
            <a:spLocks noGrp="1"/>
          </p:cNvSpPr>
          <p:nvPr>
            <p:ph type="title"/>
          </p:nvPr>
        </p:nvSpPr>
        <p:spPr>
          <a:xfrm>
            <a:off x="427039" y="3243000"/>
            <a:ext cx="9240836" cy="508524"/>
          </a:xfrm>
        </p:spPr>
        <p:txBody>
          <a:bodyPr/>
          <a:lstStyle/>
          <a:p>
            <a:r>
              <a:rPr lang="en-US" dirty="0"/>
              <a:t>Transformation planning</a:t>
            </a:r>
          </a:p>
        </p:txBody>
      </p:sp>
      <p:pic>
        <p:nvPicPr>
          <p:cNvPr id="4" name="Picture 3" descr="Icon of a circle branched into three connect circles">
            <a:extLst>
              <a:ext uri="{FF2B5EF4-FFF2-40B4-BE49-F238E27FC236}">
                <a16:creationId xmlns:a16="http://schemas.microsoft.com/office/drawing/2014/main" id="{70070CE0-46FA-468D-8DD5-130CCEDC06D6}"/>
              </a:ext>
            </a:extLst>
          </p:cNvPr>
          <p:cNvPicPr>
            <a:picLocks noChangeAspect="1"/>
          </p:cNvPicPr>
          <p:nvPr/>
        </p:nvPicPr>
        <p:blipFill>
          <a:blip r:embed="rId3"/>
          <a:stretch>
            <a:fillRect/>
          </a:stretch>
        </p:blipFill>
        <p:spPr>
          <a:xfrm>
            <a:off x="10449044" y="2959159"/>
            <a:ext cx="1076206" cy="1076206"/>
          </a:xfrm>
          <a:prstGeom prst="rect">
            <a:avLst/>
          </a:prstGeom>
        </p:spPr>
      </p:pic>
    </p:spTree>
    <p:extLst>
      <p:ext uri="{BB962C8B-B14F-4D97-AF65-F5344CB8AC3E}">
        <p14:creationId xmlns:p14="http://schemas.microsoft.com/office/powerpoint/2010/main" val="3647319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What is DevOps?</a:t>
            </a:r>
            <a:endParaRPr lang="en-US" dirty="0"/>
          </a:p>
        </p:txBody>
      </p:sp>
      <p:sp>
        <p:nvSpPr>
          <p:cNvPr id="8" name="Rectangle 7">
            <a:extLst>
              <a:ext uri="{FF2B5EF4-FFF2-40B4-BE49-F238E27FC236}">
                <a16:creationId xmlns:a16="http://schemas.microsoft.com/office/drawing/2014/main" id="{A60DC8E2-4DB2-47F1-AD8F-294C2B2983A4}"/>
              </a:ext>
            </a:extLst>
          </p:cNvPr>
          <p:cNvSpPr/>
          <p:nvPr/>
        </p:nvSpPr>
        <p:spPr bwMode="auto">
          <a:xfrm>
            <a:off x="427037" y="1223239"/>
            <a:ext cx="3770890" cy="50009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i="1" dirty="0">
                <a:solidFill>
                  <a:schemeClr val="tx1"/>
                </a:solidFill>
                <a:cs typeface="Segoe UI Semilight"/>
              </a:rPr>
              <a:t>"DevOps is the union of people, process, and products to enable continuous delivery of value to end users." </a:t>
            </a:r>
          </a:p>
          <a:p>
            <a:endParaRPr lang="en-US" sz="2400" dirty="0">
              <a:solidFill>
                <a:schemeClr val="tx1"/>
              </a:solidFill>
              <a:cs typeface="Segoe UI Semilight"/>
            </a:endParaRPr>
          </a:p>
          <a:p>
            <a:r>
              <a:rPr lang="en-US" sz="2400" dirty="0">
                <a:solidFill>
                  <a:schemeClr val="tx1"/>
                </a:solidFill>
                <a:cs typeface="Segoe UI Semilight"/>
              </a:rPr>
              <a:t>– Donovan Brown, </a:t>
            </a:r>
            <a:r>
              <a:rPr lang="en-US" sz="2400" dirty="0">
                <a:solidFill>
                  <a:schemeClr val="tx1"/>
                </a:solidFill>
                <a:cs typeface="Segoe UI Semilight"/>
                <a:hlinkClick r:id="rId3"/>
              </a:rPr>
              <a:t>What is DevOps?</a:t>
            </a:r>
            <a:r>
              <a:rPr lang="en-US" sz="2400" dirty="0">
                <a:solidFill>
                  <a:schemeClr val="tx1"/>
                </a:solidFill>
                <a:cs typeface="Segoe UI Semilight"/>
              </a:rPr>
              <a:t> </a:t>
            </a:r>
          </a:p>
        </p:txBody>
      </p:sp>
      <p:pic>
        <p:nvPicPr>
          <p:cNvPr id="16" name="Picture 15" descr="Icon of two people">
            <a:extLst>
              <a:ext uri="{FF2B5EF4-FFF2-40B4-BE49-F238E27FC236}">
                <a16:creationId xmlns:a16="http://schemas.microsoft.com/office/drawing/2014/main" id="{656C7B23-490E-4C60-9E45-D549B4F3B2C1}"/>
              </a:ext>
            </a:extLst>
          </p:cNvPr>
          <p:cNvPicPr>
            <a:picLocks noChangeAspect="1"/>
          </p:cNvPicPr>
          <p:nvPr/>
        </p:nvPicPr>
        <p:blipFill>
          <a:blip r:embed="rId4"/>
          <a:stretch>
            <a:fillRect/>
          </a:stretch>
        </p:blipFill>
        <p:spPr>
          <a:xfrm>
            <a:off x="1570013" y="4579150"/>
            <a:ext cx="1217676" cy="1217676"/>
          </a:xfrm>
          <a:prstGeom prst="rect">
            <a:avLst/>
          </a:prstGeom>
        </p:spPr>
      </p:pic>
      <p:pic>
        <p:nvPicPr>
          <p:cNvPr id="9" name="Picture 8">
            <a:extLst>
              <a:ext uri="{FF2B5EF4-FFF2-40B4-BE49-F238E27FC236}">
                <a16:creationId xmlns:a16="http://schemas.microsoft.com/office/drawing/2014/main" id="{28485A23-E97B-4DD1-921D-FE7CA2F40C97}"/>
              </a:ext>
            </a:extLst>
          </p:cNvPr>
          <p:cNvPicPr>
            <a:picLocks noChangeAspect="1"/>
          </p:cNvPicPr>
          <p:nvPr/>
        </p:nvPicPr>
        <p:blipFill>
          <a:blip r:embed="rId5"/>
          <a:stretch>
            <a:fillRect/>
          </a:stretch>
        </p:blipFill>
        <p:spPr>
          <a:xfrm>
            <a:off x="4632031" y="1488141"/>
            <a:ext cx="7804444" cy="4471111"/>
          </a:xfrm>
          <a:prstGeom prst="rect">
            <a:avLst/>
          </a:prstGeom>
        </p:spPr>
      </p:pic>
    </p:spTree>
    <p:extLst>
      <p:ext uri="{BB962C8B-B14F-4D97-AF65-F5344CB8AC3E}">
        <p14:creationId xmlns:p14="http://schemas.microsoft.com/office/powerpoint/2010/main" val="22518915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What is DevOps? (continued)</a:t>
            </a:r>
            <a:endParaRPr lang="en-US" dirty="0"/>
          </a:p>
        </p:txBody>
      </p:sp>
      <p:sp>
        <p:nvSpPr>
          <p:cNvPr id="11" name="Rectangle 10">
            <a:extLst>
              <a:ext uri="{FF2B5EF4-FFF2-40B4-BE49-F238E27FC236}">
                <a16:creationId xmlns:a16="http://schemas.microsoft.com/office/drawing/2014/main" id="{94E1A4F3-E771-4F70-A776-00C14C3342FE}"/>
              </a:ext>
            </a:extLst>
          </p:cNvPr>
          <p:cNvSpPr/>
          <p:nvPr/>
        </p:nvSpPr>
        <p:spPr bwMode="auto">
          <a:xfrm>
            <a:off x="465139" y="1215737"/>
            <a:ext cx="4179598" cy="524740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light"/>
              </a:rPr>
              <a:t>Understand your cycle time</a:t>
            </a:r>
          </a:p>
          <a:p>
            <a:pPr marL="800100" lvl="1" indent="-342900">
              <a:buFont typeface="Arial" panose="020B0604020202020204" pitchFamily="34" charset="0"/>
              <a:buChar char="•"/>
            </a:pPr>
            <a:r>
              <a:rPr lang="en-US" sz="2400" dirty="0">
                <a:solidFill>
                  <a:schemeClr val="tx1"/>
                </a:solidFill>
                <a:cs typeface="Segoe UI Semilight"/>
              </a:rPr>
              <a:t>Observe, Orient, Decide, Act (OODA) loop</a:t>
            </a:r>
          </a:p>
          <a:p>
            <a:pPr marL="342900" indent="-342900">
              <a:buFont typeface="Arial" panose="020B0604020202020204" pitchFamily="34" charset="0"/>
              <a:buChar char="•"/>
            </a:pPr>
            <a:r>
              <a:rPr lang="en-US" sz="2400" dirty="0">
                <a:solidFill>
                  <a:schemeClr val="tx1"/>
                </a:solidFill>
                <a:cs typeface="Segoe UI Semilight"/>
              </a:rPr>
              <a:t>Become data-informed</a:t>
            </a:r>
          </a:p>
          <a:p>
            <a:pPr marL="342900" indent="-342900">
              <a:buFont typeface="Arial" panose="020B0604020202020204" pitchFamily="34" charset="0"/>
              <a:buChar char="•"/>
            </a:pPr>
            <a:r>
              <a:rPr lang="en-US" sz="2400" dirty="0">
                <a:solidFill>
                  <a:schemeClr val="tx1"/>
                </a:solidFill>
                <a:cs typeface="Segoe UI Semilight"/>
              </a:rPr>
              <a:t>Strive for validated learning</a:t>
            </a:r>
          </a:p>
          <a:p>
            <a:pPr marL="342900" indent="-342900">
              <a:buFont typeface="Arial" panose="020B0604020202020204" pitchFamily="34" charset="0"/>
              <a:buChar char="•"/>
            </a:pPr>
            <a:r>
              <a:rPr lang="en-US" sz="2400" dirty="0">
                <a:solidFill>
                  <a:schemeClr val="tx1"/>
                </a:solidFill>
                <a:cs typeface="Segoe UI Semilight"/>
              </a:rPr>
              <a:t>Shorten your cycle time</a:t>
            </a:r>
          </a:p>
          <a:p>
            <a:pPr marL="342900" indent="-342900">
              <a:buFont typeface="Arial" panose="020B0604020202020204" pitchFamily="34" charset="0"/>
              <a:buChar char="•"/>
            </a:pPr>
            <a:r>
              <a:rPr lang="en-US" sz="2400" dirty="0">
                <a:solidFill>
                  <a:schemeClr val="tx1"/>
                </a:solidFill>
                <a:cs typeface="Segoe UI Semilight"/>
              </a:rPr>
              <a:t>Optimize validated learning</a:t>
            </a:r>
          </a:p>
        </p:txBody>
      </p:sp>
      <p:pic>
        <p:nvPicPr>
          <p:cNvPr id="5" name="Picture 4" descr="Diagram&#10;&#10;Description automatically generated">
            <a:extLst>
              <a:ext uri="{FF2B5EF4-FFF2-40B4-BE49-F238E27FC236}">
                <a16:creationId xmlns:a16="http://schemas.microsoft.com/office/drawing/2014/main" id="{87C32B14-04D9-4E38-8AA6-ADFFB7EAA02F}"/>
              </a:ext>
            </a:extLst>
          </p:cNvPr>
          <p:cNvPicPr>
            <a:picLocks noChangeAspect="1"/>
          </p:cNvPicPr>
          <p:nvPr/>
        </p:nvPicPr>
        <p:blipFill>
          <a:blip r:embed="rId3"/>
          <a:stretch>
            <a:fillRect/>
          </a:stretch>
        </p:blipFill>
        <p:spPr>
          <a:xfrm>
            <a:off x="4978399" y="632779"/>
            <a:ext cx="7182245" cy="5830366"/>
          </a:xfrm>
          <a:prstGeom prst="rect">
            <a:avLst/>
          </a:prstGeom>
        </p:spPr>
      </p:pic>
    </p:spTree>
    <p:extLst>
      <p:ext uri="{BB962C8B-B14F-4D97-AF65-F5344CB8AC3E}">
        <p14:creationId xmlns:p14="http://schemas.microsoft.com/office/powerpoint/2010/main" val="32998841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15FA1F-BCB4-4058-9785-F4448ABA9CD1}"/>
              </a:ext>
            </a:extLst>
          </p:cNvPr>
          <p:cNvSpPr>
            <a:spLocks noGrp="1"/>
          </p:cNvSpPr>
          <p:nvPr>
            <p:ph type="title"/>
          </p:nvPr>
        </p:nvSpPr>
        <p:spPr>
          <a:xfrm>
            <a:off x="465138" y="632779"/>
            <a:ext cx="11533187" cy="411162"/>
          </a:xfrm>
        </p:spPr>
        <p:txBody>
          <a:bodyPr/>
          <a:lstStyle/>
          <a:p>
            <a:r>
              <a:rPr lang="en-US"/>
              <a:t>The DevOps journey</a:t>
            </a:r>
            <a:endParaRPr lang="en-US" dirty="0"/>
          </a:p>
        </p:txBody>
      </p:sp>
      <p:sp>
        <p:nvSpPr>
          <p:cNvPr id="11" name="Rectangle 10">
            <a:extLst>
              <a:ext uri="{FF2B5EF4-FFF2-40B4-BE49-F238E27FC236}">
                <a16:creationId xmlns:a16="http://schemas.microsoft.com/office/drawing/2014/main" id="{94E1A4F3-E771-4F70-A776-00C14C3342FE}"/>
              </a:ext>
            </a:extLst>
          </p:cNvPr>
          <p:cNvSpPr/>
          <p:nvPr/>
        </p:nvSpPr>
        <p:spPr bwMode="auto">
          <a:xfrm>
            <a:off x="465138" y="1473135"/>
            <a:ext cx="5396109" cy="418933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light"/>
              </a:rPr>
              <a:t>Continuous Integration</a:t>
            </a:r>
          </a:p>
          <a:p>
            <a:pPr marL="342900" indent="-342900">
              <a:buFont typeface="Arial" panose="020B0604020202020204" pitchFamily="34" charset="0"/>
              <a:buChar char="•"/>
            </a:pPr>
            <a:r>
              <a:rPr lang="en-US" sz="2400" dirty="0">
                <a:solidFill>
                  <a:schemeClr val="tx1"/>
                </a:solidFill>
                <a:cs typeface="Segoe UI Semilight"/>
              </a:rPr>
              <a:t>Continuous Delivery</a:t>
            </a:r>
          </a:p>
          <a:p>
            <a:pPr marL="342900" indent="-342900">
              <a:buFont typeface="Arial" panose="020B0604020202020204" pitchFamily="34" charset="0"/>
              <a:buChar char="•"/>
            </a:pPr>
            <a:r>
              <a:rPr lang="en-US" sz="2400" dirty="0">
                <a:solidFill>
                  <a:schemeClr val="tx1"/>
                </a:solidFill>
                <a:cs typeface="Segoe UI Semilight"/>
              </a:rPr>
              <a:t>Version Control</a:t>
            </a:r>
          </a:p>
          <a:p>
            <a:pPr marL="342900" indent="-342900">
              <a:buFont typeface="Arial" panose="020B0604020202020204" pitchFamily="34" charset="0"/>
              <a:buChar char="•"/>
            </a:pPr>
            <a:r>
              <a:rPr lang="en-US" sz="2400" dirty="0">
                <a:solidFill>
                  <a:schemeClr val="tx1"/>
                </a:solidFill>
                <a:cs typeface="Segoe UI Semilight"/>
              </a:rPr>
              <a:t>Agile/lean</a:t>
            </a:r>
          </a:p>
          <a:p>
            <a:pPr marL="342900" indent="-342900">
              <a:buFont typeface="Arial" panose="020B0604020202020204" pitchFamily="34" charset="0"/>
              <a:buChar char="•"/>
            </a:pPr>
            <a:r>
              <a:rPr lang="en-US" sz="2400" dirty="0">
                <a:solidFill>
                  <a:schemeClr val="tx1"/>
                </a:solidFill>
                <a:cs typeface="Segoe UI Semilight"/>
              </a:rPr>
              <a:t>Monitoring and logging</a:t>
            </a:r>
          </a:p>
          <a:p>
            <a:pPr marL="342900" indent="-342900">
              <a:buFont typeface="Arial" panose="020B0604020202020204" pitchFamily="34" charset="0"/>
              <a:buChar char="•"/>
            </a:pPr>
            <a:r>
              <a:rPr lang="en-US" sz="2400" dirty="0">
                <a:solidFill>
                  <a:schemeClr val="tx1"/>
                </a:solidFill>
                <a:cs typeface="Segoe UI Semilight"/>
              </a:rPr>
              <a:t>Cloud</a:t>
            </a:r>
          </a:p>
          <a:p>
            <a:pPr marL="342900" indent="-342900">
              <a:buFont typeface="Arial" panose="020B0604020202020204" pitchFamily="34" charset="0"/>
              <a:buChar char="•"/>
            </a:pPr>
            <a:r>
              <a:rPr lang="en-US" sz="2400" dirty="0">
                <a:solidFill>
                  <a:schemeClr val="tx1"/>
                </a:solidFill>
                <a:cs typeface="Segoe UI Semilight"/>
              </a:rPr>
              <a:t>Infrastructure as Code (</a:t>
            </a:r>
            <a:r>
              <a:rPr lang="en-US" sz="2400" dirty="0" err="1">
                <a:solidFill>
                  <a:schemeClr val="tx1"/>
                </a:solidFill>
                <a:cs typeface="Segoe UI Semilight"/>
              </a:rPr>
              <a:t>IaC</a:t>
            </a:r>
            <a:r>
              <a:rPr lang="en-US" sz="2400" dirty="0">
                <a:solidFill>
                  <a:schemeClr val="tx1"/>
                </a:solidFill>
                <a:cs typeface="Segoe UI Semilight"/>
              </a:rPr>
              <a:t>)</a:t>
            </a:r>
          </a:p>
          <a:p>
            <a:pPr marL="342900" indent="-342900">
              <a:buFont typeface="Arial" panose="020B0604020202020204" pitchFamily="34" charset="0"/>
              <a:buChar char="•"/>
            </a:pPr>
            <a:r>
              <a:rPr lang="en-US" sz="2400" dirty="0">
                <a:solidFill>
                  <a:schemeClr val="tx1"/>
                </a:solidFill>
                <a:cs typeface="Segoe UI Semilight"/>
              </a:rPr>
              <a:t>Microservices</a:t>
            </a:r>
          </a:p>
          <a:p>
            <a:pPr marL="342900" indent="-342900">
              <a:buFont typeface="Arial" panose="020B0604020202020204" pitchFamily="34" charset="0"/>
              <a:buChar char="•"/>
            </a:pPr>
            <a:r>
              <a:rPr lang="en-US" sz="2400" dirty="0">
                <a:solidFill>
                  <a:schemeClr val="tx1"/>
                </a:solidFill>
                <a:cs typeface="Segoe UI Semilight"/>
              </a:rPr>
              <a:t>Containers</a:t>
            </a:r>
          </a:p>
          <a:p>
            <a:pPr marL="342900" indent="-342900">
              <a:buFont typeface="Arial" panose="020B0604020202020204" pitchFamily="34" charset="0"/>
              <a:buChar char="•"/>
            </a:pPr>
            <a:r>
              <a:rPr lang="en-US" sz="2400" dirty="0">
                <a:solidFill>
                  <a:schemeClr val="tx1"/>
                </a:solidFill>
                <a:cs typeface="Segoe UI Semilight"/>
              </a:rPr>
              <a:t>DevOps may hurt at first</a:t>
            </a:r>
          </a:p>
        </p:txBody>
      </p:sp>
      <p:sp>
        <p:nvSpPr>
          <p:cNvPr id="2" name="TextBox 1">
            <a:extLst>
              <a:ext uri="{FF2B5EF4-FFF2-40B4-BE49-F238E27FC236}">
                <a16:creationId xmlns:a16="http://schemas.microsoft.com/office/drawing/2014/main" id="{21EFB728-04AB-43AB-A635-807BDCB34287}"/>
              </a:ext>
            </a:extLst>
          </p:cNvPr>
          <p:cNvSpPr txBox="1"/>
          <p:nvPr/>
        </p:nvSpPr>
        <p:spPr>
          <a:xfrm>
            <a:off x="427037" y="5750560"/>
            <a:ext cx="10164635" cy="517065"/>
          </a:xfrm>
          <a:prstGeom prst="rect">
            <a:avLst/>
          </a:prstGeom>
          <a:noFill/>
        </p:spPr>
        <p:txBody>
          <a:bodyPr wrap="square" lIns="182880" tIns="146304" rIns="182880" bIns="146304" rtlCol="0">
            <a:spAutoFit/>
          </a:bodyPr>
          <a:lstStyle/>
          <a:p>
            <a:pPr>
              <a:lnSpc>
                <a:spcPct val="90000"/>
              </a:lnSpc>
              <a:spcAft>
                <a:spcPts val="600"/>
              </a:spcAft>
            </a:pPr>
            <a:r>
              <a:rPr lang="en-AU" sz="1600" dirty="0">
                <a:gradFill>
                  <a:gsLst>
                    <a:gs pos="2917">
                      <a:schemeClr val="tx1"/>
                    </a:gs>
                    <a:gs pos="30000">
                      <a:schemeClr val="tx1"/>
                    </a:gs>
                  </a:gsLst>
                  <a:lin ang="5400000" scaled="0"/>
                </a:gradFill>
                <a:hlinkClick r:id="rId3"/>
              </a:rPr>
              <a:t>https://docs.microsoft.com/en-us/azure/devops/learn/what-is-devops</a:t>
            </a:r>
            <a:endParaRPr lang="en-AU"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388937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103D-4864-42FF-A1B7-192210990FC7}"/>
              </a:ext>
            </a:extLst>
          </p:cNvPr>
          <p:cNvSpPr>
            <a:spLocks noGrp="1"/>
          </p:cNvSpPr>
          <p:nvPr>
            <p:ph type="title"/>
          </p:nvPr>
        </p:nvSpPr>
        <p:spPr>
          <a:xfrm>
            <a:off x="465138" y="632779"/>
            <a:ext cx="11533187" cy="411162"/>
          </a:xfrm>
        </p:spPr>
        <p:txBody>
          <a:bodyPr/>
          <a:lstStyle/>
          <a:p>
            <a:r>
              <a:rPr lang="en-US"/>
              <a:t>Separating transformation teams</a:t>
            </a:r>
            <a:endParaRPr lang="en-US" dirty="0"/>
          </a:p>
        </p:txBody>
      </p:sp>
      <p:pic>
        <p:nvPicPr>
          <p:cNvPr id="3" name="Picture 2" descr="Icon of a document with a checkmark">
            <a:extLst>
              <a:ext uri="{FF2B5EF4-FFF2-40B4-BE49-F238E27FC236}">
                <a16:creationId xmlns:a16="http://schemas.microsoft.com/office/drawing/2014/main" id="{194D00C1-2DA8-4503-AD32-EF4659100D22}"/>
              </a:ext>
            </a:extLst>
          </p:cNvPr>
          <p:cNvPicPr>
            <a:picLocks noChangeAspect="1"/>
          </p:cNvPicPr>
          <p:nvPr/>
        </p:nvPicPr>
        <p:blipFill>
          <a:blip r:embed="rId3"/>
          <a:stretch>
            <a:fillRect/>
          </a:stretch>
        </p:blipFill>
        <p:spPr>
          <a:xfrm>
            <a:off x="427038" y="1424076"/>
            <a:ext cx="950976" cy="950976"/>
          </a:xfrm>
          <a:prstGeom prst="rect">
            <a:avLst/>
          </a:prstGeom>
        </p:spPr>
      </p:pic>
      <p:sp>
        <p:nvSpPr>
          <p:cNvPr id="10" name="Rectangle 9">
            <a:extLst>
              <a:ext uri="{FF2B5EF4-FFF2-40B4-BE49-F238E27FC236}">
                <a16:creationId xmlns:a16="http://schemas.microsoft.com/office/drawing/2014/main" id="{2E6DC47F-6756-4BB3-BB8C-867D67CCB510}"/>
              </a:ext>
            </a:extLst>
          </p:cNvPr>
          <p:cNvSpPr/>
          <p:nvPr/>
        </p:nvSpPr>
        <p:spPr>
          <a:xfrm>
            <a:off x="1701800" y="1424076"/>
            <a:ext cx="9928546" cy="1215717"/>
          </a:xfrm>
          <a:prstGeom prst="rect">
            <a:avLst/>
          </a:prstGeom>
          <a:noFill/>
        </p:spPr>
        <p:txBody>
          <a:bodyPr wrap="square" lIns="0" tIns="0" rIns="0" bIns="0">
            <a:spAutoFit/>
          </a:bodyPr>
          <a:lstStyle/>
          <a:p>
            <a:r>
              <a:rPr lang="en-US" sz="2400" dirty="0">
                <a:latin typeface="+mj-lt"/>
              </a:rPr>
              <a:t>There are several challenges when creating teams:</a:t>
            </a:r>
          </a:p>
          <a:p>
            <a:pPr marL="342900" lvl="1" indent="-342900">
              <a:spcBef>
                <a:spcPts val="600"/>
              </a:spcBef>
              <a:spcAft>
                <a:spcPts val="600"/>
              </a:spcAft>
              <a:buFont typeface="Arial" panose="020B0604020202020204" pitchFamily="34" charset="0"/>
              <a:buChar char="•"/>
            </a:pPr>
            <a:r>
              <a:rPr lang="en-US" sz="2000" dirty="0"/>
              <a:t>Availability of staff</a:t>
            </a:r>
          </a:p>
          <a:p>
            <a:pPr marL="342900" lvl="1" indent="-342900">
              <a:spcBef>
                <a:spcPts val="600"/>
              </a:spcBef>
              <a:spcAft>
                <a:spcPts val="600"/>
              </a:spcAft>
              <a:buFont typeface="Arial" panose="020B0604020202020204" pitchFamily="34" charset="0"/>
              <a:buChar char="•"/>
            </a:pPr>
            <a:r>
              <a:rPr lang="en-US" sz="2000" dirty="0"/>
              <a:t>Disruption of current procedures and processes</a:t>
            </a:r>
          </a:p>
        </p:txBody>
      </p:sp>
      <p:cxnSp>
        <p:nvCxnSpPr>
          <p:cNvPr id="19" name="Straight Connector 18">
            <a:extLst>
              <a:ext uri="{FF2B5EF4-FFF2-40B4-BE49-F238E27FC236}">
                <a16:creationId xmlns:a16="http://schemas.microsoft.com/office/drawing/2014/main" id="{62024A7E-972D-49FF-99FA-4004BE54BAB1}"/>
              </a:ext>
              <a:ext uri="{C183D7F6-B498-43B3-948B-1728B52AA6E4}">
                <adec:decorative xmlns:adec="http://schemas.microsoft.com/office/drawing/2017/decorative" val="1"/>
              </a:ext>
            </a:extLst>
          </p:cNvPr>
          <p:cNvCxnSpPr>
            <a:cxnSpLocks/>
          </p:cNvCxnSpPr>
          <p:nvPr/>
        </p:nvCxnSpPr>
        <p:spPr>
          <a:xfrm>
            <a:off x="1702785" y="3056883"/>
            <a:ext cx="106056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wo people">
            <a:extLst>
              <a:ext uri="{FF2B5EF4-FFF2-40B4-BE49-F238E27FC236}">
                <a16:creationId xmlns:a16="http://schemas.microsoft.com/office/drawing/2014/main" id="{2A099F65-9F86-414C-B6B3-28085B387F69}"/>
              </a:ext>
            </a:extLst>
          </p:cNvPr>
          <p:cNvPicPr>
            <a:picLocks noChangeAspect="1"/>
          </p:cNvPicPr>
          <p:nvPr/>
        </p:nvPicPr>
        <p:blipFill>
          <a:blip r:embed="rId4"/>
          <a:stretch>
            <a:fillRect/>
          </a:stretch>
        </p:blipFill>
        <p:spPr>
          <a:xfrm>
            <a:off x="427038" y="3520138"/>
            <a:ext cx="950976" cy="950976"/>
          </a:xfrm>
          <a:prstGeom prst="rect">
            <a:avLst/>
          </a:prstGeom>
        </p:spPr>
      </p:pic>
      <p:sp>
        <p:nvSpPr>
          <p:cNvPr id="9" name="Rectangle 8">
            <a:extLst>
              <a:ext uri="{FF2B5EF4-FFF2-40B4-BE49-F238E27FC236}">
                <a16:creationId xmlns:a16="http://schemas.microsoft.com/office/drawing/2014/main" id="{EA10114D-EA1B-4B31-81E7-340DA9C9CBCC}"/>
              </a:ext>
            </a:extLst>
          </p:cNvPr>
          <p:cNvSpPr/>
          <p:nvPr/>
        </p:nvSpPr>
        <p:spPr>
          <a:xfrm>
            <a:off x="1701800" y="3520138"/>
            <a:ext cx="9907998" cy="1677382"/>
          </a:xfrm>
          <a:prstGeom prst="rect">
            <a:avLst/>
          </a:prstGeom>
          <a:noFill/>
        </p:spPr>
        <p:txBody>
          <a:bodyPr wrap="square" lIns="0" tIns="0" rIns="0" bIns="0">
            <a:spAutoFit/>
          </a:bodyPr>
          <a:lstStyle/>
          <a:p>
            <a:r>
              <a:rPr lang="en-US" sz="2400" dirty="0">
                <a:latin typeface="+mj-lt"/>
              </a:rPr>
              <a:t>To overcome the challenges, create a team that is:</a:t>
            </a:r>
          </a:p>
          <a:p>
            <a:pPr marL="342900" lvl="1" indent="-342900">
              <a:spcBef>
                <a:spcPts val="600"/>
              </a:spcBef>
              <a:spcAft>
                <a:spcPts val="600"/>
              </a:spcAft>
              <a:buFont typeface="Arial" panose="020B0604020202020204" pitchFamily="34" charset="0"/>
              <a:buChar char="•"/>
            </a:pPr>
            <a:r>
              <a:rPr lang="en-US" sz="2000" dirty="0"/>
              <a:t>Focused on the transformation</a:t>
            </a:r>
          </a:p>
          <a:p>
            <a:pPr marL="342900" lvl="1" indent="-342900">
              <a:spcBef>
                <a:spcPts val="600"/>
              </a:spcBef>
              <a:spcAft>
                <a:spcPts val="600"/>
              </a:spcAft>
              <a:buFont typeface="Arial" panose="020B0604020202020204" pitchFamily="34" charset="0"/>
              <a:buChar char="•"/>
            </a:pPr>
            <a:r>
              <a:rPr lang="en-US" sz="2000" dirty="0"/>
              <a:t>Well respected in their subject areas</a:t>
            </a:r>
          </a:p>
          <a:p>
            <a:pPr marL="342900" lvl="1" indent="-342900">
              <a:spcBef>
                <a:spcPts val="600"/>
              </a:spcBef>
              <a:spcAft>
                <a:spcPts val="600"/>
              </a:spcAft>
              <a:buFont typeface="Arial" panose="020B0604020202020204" pitchFamily="34" charset="0"/>
              <a:buChar char="•"/>
            </a:pPr>
            <a:r>
              <a:rPr lang="en-US" sz="2000" dirty="0"/>
              <a:t>Internal and external to the business</a:t>
            </a:r>
          </a:p>
        </p:txBody>
      </p:sp>
      <p:pic>
        <p:nvPicPr>
          <p:cNvPr id="16" name="Picture 15" descr="A tick mark">
            <a:extLst>
              <a:ext uri="{FF2B5EF4-FFF2-40B4-BE49-F238E27FC236}">
                <a16:creationId xmlns:a16="http://schemas.microsoft.com/office/drawing/2014/main" id="{A2BD7A90-2A6E-4495-B1F0-FFB0A2381C08}"/>
              </a:ext>
            </a:extLst>
          </p:cNvPr>
          <p:cNvPicPr>
            <a:picLocks noChangeAspect="1"/>
          </p:cNvPicPr>
          <p:nvPr/>
        </p:nvPicPr>
        <p:blipFill>
          <a:blip r:embed="rId5"/>
          <a:stretch>
            <a:fillRect/>
          </a:stretch>
        </p:blipFill>
        <p:spPr>
          <a:xfrm>
            <a:off x="427038" y="6212113"/>
            <a:ext cx="786452" cy="780356"/>
          </a:xfrm>
          <a:prstGeom prst="rect">
            <a:avLst/>
          </a:prstGeom>
        </p:spPr>
      </p:pic>
      <p:sp>
        <p:nvSpPr>
          <p:cNvPr id="22" name="Freeform: Shape 21">
            <a:extLst>
              <a:ext uri="{FF2B5EF4-FFF2-40B4-BE49-F238E27FC236}">
                <a16:creationId xmlns:a16="http://schemas.microsoft.com/office/drawing/2014/main" id="{689462F2-D5C7-4FE3-B298-530D8E5ABD12}"/>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A transformation project can conflict with ongoing business needs</a:t>
            </a:r>
          </a:p>
        </p:txBody>
      </p:sp>
    </p:spTree>
    <p:extLst>
      <p:ext uri="{BB962C8B-B14F-4D97-AF65-F5344CB8AC3E}">
        <p14:creationId xmlns:p14="http://schemas.microsoft.com/office/powerpoint/2010/main" val="6505624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26" y="935253"/>
            <a:ext cx="11312671" cy="906698"/>
          </a:xfrm>
        </p:spPr>
        <p:txBody>
          <a:bodyPr/>
          <a:lstStyle/>
          <a:p>
            <a:r>
              <a:rPr lang="en-US" b="1" dirty="0"/>
              <a:t>History and Multi-Dimensional Evolution of Computing</a:t>
            </a:r>
          </a:p>
        </p:txBody>
      </p:sp>
      <p:sp>
        <p:nvSpPr>
          <p:cNvPr id="3" name="AutoShape 2" descr="https://mm.stengpoc.ucfc2z3b.usdv1.oraclecloud.com/api/v3/files/d4oihy73rjbe7f1ft9jmxxrbmr/get_preview"/>
          <p:cNvSpPr>
            <a:spLocks noChangeAspect="1" noChangeArrowheads="1"/>
          </p:cNvSpPr>
          <p:nvPr/>
        </p:nvSpPr>
        <p:spPr bwMode="auto">
          <a:xfrm>
            <a:off x="107928" y="717100"/>
            <a:ext cx="310868" cy="3108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pic>
        <p:nvPicPr>
          <p:cNvPr id="43" name="Picture 42">
            <a:extLst>
              <a:ext uri="{FF2B5EF4-FFF2-40B4-BE49-F238E27FC236}">
                <a16:creationId xmlns:a16="http://schemas.microsoft.com/office/drawing/2014/main" id="{D6C1DE44-2252-44EA-AD9C-FB6C82F58630}"/>
              </a:ext>
            </a:extLst>
          </p:cNvPr>
          <p:cNvPicPr>
            <a:picLocks noChangeAspect="1"/>
          </p:cNvPicPr>
          <p:nvPr/>
        </p:nvPicPr>
        <p:blipFill>
          <a:blip r:embed="rId3"/>
          <a:stretch>
            <a:fillRect/>
          </a:stretch>
        </p:blipFill>
        <p:spPr>
          <a:xfrm>
            <a:off x="650326" y="2001837"/>
            <a:ext cx="10391775" cy="4305300"/>
          </a:xfrm>
          <a:prstGeom prst="rect">
            <a:avLst/>
          </a:prstGeom>
        </p:spPr>
      </p:pic>
    </p:spTree>
    <p:extLst>
      <p:ext uri="{BB962C8B-B14F-4D97-AF65-F5344CB8AC3E}">
        <p14:creationId xmlns:p14="http://schemas.microsoft.com/office/powerpoint/2010/main" val="16507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5D1D51A-31E6-4691-A023-232A66104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1447</TotalTime>
  <Words>2368</Words>
  <Application>Microsoft Office PowerPoint</Application>
  <PresentationFormat>Custom</PresentationFormat>
  <Paragraphs>328</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Segoe UI</vt:lpstr>
      <vt:lpstr>Segoe UI Light</vt:lpstr>
      <vt:lpstr>Segoe UI Semibold</vt:lpstr>
      <vt:lpstr>Wingdings</vt:lpstr>
      <vt:lpstr>Azure 1</vt:lpstr>
      <vt:lpstr>                    40511: Microsoft Cloud Workshop:                  Continuous delivery in Azure DevOps</vt:lpstr>
      <vt:lpstr>Module overview</vt:lpstr>
      <vt:lpstr>Learning objectives</vt:lpstr>
      <vt:lpstr>Transformation planning</vt:lpstr>
      <vt:lpstr>What is DevOps?</vt:lpstr>
      <vt:lpstr>What is DevOps? (continued)</vt:lpstr>
      <vt:lpstr>The DevOps journey</vt:lpstr>
      <vt:lpstr>Separating transformation teams</vt:lpstr>
      <vt:lpstr>History and Multi-Dimensional Evolution of Computing</vt:lpstr>
      <vt:lpstr>Defining shared goals</vt:lpstr>
      <vt:lpstr>Setting timelines for goals</vt:lpstr>
      <vt:lpstr>PowerPoint Presentation</vt:lpstr>
      <vt:lpstr>Project selection</vt:lpstr>
      <vt:lpstr>Greenfield and brownfield projects defined</vt:lpstr>
      <vt:lpstr>Choosing greenfield and brownfield projects</vt:lpstr>
      <vt:lpstr>Choosing systems of record versus systems of engagement</vt:lpstr>
      <vt:lpstr>Identifying project metrics and Key Performance Indicators (KPIs)</vt:lpstr>
      <vt:lpstr>Team structures</vt:lpstr>
      <vt:lpstr>Agile development practices defined</vt:lpstr>
      <vt:lpstr>Principles of agile development</vt:lpstr>
      <vt:lpstr>Creating organizational structures for agile practices</vt:lpstr>
      <vt:lpstr>Ideal DevOps team members</vt:lpstr>
      <vt:lpstr>Mentoring team members on agile practices</vt:lpstr>
      <vt:lpstr>Enabling in-team and cross-team collaboration</vt:lpstr>
      <vt:lpstr>Selecting tools and processes for agile practices</vt:lpstr>
      <vt:lpstr>Migrating to DevOps</vt:lpstr>
      <vt:lpstr>What can Azure DevOps do?</vt:lpstr>
      <vt:lpstr>What can GitHub do?</vt:lpstr>
      <vt:lpstr>Designing an authorization and access strategy for Azure DevOps</vt:lpstr>
      <vt:lpstr>Migrating or integrating existing work management tools</vt:lpstr>
      <vt:lpstr>Migrating or integrating existing test management tools</vt:lpstr>
      <vt:lpstr>Designing a license management strategy</vt:lpstr>
      <vt:lpstr>Lab</vt:lpstr>
      <vt:lpstr>Lab: Agile planning and portfolio management with Azure Boards</vt:lpstr>
      <vt:lpstr>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1: Planning for DevOps</dc:title>
  <dc:creator>Kimberly Rasmusson-Anderson</dc:creator>
  <cp:lastModifiedBy>Puneet Bhatia</cp:lastModifiedBy>
  <cp:revision>139</cp:revision>
  <dcterms:created xsi:type="dcterms:W3CDTF">2020-04-30T00:33:59Z</dcterms:created>
  <dcterms:modified xsi:type="dcterms:W3CDTF">2021-07-01T06:14:56Z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