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8"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6"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23-Mar-18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23-Mar-18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23-Mar-18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2BA1C-67A3-41B4-85A8-3FD8ADE1E526}"/>
              </a:ext>
            </a:extLst>
          </p:cNvPr>
          <p:cNvSpPr>
            <a:spLocks noGrp="1"/>
          </p:cNvSpPr>
          <p:nvPr>
            <p:ph type="ctrTitle"/>
          </p:nvPr>
        </p:nvSpPr>
        <p:spPr>
          <a:xfrm>
            <a:off x="1017431" y="2295064"/>
            <a:ext cx="8256572" cy="931094"/>
          </a:xfrm>
        </p:spPr>
        <p:txBody>
          <a:bodyPr/>
          <a:lstStyle/>
          <a:p>
            <a:r>
              <a:rPr lang="en-US" dirty="0"/>
              <a:t>Grocery Sales Forecasting</a:t>
            </a:r>
          </a:p>
        </p:txBody>
      </p:sp>
      <p:sp>
        <p:nvSpPr>
          <p:cNvPr id="3" name="Subtitle 2">
            <a:extLst>
              <a:ext uri="{FF2B5EF4-FFF2-40B4-BE49-F238E27FC236}">
                <a16:creationId xmlns="" xmlns:a16="http://schemas.microsoft.com/office/drawing/2014/main" id="{1F1532B6-AB16-4DF0-9147-EB1269279F28}"/>
              </a:ext>
            </a:extLst>
          </p:cNvPr>
          <p:cNvSpPr>
            <a:spLocks noGrp="1"/>
          </p:cNvSpPr>
          <p:nvPr>
            <p:ph type="subTitle" idx="1"/>
          </p:nvPr>
        </p:nvSpPr>
        <p:spPr>
          <a:xfrm>
            <a:off x="1333202" y="4840263"/>
            <a:ext cx="7766936" cy="1476824"/>
          </a:xfrm>
        </p:spPr>
        <p:txBody>
          <a:bodyPr>
            <a:normAutofit fontScale="92500" lnSpcReduction="10000"/>
          </a:bodyPr>
          <a:lstStyle/>
          <a:p>
            <a:pPr algn="ctr"/>
            <a:r>
              <a:rPr lang="en-US" dirty="0"/>
              <a:t>Team Members</a:t>
            </a:r>
          </a:p>
          <a:p>
            <a:pPr algn="ctr"/>
            <a:r>
              <a:rPr lang="en-US" dirty="0"/>
              <a:t>Rohan Naik</a:t>
            </a:r>
          </a:p>
          <a:p>
            <a:pPr algn="ctr"/>
            <a:r>
              <a:rPr lang="en-US" dirty="0"/>
              <a:t>Mayank </a:t>
            </a:r>
            <a:r>
              <a:rPr lang="en-US" dirty="0" err="1"/>
              <a:t>Gangrade</a:t>
            </a:r>
            <a:endParaRPr lang="en-US" dirty="0"/>
          </a:p>
          <a:p>
            <a:pPr algn="ctr"/>
            <a:r>
              <a:rPr lang="en-US" dirty="0"/>
              <a:t>Chaitanya Joshi</a:t>
            </a:r>
          </a:p>
        </p:txBody>
      </p:sp>
    </p:spTree>
    <p:extLst>
      <p:ext uri="{BB962C8B-B14F-4D97-AF65-F5344CB8AC3E}">
        <p14:creationId xmlns="" xmlns:p14="http://schemas.microsoft.com/office/powerpoint/2010/main" val="9418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2DF5E8-DD3A-4C19-88F4-55871EC3E23E}"/>
              </a:ext>
            </a:extLst>
          </p:cNvPr>
          <p:cNvSpPr>
            <a:spLocks noGrp="1"/>
          </p:cNvSpPr>
          <p:nvPr>
            <p:ph type="title"/>
          </p:nvPr>
        </p:nvSpPr>
        <p:spPr/>
        <p:txBody>
          <a:bodyPr/>
          <a:lstStyle/>
          <a:p>
            <a:r>
              <a:rPr lang="en-US" dirty="0"/>
              <a:t>Gradient Boosting Frameworks</a:t>
            </a:r>
          </a:p>
        </p:txBody>
      </p:sp>
      <p:sp>
        <p:nvSpPr>
          <p:cNvPr id="3" name="Content Placeholder 2">
            <a:extLst>
              <a:ext uri="{FF2B5EF4-FFF2-40B4-BE49-F238E27FC236}">
                <a16:creationId xmlns="" xmlns:a16="http://schemas.microsoft.com/office/drawing/2014/main" id="{6AC3B601-BB70-4303-A6B8-809F5C467836}"/>
              </a:ext>
            </a:extLst>
          </p:cNvPr>
          <p:cNvSpPr>
            <a:spLocks noGrp="1"/>
          </p:cNvSpPr>
          <p:nvPr>
            <p:ph idx="1"/>
          </p:nvPr>
        </p:nvSpPr>
        <p:spPr/>
        <p:txBody>
          <a:bodyPr/>
          <a:lstStyle/>
          <a:p>
            <a:r>
              <a:rPr lang="en-US" dirty="0"/>
              <a:t>XGBOOST</a:t>
            </a:r>
          </a:p>
          <a:p>
            <a:r>
              <a:rPr lang="en-US" dirty="0" smtClean="0"/>
              <a:t>LGBM</a:t>
            </a:r>
          </a:p>
          <a:p>
            <a:r>
              <a:rPr lang="en-US" dirty="0" err="1" smtClean="0"/>
              <a:t>TensorFlow</a:t>
            </a:r>
            <a:r>
              <a:rPr lang="en-US" dirty="0" smtClean="0"/>
              <a:t> Neural Network</a:t>
            </a:r>
            <a:endParaRPr lang="en-US" dirty="0"/>
          </a:p>
        </p:txBody>
      </p:sp>
    </p:spTree>
    <p:extLst>
      <p:ext uri="{BB962C8B-B14F-4D97-AF65-F5344CB8AC3E}">
        <p14:creationId xmlns="" xmlns:p14="http://schemas.microsoft.com/office/powerpoint/2010/main" val="2656769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A32537-F209-4EC0-8073-DE9208479017}"/>
              </a:ext>
            </a:extLst>
          </p:cNvPr>
          <p:cNvSpPr>
            <a:spLocks noGrp="1"/>
          </p:cNvSpPr>
          <p:nvPr>
            <p:ph type="title"/>
          </p:nvPr>
        </p:nvSpPr>
        <p:spPr/>
        <p:txBody>
          <a:bodyPr/>
          <a:lstStyle/>
          <a:p>
            <a:r>
              <a:rPr lang="en-US" dirty="0" err="1"/>
              <a:t>XGBoost</a:t>
            </a:r>
            <a:endParaRPr lang="en-US" dirty="0"/>
          </a:p>
        </p:txBody>
      </p:sp>
      <p:sp>
        <p:nvSpPr>
          <p:cNvPr id="3" name="Content Placeholder 2">
            <a:extLst>
              <a:ext uri="{FF2B5EF4-FFF2-40B4-BE49-F238E27FC236}">
                <a16:creationId xmlns="" xmlns:a16="http://schemas.microsoft.com/office/drawing/2014/main" id="{BD20B80A-05E8-42F1-B833-5F80D3FE612C}"/>
              </a:ext>
            </a:extLst>
          </p:cNvPr>
          <p:cNvSpPr>
            <a:spLocks noGrp="1"/>
          </p:cNvSpPr>
          <p:nvPr>
            <p:ph idx="1"/>
          </p:nvPr>
        </p:nvSpPr>
        <p:spPr/>
        <p:txBody>
          <a:bodyPr/>
          <a:lstStyle/>
          <a:p>
            <a:r>
              <a:rPr lang="en-US" dirty="0"/>
              <a:t>Tree boosting</a:t>
            </a:r>
          </a:p>
          <a:p>
            <a:r>
              <a:rPr lang="en-US" dirty="0"/>
              <a:t>Optimize objective function(training loss </a:t>
            </a:r>
            <a:r>
              <a:rPr lang="en-US"/>
              <a:t>and </a:t>
            </a:r>
            <a:r>
              <a:rPr lang="en-US" smtClean="0"/>
              <a:t>regularization)</a:t>
            </a:r>
            <a:endParaRPr lang="en-US" dirty="0"/>
          </a:p>
          <a:p>
            <a:r>
              <a:rPr lang="en-US" dirty="0"/>
              <a:t>Additive training, Model complexity</a:t>
            </a:r>
          </a:p>
          <a:p>
            <a:r>
              <a:rPr lang="en-US" dirty="0"/>
              <a:t>Gradient boosted decision trees designed for speed and performance</a:t>
            </a:r>
          </a:p>
        </p:txBody>
      </p:sp>
    </p:spTree>
    <p:extLst>
      <p:ext uri="{BB962C8B-B14F-4D97-AF65-F5344CB8AC3E}">
        <p14:creationId xmlns="" xmlns:p14="http://schemas.microsoft.com/office/powerpoint/2010/main" val="1933400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A6880-F844-4985-A55D-E12170FE3FEE}"/>
              </a:ext>
            </a:extLst>
          </p:cNvPr>
          <p:cNvSpPr>
            <a:spLocks noGrp="1"/>
          </p:cNvSpPr>
          <p:nvPr>
            <p:ph type="title"/>
          </p:nvPr>
        </p:nvSpPr>
        <p:spPr/>
        <p:txBody>
          <a:bodyPr/>
          <a:lstStyle/>
          <a:p>
            <a:r>
              <a:rPr lang="en-US" dirty="0"/>
              <a:t>Light Gradient Boosting Algorithm</a:t>
            </a:r>
          </a:p>
        </p:txBody>
      </p:sp>
      <p:sp>
        <p:nvSpPr>
          <p:cNvPr id="3" name="Content Placeholder 2">
            <a:extLst>
              <a:ext uri="{FF2B5EF4-FFF2-40B4-BE49-F238E27FC236}">
                <a16:creationId xmlns="" xmlns:a16="http://schemas.microsoft.com/office/drawing/2014/main" id="{08169C70-CB47-4C8E-8DC6-2BC5CE5F63AD}"/>
              </a:ext>
            </a:extLst>
          </p:cNvPr>
          <p:cNvSpPr>
            <a:spLocks noGrp="1"/>
          </p:cNvSpPr>
          <p:nvPr>
            <p:ph idx="1"/>
          </p:nvPr>
        </p:nvSpPr>
        <p:spPr/>
        <p:txBody>
          <a:bodyPr/>
          <a:lstStyle/>
          <a:p>
            <a:r>
              <a:rPr lang="en-US" dirty="0"/>
              <a:t>Based on decision tree algorithm</a:t>
            </a:r>
          </a:p>
          <a:p>
            <a:r>
              <a:rPr lang="en-US" dirty="0"/>
              <a:t>Splits the tree leaf wise</a:t>
            </a:r>
          </a:p>
          <a:p>
            <a:r>
              <a:rPr lang="en-US" dirty="0"/>
              <a:t>Fast</a:t>
            </a:r>
          </a:p>
          <a:p>
            <a:r>
              <a:rPr lang="en-US" dirty="0"/>
              <a:t>Better accuracy</a:t>
            </a:r>
          </a:p>
          <a:p>
            <a:r>
              <a:rPr lang="en-US" dirty="0"/>
              <a:t>Low memory usage</a:t>
            </a:r>
          </a:p>
        </p:txBody>
      </p:sp>
    </p:spTree>
    <p:extLst>
      <p:ext uri="{BB962C8B-B14F-4D97-AF65-F5344CB8AC3E}">
        <p14:creationId xmlns="" xmlns:p14="http://schemas.microsoft.com/office/powerpoint/2010/main" val="1535254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TensorFlow</a:t>
            </a:r>
            <a:r>
              <a:rPr lang="en-US" dirty="0" smtClean="0"/>
              <a:t> Neural Network</a:t>
            </a:r>
            <a:endParaRPr lang="en-US" dirty="0"/>
          </a:p>
        </p:txBody>
      </p:sp>
      <p:sp>
        <p:nvSpPr>
          <p:cNvPr id="3" name="Content Placeholder 2"/>
          <p:cNvSpPr>
            <a:spLocks noGrp="1"/>
          </p:cNvSpPr>
          <p:nvPr>
            <p:ph idx="1"/>
          </p:nvPr>
        </p:nvSpPr>
        <p:spPr>
          <a:xfrm>
            <a:off x="729586" y="1625012"/>
            <a:ext cx="8596668" cy="3880773"/>
          </a:xfrm>
        </p:spPr>
        <p:txBody>
          <a:bodyPr/>
          <a:lstStyle/>
          <a:p>
            <a:r>
              <a:rPr lang="en-US" dirty="0" smtClean="0"/>
              <a:t>Technically, </a:t>
            </a:r>
            <a:r>
              <a:rPr lang="en-US" dirty="0" err="1" smtClean="0"/>
              <a:t>Tensorflow</a:t>
            </a:r>
            <a:r>
              <a:rPr lang="en-US" dirty="0" smtClean="0"/>
              <a:t> is used to build this neural network. Before feeding the data into the second layer, batch normalization is used for faster learning(quicker convergent in gradient descent) and Dropout layer is used for </a:t>
            </a:r>
            <a:r>
              <a:rPr lang="en-US" dirty="0" smtClean="0"/>
              <a:t>regularization to </a:t>
            </a:r>
            <a:r>
              <a:rPr lang="en-US" dirty="0" smtClean="0"/>
              <a:t>prevent </a:t>
            </a:r>
            <a:r>
              <a:rPr lang="en-US" dirty="0" smtClean="0"/>
              <a:t>over fitting.</a:t>
            </a:r>
          </a:p>
          <a:p>
            <a:endParaRPr lang="en-US" dirty="0" smtClean="0"/>
          </a:p>
          <a:p>
            <a:endParaRPr lang="en-US" dirty="0"/>
          </a:p>
        </p:txBody>
      </p:sp>
      <p:pic>
        <p:nvPicPr>
          <p:cNvPr id="1027" name="Picture 3"/>
          <p:cNvPicPr>
            <a:picLocks noChangeAspect="1" noChangeArrowheads="1"/>
          </p:cNvPicPr>
          <p:nvPr/>
        </p:nvPicPr>
        <p:blipFill>
          <a:blip r:embed="rId2"/>
          <a:srcRect/>
          <a:stretch>
            <a:fillRect/>
          </a:stretch>
        </p:blipFill>
        <p:spPr bwMode="auto">
          <a:xfrm>
            <a:off x="2142309" y="3121206"/>
            <a:ext cx="5855562" cy="28741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2987041"/>
            <a:ext cx="8596668" cy="1320800"/>
          </a:xfrm>
        </p:spPr>
        <p:txBody>
          <a:bodyPr/>
          <a:lstStyle/>
          <a:p>
            <a:pPr algn="ctr"/>
            <a:r>
              <a:rPr lang="en-US" b="1" dirty="0" smtClean="0"/>
              <a:t>THANK YOU</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E61D5F-3E53-4404-8F83-9E68B75E9F3E}"/>
              </a:ext>
            </a:extLst>
          </p:cNvPr>
          <p:cNvSpPr>
            <a:spLocks noGrp="1"/>
          </p:cNvSpPr>
          <p:nvPr>
            <p:ph type="title"/>
          </p:nvPr>
        </p:nvSpPr>
        <p:spPr>
          <a:xfrm>
            <a:off x="677334" y="609600"/>
            <a:ext cx="8596668" cy="729803"/>
          </a:xfrm>
        </p:spPr>
        <p:txBody>
          <a:bodyPr/>
          <a:lstStyle/>
          <a:p>
            <a:r>
              <a:rPr lang="en-US" dirty="0"/>
              <a:t>Overview</a:t>
            </a:r>
          </a:p>
        </p:txBody>
      </p:sp>
      <p:sp>
        <p:nvSpPr>
          <p:cNvPr id="3" name="Content Placeholder 2">
            <a:extLst>
              <a:ext uri="{FF2B5EF4-FFF2-40B4-BE49-F238E27FC236}">
                <a16:creationId xmlns="" xmlns:a16="http://schemas.microsoft.com/office/drawing/2014/main" id="{7C1B62C4-049C-40AE-8CE6-095974B3AF01}"/>
              </a:ext>
            </a:extLst>
          </p:cNvPr>
          <p:cNvSpPr>
            <a:spLocks noGrp="1"/>
          </p:cNvSpPr>
          <p:nvPr>
            <p:ph idx="1"/>
          </p:nvPr>
        </p:nvSpPr>
        <p:spPr>
          <a:xfrm>
            <a:off x="677334" y="1757967"/>
            <a:ext cx="8596668" cy="3880773"/>
          </a:xfrm>
        </p:spPr>
        <p:txBody>
          <a:bodyPr/>
          <a:lstStyle/>
          <a:p>
            <a:r>
              <a:rPr lang="en-US" dirty="0"/>
              <a:t>Grocery sales forecasting is the process of estimating future sales. </a:t>
            </a:r>
          </a:p>
          <a:p>
            <a:r>
              <a:rPr lang="en-US" dirty="0"/>
              <a:t>Accurate sales forecasts enable companies to make informed business decisions and predict short-term and long-term performance.</a:t>
            </a:r>
          </a:p>
          <a:p>
            <a:r>
              <a:rPr lang="en-US" dirty="0"/>
              <a:t>The problem becomes more complex as retailers add new locations with unique needs, new products, ever transitioning seasonal tastes, and unpredictable product marketing.</a:t>
            </a:r>
          </a:p>
          <a:p>
            <a:r>
              <a:rPr lang="en-US" dirty="0"/>
              <a:t>Organization currently rely on subjective forecasting methods with very little data to back them up and very little automation to execute plans. </a:t>
            </a:r>
          </a:p>
          <a:p>
            <a:r>
              <a:rPr lang="en-US" dirty="0"/>
              <a:t>By using machine learning the retailers can better ensure to please the customers by having just enough of the right products at the right time.</a:t>
            </a:r>
          </a:p>
        </p:txBody>
      </p:sp>
    </p:spTree>
    <p:extLst>
      <p:ext uri="{BB962C8B-B14F-4D97-AF65-F5344CB8AC3E}">
        <p14:creationId xmlns="" xmlns:p14="http://schemas.microsoft.com/office/powerpoint/2010/main" val="2447627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253719-1412-4764-9D30-3713E60DE222}"/>
              </a:ext>
            </a:extLst>
          </p:cNvPr>
          <p:cNvSpPr>
            <a:spLocks noGrp="1"/>
          </p:cNvSpPr>
          <p:nvPr>
            <p:ph type="title"/>
          </p:nvPr>
        </p:nvSpPr>
        <p:spPr>
          <a:xfrm>
            <a:off x="677334" y="609600"/>
            <a:ext cx="8596668" cy="903668"/>
          </a:xfrm>
        </p:spPr>
        <p:txBody>
          <a:bodyPr/>
          <a:lstStyle/>
          <a:p>
            <a:r>
              <a:rPr lang="en-US" dirty="0"/>
              <a:t>Approach</a:t>
            </a:r>
          </a:p>
        </p:txBody>
      </p:sp>
      <p:sp>
        <p:nvSpPr>
          <p:cNvPr id="3" name="Content Placeholder 2">
            <a:extLst>
              <a:ext uri="{FF2B5EF4-FFF2-40B4-BE49-F238E27FC236}">
                <a16:creationId xmlns="" xmlns:a16="http://schemas.microsoft.com/office/drawing/2014/main" id="{C473DE33-43DD-4601-9D46-53CD14466CB1}"/>
              </a:ext>
            </a:extLst>
          </p:cNvPr>
          <p:cNvSpPr>
            <a:spLocks noGrp="1"/>
          </p:cNvSpPr>
          <p:nvPr>
            <p:ph idx="1"/>
          </p:nvPr>
        </p:nvSpPr>
        <p:spPr>
          <a:xfrm>
            <a:off x="741728" y="1581041"/>
            <a:ext cx="8596668" cy="3100430"/>
          </a:xfrm>
        </p:spPr>
        <p:txBody>
          <a:bodyPr/>
          <a:lstStyle/>
          <a:p>
            <a:r>
              <a:rPr lang="en-US" dirty="0"/>
              <a:t>Analyzing data for anomalies</a:t>
            </a:r>
          </a:p>
          <a:p>
            <a:r>
              <a:rPr lang="en-US" dirty="0"/>
              <a:t>Data Cleaning to ensure correct values and correlation between the features.</a:t>
            </a:r>
          </a:p>
          <a:p>
            <a:r>
              <a:rPr lang="en-US" dirty="0"/>
              <a:t>Removing null values and ensuring data quality.</a:t>
            </a:r>
          </a:p>
          <a:p>
            <a:r>
              <a:rPr lang="en-US" dirty="0"/>
              <a:t>Using the clean and high quality data for cluster analysis.</a:t>
            </a:r>
          </a:p>
          <a:p>
            <a:r>
              <a:rPr lang="en-US" dirty="0"/>
              <a:t>Based on the clusters identify the features based information and make inference for further analysis.</a:t>
            </a:r>
          </a:p>
          <a:p>
            <a:r>
              <a:rPr lang="en-US" dirty="0"/>
              <a:t>Implement classification techniques to the clean data and develop predictive models for the forecasting sales.</a:t>
            </a:r>
          </a:p>
        </p:txBody>
      </p:sp>
    </p:spTree>
    <p:extLst>
      <p:ext uri="{BB962C8B-B14F-4D97-AF65-F5344CB8AC3E}">
        <p14:creationId xmlns="" xmlns:p14="http://schemas.microsoft.com/office/powerpoint/2010/main" val="1446027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03D0A2-D300-43CC-B3A6-DA234DE42450}"/>
              </a:ext>
            </a:extLst>
          </p:cNvPr>
          <p:cNvSpPr>
            <a:spLocks noGrp="1"/>
          </p:cNvSpPr>
          <p:nvPr>
            <p:ph type="title"/>
          </p:nvPr>
        </p:nvSpPr>
        <p:spPr>
          <a:xfrm>
            <a:off x="677334" y="191035"/>
            <a:ext cx="8596668" cy="1071093"/>
          </a:xfrm>
        </p:spPr>
        <p:txBody>
          <a:bodyPr>
            <a:normAutofit fontScale="90000"/>
          </a:bodyPr>
          <a:lstStyle/>
          <a:p>
            <a:r>
              <a:rPr lang="en-US" dirty="0"/>
              <a:t>Data Sources</a:t>
            </a:r>
            <a:br>
              <a:rPr lang="en-US" dirty="0"/>
            </a:br>
            <a:r>
              <a:rPr lang="en-US" dirty="0"/>
              <a:t>File Descriptions and Data Field Information</a:t>
            </a:r>
            <a:br>
              <a:rPr lang="en-US" dirty="0"/>
            </a:br>
            <a:endParaRPr lang="en-US" dirty="0"/>
          </a:p>
        </p:txBody>
      </p:sp>
      <p:sp>
        <p:nvSpPr>
          <p:cNvPr id="3" name="Content Placeholder 2">
            <a:extLst>
              <a:ext uri="{FF2B5EF4-FFF2-40B4-BE49-F238E27FC236}">
                <a16:creationId xmlns="" xmlns:a16="http://schemas.microsoft.com/office/drawing/2014/main" id="{60EA300F-252C-46E2-B88E-D31360CDD7DE}"/>
              </a:ext>
            </a:extLst>
          </p:cNvPr>
          <p:cNvSpPr>
            <a:spLocks noGrp="1"/>
          </p:cNvSpPr>
          <p:nvPr>
            <p:ph idx="1"/>
          </p:nvPr>
        </p:nvSpPr>
        <p:spPr>
          <a:xfrm>
            <a:off x="677334" y="1332963"/>
            <a:ext cx="8596668" cy="5042079"/>
          </a:xfrm>
        </p:spPr>
        <p:txBody>
          <a:bodyPr>
            <a:normAutofit fontScale="92500" lnSpcReduction="10000"/>
          </a:bodyPr>
          <a:lstStyle/>
          <a:p>
            <a:r>
              <a:rPr lang="en-US" dirty="0"/>
              <a:t>train.csv</a:t>
            </a:r>
          </a:p>
          <a:p>
            <a:pPr marL="0" indent="0">
              <a:buNone/>
            </a:pPr>
            <a:r>
              <a:rPr lang="en-US" dirty="0"/>
              <a:t>Training data, which includes the target </a:t>
            </a:r>
            <a:r>
              <a:rPr lang="en-US" dirty="0" err="1"/>
              <a:t>unit_sales</a:t>
            </a:r>
            <a:r>
              <a:rPr lang="en-US" dirty="0"/>
              <a:t> by date, </a:t>
            </a:r>
            <a:r>
              <a:rPr lang="en-US" dirty="0" err="1"/>
              <a:t>store_nbr</a:t>
            </a:r>
            <a:r>
              <a:rPr lang="en-US" dirty="0"/>
              <a:t>, and </a:t>
            </a:r>
            <a:r>
              <a:rPr lang="en-US" dirty="0" err="1"/>
              <a:t>item_nbr</a:t>
            </a:r>
            <a:r>
              <a:rPr lang="en-US" dirty="0"/>
              <a:t> and a unique id to label rows.</a:t>
            </a:r>
          </a:p>
          <a:p>
            <a:pPr marL="0" indent="0">
              <a:buNone/>
            </a:pPr>
            <a:r>
              <a:rPr lang="en-US" dirty="0"/>
              <a:t>The target </a:t>
            </a:r>
            <a:r>
              <a:rPr lang="en-US" dirty="0" err="1"/>
              <a:t>unit_sales</a:t>
            </a:r>
            <a:r>
              <a:rPr lang="en-US" dirty="0"/>
              <a:t> can be integer (e.g., a bag of chips) or float (e.g., 1.5 kg of cheese).</a:t>
            </a:r>
          </a:p>
          <a:p>
            <a:r>
              <a:rPr lang="en-US" dirty="0"/>
              <a:t>test.csv</a:t>
            </a:r>
          </a:p>
          <a:p>
            <a:pPr marL="0" indent="0">
              <a:buNone/>
            </a:pPr>
            <a:r>
              <a:rPr lang="en-US" dirty="0"/>
              <a:t>Test data, with the date, </a:t>
            </a:r>
            <a:r>
              <a:rPr lang="en-US" dirty="0" err="1"/>
              <a:t>store_nbr</a:t>
            </a:r>
            <a:r>
              <a:rPr lang="en-US" dirty="0"/>
              <a:t>, </a:t>
            </a:r>
            <a:r>
              <a:rPr lang="en-US" dirty="0" err="1"/>
              <a:t>item_nbr</a:t>
            </a:r>
            <a:r>
              <a:rPr lang="en-US" dirty="0"/>
              <a:t> combinations that are to be predicted, along with the on promotion information.</a:t>
            </a:r>
          </a:p>
          <a:p>
            <a:r>
              <a:rPr lang="en-US" dirty="0"/>
              <a:t>stores.csv</a:t>
            </a:r>
          </a:p>
          <a:p>
            <a:pPr marL="0" indent="0">
              <a:buNone/>
            </a:pPr>
            <a:r>
              <a:rPr lang="en-US" dirty="0"/>
              <a:t>Store metadata, including city, state, type, and cluster.</a:t>
            </a:r>
          </a:p>
          <a:p>
            <a:r>
              <a:rPr lang="en-US" dirty="0"/>
              <a:t>items.csv</a:t>
            </a:r>
          </a:p>
          <a:p>
            <a:pPr marL="0" indent="0">
              <a:buNone/>
            </a:pPr>
            <a:r>
              <a:rPr lang="en-US" dirty="0"/>
              <a:t>Item metadata, including family, class, and perishable.</a:t>
            </a:r>
          </a:p>
          <a:p>
            <a:r>
              <a:rPr lang="en-US" dirty="0"/>
              <a:t>transactions.csv</a:t>
            </a:r>
          </a:p>
          <a:p>
            <a:pPr marL="0" indent="0">
              <a:buNone/>
            </a:pPr>
            <a:r>
              <a:rPr lang="en-US" dirty="0"/>
              <a:t>The count of sales transactions for each date, </a:t>
            </a:r>
            <a:r>
              <a:rPr lang="en-US" dirty="0" err="1"/>
              <a:t>store_nbr</a:t>
            </a:r>
            <a:r>
              <a:rPr lang="en-US" dirty="0"/>
              <a:t> combination. Only included for the training data timeframe.</a:t>
            </a:r>
          </a:p>
        </p:txBody>
      </p:sp>
    </p:spTree>
    <p:extLst>
      <p:ext uri="{BB962C8B-B14F-4D97-AF65-F5344CB8AC3E}">
        <p14:creationId xmlns="" xmlns:p14="http://schemas.microsoft.com/office/powerpoint/2010/main" val="3295039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0CCB56-550C-45DF-9C4D-A4533A3D00E2}"/>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 xmlns:a16="http://schemas.microsoft.com/office/drawing/2014/main" id="{FD444868-D40E-42AE-95AB-CFF0099CC39D}"/>
              </a:ext>
            </a:extLst>
          </p:cNvPr>
          <p:cNvSpPr>
            <a:spLocks noGrp="1"/>
          </p:cNvSpPr>
          <p:nvPr>
            <p:ph idx="1"/>
          </p:nvPr>
        </p:nvSpPr>
        <p:spPr>
          <a:xfrm>
            <a:off x="677334" y="1815921"/>
            <a:ext cx="8596668" cy="4225441"/>
          </a:xfrm>
        </p:spPr>
        <p:txBody>
          <a:bodyPr/>
          <a:lstStyle/>
          <a:p>
            <a:r>
              <a:rPr lang="en-US" dirty="0"/>
              <a:t>Checking for missing values</a:t>
            </a:r>
          </a:p>
          <a:p>
            <a:r>
              <a:rPr lang="en-US" dirty="0"/>
              <a:t>Analyzing Datatypes</a:t>
            </a:r>
          </a:p>
          <a:p>
            <a:r>
              <a:rPr lang="en-US" dirty="0"/>
              <a:t>Data Explorations and Visualization</a:t>
            </a:r>
          </a:p>
          <a:p>
            <a:r>
              <a:rPr lang="en-US" dirty="0"/>
              <a:t>One-Hot Encoding (of string type columns)</a:t>
            </a:r>
          </a:p>
          <a:p>
            <a:r>
              <a:rPr lang="en-US" dirty="0"/>
              <a:t>Memory reduction (so as to keep minimal memory while merging all data frames)</a:t>
            </a:r>
          </a:p>
        </p:txBody>
      </p:sp>
    </p:spTree>
    <p:extLst>
      <p:ext uri="{BB962C8B-B14F-4D97-AF65-F5344CB8AC3E}">
        <p14:creationId xmlns="" xmlns:p14="http://schemas.microsoft.com/office/powerpoint/2010/main" val="3704791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E03B3-A4F2-4513-B770-C7B87FE835F4}"/>
              </a:ext>
            </a:extLst>
          </p:cNvPr>
          <p:cNvSpPr>
            <a:spLocks noGrp="1"/>
          </p:cNvSpPr>
          <p:nvPr>
            <p:ph type="title"/>
          </p:nvPr>
        </p:nvSpPr>
        <p:spPr/>
        <p:txBody>
          <a:bodyPr/>
          <a:lstStyle/>
          <a:p>
            <a:r>
              <a:rPr lang="en-US" dirty="0"/>
              <a:t>Machine Learning(Unsupervised Learning)</a:t>
            </a:r>
          </a:p>
        </p:txBody>
      </p:sp>
      <p:sp>
        <p:nvSpPr>
          <p:cNvPr id="3" name="Content Placeholder 2">
            <a:extLst>
              <a:ext uri="{FF2B5EF4-FFF2-40B4-BE49-F238E27FC236}">
                <a16:creationId xmlns="" xmlns:a16="http://schemas.microsoft.com/office/drawing/2014/main" id="{EBEA9361-8738-4157-B815-C07E56A9A628}"/>
              </a:ext>
            </a:extLst>
          </p:cNvPr>
          <p:cNvSpPr>
            <a:spLocks noGrp="1"/>
          </p:cNvSpPr>
          <p:nvPr>
            <p:ph idx="1"/>
          </p:nvPr>
        </p:nvSpPr>
        <p:spPr/>
        <p:txBody>
          <a:bodyPr/>
          <a:lstStyle/>
          <a:p>
            <a:r>
              <a:rPr lang="en-US" dirty="0"/>
              <a:t>Clustering algorithms on test dataset</a:t>
            </a:r>
          </a:p>
          <a:p>
            <a:r>
              <a:rPr lang="en-US" dirty="0"/>
              <a:t>Sort data into clusters using </a:t>
            </a:r>
            <a:r>
              <a:rPr lang="en-US" dirty="0" err="1"/>
              <a:t>Kmeans</a:t>
            </a:r>
            <a:r>
              <a:rPr lang="en-US" dirty="0"/>
              <a:t>, </a:t>
            </a:r>
            <a:r>
              <a:rPr lang="en-US" dirty="0" err="1"/>
              <a:t>DBScan</a:t>
            </a:r>
            <a:r>
              <a:rPr lang="en-US" dirty="0"/>
              <a:t> </a:t>
            </a:r>
            <a:r>
              <a:rPr lang="en-US" dirty="0" err="1"/>
              <a:t>etc</a:t>
            </a:r>
            <a:endParaRPr lang="en-US" dirty="0"/>
          </a:p>
          <a:p>
            <a:r>
              <a:rPr lang="en-US" dirty="0"/>
              <a:t>Cross Validate</a:t>
            </a:r>
          </a:p>
          <a:p>
            <a:endParaRPr lang="en-US" dirty="0"/>
          </a:p>
          <a:p>
            <a:endParaRPr lang="en-US" dirty="0"/>
          </a:p>
        </p:txBody>
      </p:sp>
    </p:spTree>
    <p:extLst>
      <p:ext uri="{BB962C8B-B14F-4D97-AF65-F5344CB8AC3E}">
        <p14:creationId xmlns="" xmlns:p14="http://schemas.microsoft.com/office/powerpoint/2010/main" val="3586161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81AC4-5008-4F3C-9727-AFC7B09CE0A3}"/>
              </a:ext>
            </a:extLst>
          </p:cNvPr>
          <p:cNvSpPr>
            <a:spLocks noGrp="1"/>
          </p:cNvSpPr>
          <p:nvPr>
            <p:ph type="title"/>
          </p:nvPr>
        </p:nvSpPr>
        <p:spPr/>
        <p:txBody>
          <a:bodyPr/>
          <a:lstStyle/>
          <a:p>
            <a:r>
              <a:rPr lang="en-US" dirty="0"/>
              <a:t>Machine Learning(Supervised Learning)</a:t>
            </a:r>
          </a:p>
        </p:txBody>
      </p:sp>
      <p:sp>
        <p:nvSpPr>
          <p:cNvPr id="3" name="Content Placeholder 2">
            <a:extLst>
              <a:ext uri="{FF2B5EF4-FFF2-40B4-BE49-F238E27FC236}">
                <a16:creationId xmlns="" xmlns:a16="http://schemas.microsoft.com/office/drawing/2014/main" id="{E1C44F22-852A-4F37-8A74-237BE765FAA5}"/>
              </a:ext>
            </a:extLst>
          </p:cNvPr>
          <p:cNvSpPr>
            <a:spLocks noGrp="1"/>
          </p:cNvSpPr>
          <p:nvPr>
            <p:ph idx="1"/>
          </p:nvPr>
        </p:nvSpPr>
        <p:spPr/>
        <p:txBody>
          <a:bodyPr/>
          <a:lstStyle/>
          <a:p>
            <a:r>
              <a:rPr lang="en-US" dirty="0"/>
              <a:t>Linear regression on train dataset</a:t>
            </a:r>
          </a:p>
          <a:p>
            <a:r>
              <a:rPr lang="en-US" dirty="0"/>
              <a:t>SVM</a:t>
            </a:r>
          </a:p>
          <a:p>
            <a:r>
              <a:rPr lang="en-US" dirty="0"/>
              <a:t>Decision tree regressor</a:t>
            </a:r>
          </a:p>
          <a:p>
            <a:r>
              <a:rPr lang="en-US" dirty="0"/>
              <a:t>Random forest(Bootstrap aggregating)</a:t>
            </a:r>
          </a:p>
          <a:p>
            <a:pPr marL="0" indent="0">
              <a:buNone/>
            </a:pPr>
            <a:endParaRPr lang="en-US" dirty="0"/>
          </a:p>
        </p:txBody>
      </p:sp>
    </p:spTree>
    <p:extLst>
      <p:ext uri="{BB962C8B-B14F-4D97-AF65-F5344CB8AC3E}">
        <p14:creationId xmlns="" xmlns:p14="http://schemas.microsoft.com/office/powerpoint/2010/main" val="531755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D18F24-98E4-486E-991F-A2B21D2625DD}"/>
              </a:ext>
            </a:extLst>
          </p:cNvPr>
          <p:cNvSpPr>
            <a:spLocks noGrp="1"/>
          </p:cNvSpPr>
          <p:nvPr>
            <p:ph type="title"/>
          </p:nvPr>
        </p:nvSpPr>
        <p:spPr/>
        <p:txBody>
          <a:bodyPr/>
          <a:lstStyle/>
          <a:p>
            <a:r>
              <a:rPr lang="en-US" dirty="0"/>
              <a:t>Model fitting and improve accuracy</a:t>
            </a:r>
          </a:p>
        </p:txBody>
      </p:sp>
      <p:sp>
        <p:nvSpPr>
          <p:cNvPr id="3" name="Content Placeholder 2">
            <a:extLst>
              <a:ext uri="{FF2B5EF4-FFF2-40B4-BE49-F238E27FC236}">
                <a16:creationId xmlns="" xmlns:a16="http://schemas.microsoft.com/office/drawing/2014/main" id="{D295FC22-56D1-4587-B5D1-329E273A911F}"/>
              </a:ext>
            </a:extLst>
          </p:cNvPr>
          <p:cNvSpPr>
            <a:spLocks noGrp="1"/>
          </p:cNvSpPr>
          <p:nvPr>
            <p:ph idx="1"/>
          </p:nvPr>
        </p:nvSpPr>
        <p:spPr/>
        <p:txBody>
          <a:bodyPr/>
          <a:lstStyle/>
          <a:p>
            <a:r>
              <a:rPr lang="en-US" dirty="0"/>
              <a:t>Limit tree size</a:t>
            </a:r>
          </a:p>
          <a:p>
            <a:r>
              <a:rPr lang="en-US" dirty="0"/>
              <a:t>Reduce size of decision trees by removing sections of the tree that provide little power to classify instances</a:t>
            </a:r>
          </a:p>
          <a:p>
            <a:r>
              <a:rPr lang="en-US" dirty="0"/>
              <a:t>Cost complexity pruning</a:t>
            </a:r>
          </a:p>
          <a:p>
            <a:r>
              <a:rPr lang="en-US" dirty="0"/>
              <a:t>Reduction in variance to improve information gain</a:t>
            </a:r>
          </a:p>
        </p:txBody>
      </p:sp>
    </p:spTree>
    <p:extLst>
      <p:ext uri="{BB962C8B-B14F-4D97-AF65-F5344CB8AC3E}">
        <p14:creationId xmlns="" xmlns:p14="http://schemas.microsoft.com/office/powerpoint/2010/main" val="158091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15D2EB-A761-4D30-85BE-277D4D3A1E5C}"/>
              </a:ext>
            </a:extLst>
          </p:cNvPr>
          <p:cNvSpPr>
            <a:spLocks noGrp="1"/>
          </p:cNvSpPr>
          <p:nvPr>
            <p:ph type="title"/>
          </p:nvPr>
        </p:nvSpPr>
        <p:spPr/>
        <p:txBody>
          <a:bodyPr/>
          <a:lstStyle/>
          <a:p>
            <a:r>
              <a:rPr lang="en-US" dirty="0"/>
              <a:t>Ensemble Modelling</a:t>
            </a:r>
          </a:p>
        </p:txBody>
      </p:sp>
      <p:sp>
        <p:nvSpPr>
          <p:cNvPr id="3" name="Content Placeholder 2">
            <a:extLst>
              <a:ext uri="{FF2B5EF4-FFF2-40B4-BE49-F238E27FC236}">
                <a16:creationId xmlns="" xmlns:a16="http://schemas.microsoft.com/office/drawing/2014/main" id="{3AE9983B-D35E-4BD3-8DBB-8DED66F9150B}"/>
              </a:ext>
            </a:extLst>
          </p:cNvPr>
          <p:cNvSpPr>
            <a:spLocks noGrp="1"/>
          </p:cNvSpPr>
          <p:nvPr>
            <p:ph idx="1"/>
          </p:nvPr>
        </p:nvSpPr>
        <p:spPr/>
        <p:txBody>
          <a:bodyPr/>
          <a:lstStyle/>
          <a:p>
            <a:r>
              <a:rPr lang="en-US" dirty="0"/>
              <a:t>Combining predictions from several models average out errors and yield better predictions</a:t>
            </a:r>
          </a:p>
          <a:p>
            <a:r>
              <a:rPr lang="en-US" dirty="0"/>
              <a:t>Tree ensemble modelling is set of classification and regression trees(CART)</a:t>
            </a:r>
          </a:p>
          <a:p>
            <a:r>
              <a:rPr lang="en-US" dirty="0"/>
              <a:t>Real score is associated with each of the leaves unlike decision trees</a:t>
            </a:r>
          </a:p>
          <a:p>
            <a:r>
              <a:rPr lang="en-US" dirty="0"/>
              <a:t>Gives richer interpretations that go beyond classification</a:t>
            </a:r>
            <a:br>
              <a:rPr lang="en-US" dirty="0"/>
            </a:br>
            <a:endParaRPr lang="en-US" dirty="0"/>
          </a:p>
          <a:p>
            <a:pPr marL="0" indent="0">
              <a:buNone/>
            </a:pPr>
            <a:endParaRPr lang="en-US" dirty="0"/>
          </a:p>
        </p:txBody>
      </p:sp>
    </p:spTree>
    <p:extLst>
      <p:ext uri="{BB962C8B-B14F-4D97-AF65-F5344CB8AC3E}">
        <p14:creationId xmlns="" xmlns:p14="http://schemas.microsoft.com/office/powerpoint/2010/main" val="454553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326</TotalTime>
  <Words>466</Words>
  <Application>Microsoft Office PowerPoint</Application>
  <PresentationFormat>Custom</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Grocery Sales Forecasting</vt:lpstr>
      <vt:lpstr>Overview</vt:lpstr>
      <vt:lpstr>Approach</vt:lpstr>
      <vt:lpstr>Data Sources File Descriptions and Data Field Information </vt:lpstr>
      <vt:lpstr>Data Preparation</vt:lpstr>
      <vt:lpstr>Machine Learning(Unsupervised Learning)</vt:lpstr>
      <vt:lpstr>Machine Learning(Supervised Learning)</vt:lpstr>
      <vt:lpstr>Model fitting and improve accuracy</vt:lpstr>
      <vt:lpstr>Ensemble Modelling</vt:lpstr>
      <vt:lpstr>Gradient Boosting Frameworks</vt:lpstr>
      <vt:lpstr>XGBoost</vt:lpstr>
      <vt:lpstr>Light Gradient Boosting Algorithm</vt:lpstr>
      <vt:lpstr>TensorFlow Neural Network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Sales Forecasting</dc:title>
  <dc:creator>Rohan Digamber Naik</dc:creator>
  <cp:lastModifiedBy>Mayank</cp:lastModifiedBy>
  <cp:revision>15</cp:revision>
  <dcterms:created xsi:type="dcterms:W3CDTF">2018-03-19T23:22:31Z</dcterms:created>
  <dcterms:modified xsi:type="dcterms:W3CDTF">2018-03-23T06:40:28Z</dcterms:modified>
</cp:coreProperties>
</file>