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input?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of various patients collected over various age and sex groups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output?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give the type of surgery(Posterior or Anterior) that needs to be done on the spine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</a:t>
          </a:r>
          <a:r>
            <a:rPr lang="en-US" sz="24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problem can give immediate prediction of the surgery with less time and resources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to approach?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use Logistic Regression Machine learning model to predict the output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Observation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From the above analysis we can see that both numeric and categorical columns affecting the output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Libraries used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will use scikit-learn library of python to split and preprocess the data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</a:t>
          </a:r>
          <a:r>
            <a:rPr lang="en-US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Regression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After preprocessing the input data we use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LogisticRegression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from scikit-learn to train for the output target column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0A860406-6043-4279-B7DB-47590AC0BAE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get proper workflow we will divide the given data to three parts training, validation, testing models</a:t>
          </a:r>
        </a:p>
      </dgm:t>
    </dgm:pt>
    <dgm:pt modelId="{7686673E-4C0A-4F1F-AB2B-56F98DABF65B}" type="parTrans" cxnId="{6A44B94E-8732-4400-89D6-E996B17D542B}">
      <dgm:prSet/>
      <dgm:spPr/>
      <dgm:t>
        <a:bodyPr/>
        <a:lstStyle/>
        <a:p>
          <a:endParaRPr lang="en-IN"/>
        </a:p>
      </dgm:t>
    </dgm:pt>
    <dgm:pt modelId="{C1DC9C26-3216-404D-9C39-0B2FE7E3857C}" type="sibTrans" cxnId="{6A44B94E-8732-4400-89D6-E996B17D542B}">
      <dgm:prSet/>
      <dgm:spPr/>
      <dgm:t>
        <a:bodyPr/>
        <a:lstStyle/>
        <a:p>
          <a:endParaRPr lang="en-IN"/>
        </a:p>
      </dgm:t>
    </dgm:pt>
    <dgm:pt modelId="{8258AA97-F822-42AF-A79F-62403E7703BB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7091C1-7E74-4E6D-B54D-3B2F942520C7}" type="parTrans" cxnId="{88835886-0A3B-4FCA-89BA-54F77CBFF387}">
      <dgm:prSet/>
      <dgm:spPr/>
    </dgm:pt>
    <dgm:pt modelId="{46302F3E-D803-44A8-8DBF-AD82653877E3}" type="sibTrans" cxnId="{88835886-0A3B-4FCA-89BA-54F77CBFF387}">
      <dgm:prSet/>
      <dgm:spPr/>
    </dgm:pt>
    <dgm:pt modelId="{EC97A6B0-BAFE-462D-B992-74E882F64DC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input columns, numerical data is scaled evenly using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MinMaxscaler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categorical data is encoded with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OneHotEncoder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209802-38EF-4CB7-9C30-ABFE73B1985D}" type="parTrans" cxnId="{EF252C93-2BEF-4716-9D34-4B3124DBB223}">
      <dgm:prSet/>
      <dgm:spPr/>
    </dgm:pt>
    <dgm:pt modelId="{09058F32-8CAA-4FFA-A205-D9F80A00833D}" type="sibTrans" cxnId="{EF252C93-2BEF-4716-9D34-4B3124DBB223}">
      <dgm:prSet/>
      <dgm:spPr/>
    </dgm:pt>
    <dgm:pt modelId="{20877F5E-62DD-433B-B4AB-AF40C17B9CF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will test the accuracy and confusion matrix for the training, validation, testing models</a:t>
          </a:r>
        </a:p>
      </dgm:t>
    </dgm:pt>
    <dgm:pt modelId="{0258313B-2796-4E94-86D8-818CD3E44DA9}" type="parTrans" cxnId="{AEFC7BF4-F39B-4232-A02E-5BACE0A89102}">
      <dgm:prSet/>
      <dgm:spPr/>
    </dgm:pt>
    <dgm:pt modelId="{23490536-9A52-4065-936A-2CBC9D282F07}" type="sibTrans" cxnId="{AEFC7BF4-F39B-4232-A02E-5BACE0A89102}">
      <dgm:prSet/>
      <dgm:spPr/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EC94CE47-DE35-4B49-ACCF-B464EAF10DF2}" type="presOf" srcId="{20877F5E-62DD-433B-B4AB-AF40C17B9CF7}" destId="{EA81ED6A-A7EA-4137-A3DC-D16E79F1B938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6A44B94E-8732-4400-89D6-E996B17D542B}" srcId="{6857B86A-DEC1-407C-A1BB-5BF9ACCBCA6A}" destId="{0A860406-6043-4279-B7DB-47590AC0BAED}" srcOrd="2" destOrd="0" parTransId="{7686673E-4C0A-4F1F-AB2B-56F98DABF65B}" sibTransId="{C1DC9C26-3216-404D-9C39-0B2FE7E3857C}"/>
    <dgm:cxn modelId="{70DE6170-E3A5-4EB4-B92A-120CA6110742}" type="presOf" srcId="{8258AA97-F822-42AF-A79F-62403E7703BB}" destId="{17CA1487-CDD9-4364-92F6-A11DBDAFE16C}" srcOrd="0" destOrd="1" presId="urn:microsoft.com/office/officeart/2005/8/layout/hList1"/>
    <dgm:cxn modelId="{68ED3273-9EF7-49F9-A62E-E6592D0CDAC6}" type="presOf" srcId="{EC97A6B0-BAFE-462D-B992-74E882F64DCD}" destId="{E4FD5043-5612-43C5-B6AE-CCD431549399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88835886-0A3B-4FCA-89BA-54F77CBFF387}" srcId="{6857B86A-DEC1-407C-A1BB-5BF9ACCBCA6A}" destId="{8258AA97-F822-42AF-A79F-62403E7703BB}" srcOrd="1" destOrd="0" parTransId="{CE7091C1-7E74-4E6D-B54D-3B2F942520C7}" sibTransId="{46302F3E-D803-44A8-8DBF-AD82653877E3}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EF252C93-2BEF-4716-9D34-4B3124DBB223}" srcId="{ABA77F75-8642-4931-8D7E-BE6C6DB9940D}" destId="{EC97A6B0-BAFE-462D-B992-74E882F64DCD}" srcOrd="1" destOrd="0" parTransId="{47209802-38EF-4CB7-9C30-ABFE73B1985D}" sibTransId="{09058F32-8CAA-4FFA-A205-D9F80A00833D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AEFC7BF4-F39B-4232-A02E-5BACE0A89102}" srcId="{DA5DFAD8-E443-4F53-9341-A0903BBBD378}" destId="{20877F5E-62DD-433B-B4AB-AF40C17B9CF7}" srcOrd="1" destOrd="0" parTransId="{0258313B-2796-4E94-86D8-818CD3E44DA9}" sibTransId="{23490536-9A52-4065-936A-2CBC9D282F07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3834B6FE-3947-4571-944E-8EFBD735A6FF}" type="presOf" srcId="{0A860406-6043-4279-B7DB-47590AC0BAED}" destId="{17CA1487-CDD9-4364-92F6-A11DBDAFE16C}" srcOrd="0" destOrd="2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7084168" y="-3066152"/>
          <a:ext cx="682056" cy="69884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of various patients collected over various age and sex groups</a:t>
          </a:r>
        </a:p>
      </dsp:txBody>
      <dsp:txXfrm rot="-5400000">
        <a:off x="3930987" y="120324"/>
        <a:ext cx="695512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930986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input?</a:t>
          </a:r>
        </a:p>
      </dsp:txBody>
      <dsp:txXfrm>
        <a:off x="41619" y="43391"/>
        <a:ext cx="3847748" cy="769332"/>
      </dsp:txXfrm>
    </dsp:sp>
    <dsp:sp modelId="{329ECF1A-78BE-41CB-B252-8011825B67CD}">
      <dsp:nvSpPr>
        <dsp:cNvPr id="0" name=""/>
        <dsp:cNvSpPr/>
      </dsp:nvSpPr>
      <dsp:spPr>
        <a:xfrm rot="5400000">
          <a:off x="7084168" y="-2170953"/>
          <a:ext cx="682056" cy="69884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give the type of surgery(Posterior or Anterior) that needs to be done on the spine</a:t>
          </a:r>
        </a:p>
      </dsp:txBody>
      <dsp:txXfrm rot="-5400000">
        <a:off x="3930987" y="1015523"/>
        <a:ext cx="695512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930986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output?</a:t>
          </a:r>
        </a:p>
      </dsp:txBody>
      <dsp:txXfrm>
        <a:off x="41619" y="938590"/>
        <a:ext cx="3847748" cy="769332"/>
      </dsp:txXfrm>
    </dsp:sp>
    <dsp:sp modelId="{A66EBD3D-E7C5-421C-B8B5-728648057DDC}">
      <dsp:nvSpPr>
        <dsp:cNvPr id="0" name=""/>
        <dsp:cNvSpPr/>
      </dsp:nvSpPr>
      <dsp:spPr>
        <a:xfrm rot="5400000">
          <a:off x="7084168" y="-1275754"/>
          <a:ext cx="682056" cy="69884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</a:t>
          </a:r>
          <a:r>
            <a:rPr lang="en-US" sz="24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problem can give immediate prediction of the surgery with less time and resources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930987" y="1910722"/>
        <a:ext cx="695512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930986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847748" cy="769332"/>
      </dsp:txXfrm>
    </dsp:sp>
    <dsp:sp modelId="{95E0557D-F0A1-4F38-8083-55DE7503164F}">
      <dsp:nvSpPr>
        <dsp:cNvPr id="0" name=""/>
        <dsp:cNvSpPr/>
      </dsp:nvSpPr>
      <dsp:spPr>
        <a:xfrm rot="5400000">
          <a:off x="7084168" y="-380555"/>
          <a:ext cx="682056" cy="69884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use Logistic Regression Machine learning model to predict the output</a:t>
          </a:r>
        </a:p>
      </dsp:txBody>
      <dsp:txXfrm rot="-5400000">
        <a:off x="3930987" y="2805921"/>
        <a:ext cx="695512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930986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to approach?</a:t>
          </a:r>
        </a:p>
      </dsp:txBody>
      <dsp:txXfrm>
        <a:off x="41619" y="2728988"/>
        <a:ext cx="3847748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73816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Observation</a:t>
          </a:r>
        </a:p>
      </dsp:txBody>
      <dsp:txXfrm>
        <a:off x="3535" y="173816"/>
        <a:ext cx="3447370" cy="633600"/>
      </dsp:txXfrm>
    </dsp:sp>
    <dsp:sp modelId="{17CA1487-CDD9-4364-92F6-A11DBDAFE16C}">
      <dsp:nvSpPr>
        <dsp:cNvPr id="0" name=""/>
        <dsp:cNvSpPr/>
      </dsp:nvSpPr>
      <dsp:spPr>
        <a:xfrm>
          <a:off x="3535" y="807416"/>
          <a:ext cx="3447370" cy="3744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From the above analysis we can see that both numeric and categorical columns affecting the output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get proper workflow we will divide the given data to three parts training, validation, testing models</a:t>
          </a:r>
        </a:p>
      </dsp:txBody>
      <dsp:txXfrm>
        <a:off x="3535" y="807416"/>
        <a:ext cx="3447370" cy="3744180"/>
      </dsp:txXfrm>
    </dsp:sp>
    <dsp:sp modelId="{055A5EAB-EAE0-4501-8649-31F112FF9AD5}">
      <dsp:nvSpPr>
        <dsp:cNvPr id="0" name=""/>
        <dsp:cNvSpPr/>
      </dsp:nvSpPr>
      <dsp:spPr>
        <a:xfrm>
          <a:off x="3933537" y="173816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Libraries used</a:t>
          </a:r>
        </a:p>
      </dsp:txBody>
      <dsp:txXfrm>
        <a:off x="3933537" y="173816"/>
        <a:ext cx="3447370" cy="633600"/>
      </dsp:txXfrm>
    </dsp:sp>
    <dsp:sp modelId="{E4FD5043-5612-43C5-B6AE-CCD431549399}">
      <dsp:nvSpPr>
        <dsp:cNvPr id="0" name=""/>
        <dsp:cNvSpPr/>
      </dsp:nvSpPr>
      <dsp:spPr>
        <a:xfrm>
          <a:off x="3933537" y="807416"/>
          <a:ext cx="3447370" cy="3744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will use scikit-learn library of python to split and preprocess the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input columns, numerical data is scaled evenly using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MinMaxscaler</a:t>
          </a: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categorical data is encoded with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OneHotEncoder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807416"/>
        <a:ext cx="3447370" cy="3744180"/>
      </dsp:txXfrm>
    </dsp:sp>
    <dsp:sp modelId="{23D06E36-F688-4B37-8BB8-73015E665B0E}">
      <dsp:nvSpPr>
        <dsp:cNvPr id="0" name=""/>
        <dsp:cNvSpPr/>
      </dsp:nvSpPr>
      <dsp:spPr>
        <a:xfrm>
          <a:off x="7863539" y="173816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</a:t>
          </a:r>
          <a:r>
            <a:rPr lang="en-US" sz="22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Regression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73816"/>
        <a:ext cx="3447370" cy="633600"/>
      </dsp:txXfrm>
    </dsp:sp>
    <dsp:sp modelId="{EA81ED6A-A7EA-4137-A3DC-D16E79F1B938}">
      <dsp:nvSpPr>
        <dsp:cNvPr id="0" name=""/>
        <dsp:cNvSpPr/>
      </dsp:nvSpPr>
      <dsp:spPr>
        <a:xfrm>
          <a:off x="7863539" y="807416"/>
          <a:ext cx="3447370" cy="3744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After preprocessing the input data we use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LogisticRegression</a:t>
          </a: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from scikit-learn to train for the output target column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will test the accuracy and confusion matrix for the training, validation, testing models</a:t>
          </a:r>
        </a:p>
      </dsp:txBody>
      <dsp:txXfrm>
        <a:off x="7863539" y="807416"/>
        <a:ext cx="3447370" cy="374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Spine surgery prediction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TeElla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Chaitanya Kumar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Dr.Ashwini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nanda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Spine Surgery 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101844"/>
              </p:ext>
            </p:extLst>
          </p:nvPr>
        </p:nvGraphicFramePr>
        <p:xfrm>
          <a:off x="852045" y="2214764"/>
          <a:ext cx="1091940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500859" cy="384107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data provided there are various factors that involve in determining the type of surgery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Sex, Diagnosis, Main Pathology, Number of Levels, Various Scores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analysis some information using various libraries of python like pandas,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plotly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matplotlib.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Diagnosis vs Type of Surgery, Age vs Type of Surgery to get a sense of correlation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2827-E6AA-9870-FDC6-E2DC7FF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42" y="119588"/>
            <a:ext cx="9905998" cy="1478570"/>
          </a:xfrm>
        </p:spPr>
        <p:txBody>
          <a:bodyPr/>
          <a:lstStyle/>
          <a:p>
            <a:r>
              <a:rPr lang="en-IN" dirty="0"/>
              <a:t>Analysis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6B2B0-4856-CDC8-29EB-893AF337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16514"/>
            <a:ext cx="5657850" cy="500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B42C6-1804-45F5-91B4-01B73FE0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41" y="1516513"/>
            <a:ext cx="5657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441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Preprocessing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429254"/>
              </p:ext>
            </p:extLst>
          </p:nvPr>
        </p:nvGraphicFramePr>
        <p:xfrm>
          <a:off x="438777" y="1871331"/>
          <a:ext cx="11314446" cy="4725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249285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training the model with training input columns and target columns the model was finalized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I wrote a function to calculate the accuracy score and confusion matrix for the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6F7FEE-34C3-B89D-361C-1DC07C215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43100"/>
            <a:ext cx="5346151" cy="4555670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0288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Accuracy and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represents the how much accurately the model is predicting the target type (Posterior or Anterior)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 matrix represents how each type is predicated either true or false with what probability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FEFD48-9020-AA24-42CF-388DCE36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96826"/>
              </p:ext>
            </p:extLst>
          </p:nvPr>
        </p:nvGraphicFramePr>
        <p:xfrm>
          <a:off x="3597729" y="4321418"/>
          <a:ext cx="4996542" cy="2324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514">
                  <a:extLst>
                    <a:ext uri="{9D8B030D-6E8A-4147-A177-3AD203B41FA5}">
                      <a16:colId xmlns:a16="http://schemas.microsoft.com/office/drawing/2014/main" val="230580364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3871689410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799567661"/>
                    </a:ext>
                  </a:extLst>
                </a:gridCol>
              </a:tblGrid>
              <a:tr h="7747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Anterior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Posterior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24002"/>
                  </a:ext>
                </a:extLst>
              </a:tr>
              <a:tr h="774770"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Anterior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 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50477"/>
                  </a:ext>
                </a:extLst>
              </a:tr>
              <a:tr h="774770"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Posterior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4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we test the other validation and testing models we divided to check and train for further optimization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accuracy – 98.25%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accuracy – 90.00%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check the confusion matrices for the same by rerunning the function we have defined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retesting the model, we will run the model for the final results of the all input values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670" y="-19791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CCC7BD-CF9E-033E-EFDC-FF857D03D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835" y="864171"/>
            <a:ext cx="6874329" cy="5968410"/>
          </a:xfr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58</TotalTime>
  <Words>417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Spine surgery prediction using ml</vt:lpstr>
      <vt:lpstr>Spine Surgery prediction</vt:lpstr>
      <vt:lpstr>Data analysis</vt:lpstr>
      <vt:lpstr>Analysis Graphs</vt:lpstr>
      <vt:lpstr>Data Preprocessing</vt:lpstr>
      <vt:lpstr>Training the model</vt:lpstr>
      <vt:lpstr>Accuracy and confusion matrix</vt:lpstr>
      <vt:lpstr>Testing 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Chaitanya kumar Teella</dc:creator>
  <cp:lastModifiedBy>Chaitanya kumar Teella</cp:lastModifiedBy>
  <cp:revision>1</cp:revision>
  <dcterms:created xsi:type="dcterms:W3CDTF">2024-06-08T14:27:25Z</dcterms:created>
  <dcterms:modified xsi:type="dcterms:W3CDTF">2024-06-08T15:25:30Z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